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Override1.xml" ContentType="application/vnd.openxmlformats-officedocument.themeOverrid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ppt/notesSlides/notesSlide17.xml" ContentType="application/vnd.openxmlformats-officedocument.presentationml.notesSlide+xml"/>
  <Override PartName="/ppt/charts/chart1.xml" ContentType="application/vnd.openxmlformats-officedocument.drawingml.chart+xml"/>
  <Override PartName="/ppt/theme/themeOverride2.xml" ContentType="application/vnd.openxmlformats-officedocument.themeOverride+xml"/>
  <Override PartName="/ppt/charts/chart2.xml" ContentType="application/vnd.openxmlformats-officedocument.drawingml.chart+xml"/>
  <Override PartName="/ppt/drawings/drawing1.xml" ContentType="application/vnd.openxmlformats-officedocument.drawingml.chartshapes+xml"/>
  <Override PartName="/ppt/notesSlides/notesSlide18.xml" ContentType="application/vnd.openxmlformats-officedocument.presentationml.notesSlide+xml"/>
  <Override PartName="/ppt/comments/comment4.xml" ContentType="application/vnd.openxmlformats-officedocument.presentationml.comments+xml"/>
  <Override PartName="/ppt/notesSlides/notesSlide19.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 id="2147483688" r:id="rId2"/>
  </p:sldMasterIdLst>
  <p:notesMasterIdLst>
    <p:notesMasterId r:id="rId162"/>
  </p:notesMasterIdLst>
  <p:sldIdLst>
    <p:sldId id="299" r:id="rId3"/>
    <p:sldId id="514" r:id="rId4"/>
    <p:sldId id="434" r:id="rId5"/>
    <p:sldId id="435" r:id="rId6"/>
    <p:sldId id="256" r:id="rId7"/>
    <p:sldId id="391" r:id="rId8"/>
    <p:sldId id="392" r:id="rId9"/>
    <p:sldId id="393" r:id="rId10"/>
    <p:sldId id="394" r:id="rId11"/>
    <p:sldId id="395" r:id="rId12"/>
    <p:sldId id="396" r:id="rId13"/>
    <p:sldId id="397" r:id="rId14"/>
    <p:sldId id="398" r:id="rId15"/>
    <p:sldId id="399" r:id="rId16"/>
    <p:sldId id="400" r:id="rId17"/>
    <p:sldId id="401" r:id="rId18"/>
    <p:sldId id="298" r:id="rId19"/>
    <p:sldId id="344" r:id="rId20"/>
    <p:sldId id="436" r:id="rId21"/>
    <p:sldId id="280" r:id="rId22"/>
    <p:sldId id="494" r:id="rId23"/>
    <p:sldId id="345" r:id="rId24"/>
    <p:sldId id="495" r:id="rId25"/>
    <p:sldId id="366" r:id="rId26"/>
    <p:sldId id="496" r:id="rId27"/>
    <p:sldId id="367" r:id="rId28"/>
    <p:sldId id="497" r:id="rId29"/>
    <p:sldId id="369" r:id="rId30"/>
    <p:sldId id="498" r:id="rId31"/>
    <p:sldId id="437" r:id="rId32"/>
    <p:sldId id="438" r:id="rId33"/>
    <p:sldId id="370" r:id="rId34"/>
    <p:sldId id="499" r:id="rId35"/>
    <p:sldId id="439" r:id="rId36"/>
    <p:sldId id="371" r:id="rId37"/>
    <p:sldId id="500" r:id="rId38"/>
    <p:sldId id="372" r:id="rId39"/>
    <p:sldId id="501" r:id="rId40"/>
    <p:sldId id="374" r:id="rId41"/>
    <p:sldId id="375" r:id="rId42"/>
    <p:sldId id="502" r:id="rId43"/>
    <p:sldId id="384" r:id="rId44"/>
    <p:sldId id="503" r:id="rId45"/>
    <p:sldId id="386" r:id="rId46"/>
    <p:sldId id="504" r:id="rId47"/>
    <p:sldId id="336" r:id="rId48"/>
    <p:sldId id="402" r:id="rId49"/>
    <p:sldId id="403" r:id="rId50"/>
    <p:sldId id="404" r:id="rId51"/>
    <p:sldId id="405" r:id="rId52"/>
    <p:sldId id="406" r:id="rId53"/>
    <p:sldId id="407" r:id="rId54"/>
    <p:sldId id="408" r:id="rId55"/>
    <p:sldId id="409" r:id="rId56"/>
    <p:sldId id="410" r:id="rId57"/>
    <p:sldId id="411" r:id="rId58"/>
    <p:sldId id="412" r:id="rId59"/>
    <p:sldId id="413" r:id="rId60"/>
    <p:sldId id="414" r:id="rId61"/>
    <p:sldId id="415" r:id="rId62"/>
    <p:sldId id="416" r:id="rId63"/>
    <p:sldId id="419" r:id="rId64"/>
    <p:sldId id="420" r:id="rId65"/>
    <p:sldId id="421" r:id="rId66"/>
    <p:sldId id="422" r:id="rId67"/>
    <p:sldId id="423" r:id="rId68"/>
    <p:sldId id="424" r:id="rId69"/>
    <p:sldId id="425" r:id="rId70"/>
    <p:sldId id="426" r:id="rId71"/>
    <p:sldId id="427" r:id="rId72"/>
    <p:sldId id="428" r:id="rId73"/>
    <p:sldId id="429" r:id="rId74"/>
    <p:sldId id="430" r:id="rId75"/>
    <p:sldId id="431" r:id="rId76"/>
    <p:sldId id="432" r:id="rId77"/>
    <p:sldId id="433" r:id="rId78"/>
    <p:sldId id="505" r:id="rId79"/>
    <p:sldId id="302" r:id="rId80"/>
    <p:sldId id="303" r:id="rId81"/>
    <p:sldId id="304" r:id="rId82"/>
    <p:sldId id="305" r:id="rId83"/>
    <p:sldId id="346" r:id="rId84"/>
    <p:sldId id="347" r:id="rId85"/>
    <p:sldId id="306" r:id="rId86"/>
    <p:sldId id="506" r:id="rId87"/>
    <p:sldId id="318" r:id="rId88"/>
    <p:sldId id="445" r:id="rId89"/>
    <p:sldId id="446" r:id="rId90"/>
    <p:sldId id="447" r:id="rId91"/>
    <p:sldId id="448" r:id="rId92"/>
    <p:sldId id="449" r:id="rId93"/>
    <p:sldId id="450" r:id="rId94"/>
    <p:sldId id="451" r:id="rId95"/>
    <p:sldId id="452" r:id="rId96"/>
    <p:sldId id="453" r:id="rId97"/>
    <p:sldId id="454" r:id="rId98"/>
    <p:sldId id="455" r:id="rId99"/>
    <p:sldId id="456" r:id="rId100"/>
    <p:sldId id="457" r:id="rId101"/>
    <p:sldId id="458" r:id="rId102"/>
    <p:sldId id="459" r:id="rId103"/>
    <p:sldId id="460" r:id="rId104"/>
    <p:sldId id="461" r:id="rId105"/>
    <p:sldId id="462" r:id="rId106"/>
    <p:sldId id="463" r:id="rId107"/>
    <p:sldId id="464" r:id="rId108"/>
    <p:sldId id="465" r:id="rId109"/>
    <p:sldId id="466" r:id="rId110"/>
    <p:sldId id="467" r:id="rId111"/>
    <p:sldId id="468" r:id="rId112"/>
    <p:sldId id="469" r:id="rId113"/>
    <p:sldId id="470" r:id="rId114"/>
    <p:sldId id="471" r:id="rId115"/>
    <p:sldId id="472" r:id="rId116"/>
    <p:sldId id="473" r:id="rId117"/>
    <p:sldId id="474" r:id="rId118"/>
    <p:sldId id="475" r:id="rId119"/>
    <p:sldId id="476" r:id="rId120"/>
    <p:sldId id="477" r:id="rId121"/>
    <p:sldId id="478" r:id="rId122"/>
    <p:sldId id="479" r:id="rId123"/>
    <p:sldId id="480" r:id="rId124"/>
    <p:sldId id="481" r:id="rId125"/>
    <p:sldId id="482" r:id="rId126"/>
    <p:sldId id="483" r:id="rId127"/>
    <p:sldId id="484" r:id="rId128"/>
    <p:sldId id="485" r:id="rId129"/>
    <p:sldId id="486" r:id="rId130"/>
    <p:sldId id="507" r:id="rId131"/>
    <p:sldId id="310" r:id="rId132"/>
    <p:sldId id="487" r:id="rId133"/>
    <p:sldId id="508" r:id="rId134"/>
    <p:sldId id="311" r:id="rId135"/>
    <p:sldId id="440" r:id="rId136"/>
    <p:sldId id="441" r:id="rId137"/>
    <p:sldId id="442" r:id="rId138"/>
    <p:sldId id="443" r:id="rId139"/>
    <p:sldId id="444" r:id="rId140"/>
    <p:sldId id="277" r:id="rId141"/>
    <p:sldId id="312" r:id="rId142"/>
    <p:sldId id="313" r:id="rId143"/>
    <p:sldId id="314" r:id="rId144"/>
    <p:sldId id="315" r:id="rId145"/>
    <p:sldId id="387" r:id="rId146"/>
    <p:sldId id="316" r:id="rId147"/>
    <p:sldId id="509" r:id="rId148"/>
    <p:sldId id="388" r:id="rId149"/>
    <p:sldId id="389" r:id="rId150"/>
    <p:sldId id="390" r:id="rId151"/>
    <p:sldId id="488" r:id="rId152"/>
    <p:sldId id="510" r:id="rId153"/>
    <p:sldId id="490" r:id="rId154"/>
    <p:sldId id="511" r:id="rId155"/>
    <p:sldId id="491" r:id="rId156"/>
    <p:sldId id="492" r:id="rId157"/>
    <p:sldId id="512" r:id="rId158"/>
    <p:sldId id="493" r:id="rId159"/>
    <p:sldId id="513" r:id="rId160"/>
    <p:sldId id="266" r:id="rId16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D883745D-1AB3-A147-B4A1-B59999A4C4E9}">
          <p14:sldIdLst>
            <p14:sldId id="299"/>
            <p14:sldId id="514"/>
            <p14:sldId id="434"/>
            <p14:sldId id="435"/>
          </p14:sldIdLst>
        </p14:section>
        <p14:section name="Chef 12" id="{83537316-31E8-D041-A227-C14374F21506}">
          <p14:sldIdLst>
            <p14:sldId id="256"/>
            <p14:sldId id="391"/>
            <p14:sldId id="392"/>
            <p14:sldId id="393"/>
            <p14:sldId id="394"/>
            <p14:sldId id="395"/>
            <p14:sldId id="396"/>
            <p14:sldId id="397"/>
            <p14:sldId id="398"/>
            <p14:sldId id="399"/>
            <p14:sldId id="400"/>
            <p14:sldId id="401"/>
            <p14:sldId id="298"/>
            <p14:sldId id="344"/>
            <p14:sldId id="436"/>
          </p14:sldIdLst>
        </p14:section>
        <p14:section name="High Availability" id="{7946E6A6-AA50-844A-A2F7-82770B5CDCBC}">
          <p14:sldIdLst>
            <p14:sldId id="280"/>
            <p14:sldId id="494"/>
          </p14:sldIdLst>
        </p14:section>
        <p14:section name="Replication" id="{C7995F09-88CD-F147-94FD-7A26F269DDFE}">
          <p14:sldIdLst>
            <p14:sldId id="345"/>
            <p14:sldId id="495"/>
          </p14:sldIdLst>
        </p14:section>
        <p14:section name="Combatibility" id="{A9525ACC-B45E-9F46-A383-DE3D33DBE290}">
          <p14:sldIdLst>
            <p14:sldId id="366"/>
            <p14:sldId id="496"/>
          </p14:sldIdLst>
        </p14:section>
        <p14:section name="AIX" id="{CAEDC53D-F317-6547-9146-24A3B1B98877}">
          <p14:sldIdLst>
            <p14:sldId id="367"/>
            <p14:sldId id="497"/>
          </p14:sldIdLst>
        </p14:section>
        <p14:section name="Partial Search" id="{B22EF785-13C1-D341-9B0D-95F7DDDE3252}">
          <p14:sldIdLst>
            <p14:sldId id="369"/>
            <p14:sldId id="498"/>
          </p14:sldIdLst>
        </p14:section>
        <p14:section name="Platform-specific values" id="{75D30008-B1CB-E84F-8539-63E1FDCA9F6F}">
          <p14:sldIdLst>
            <p14:sldId id="437"/>
            <p14:sldId id="438"/>
            <p14:sldId id="370"/>
            <p14:sldId id="499"/>
          </p14:sldIdLst>
        </p14:section>
        <p14:section name="Encrypted Databags" id="{38933D7A-4393-8E47-A2A0-6E35FB2B0B89}">
          <p14:sldIdLst>
            <p14:sldId id="439"/>
            <p14:sldId id="371"/>
            <p14:sldId id="500"/>
          </p14:sldIdLst>
        </p14:section>
        <p14:section name="shell_out" id="{3AE6A68C-FD1A-414B-8B32-161DEDC17C19}">
          <p14:sldIdLst>
            <p14:sldId id="372"/>
            <p14:sldId id="501"/>
          </p14:sldIdLst>
        </p14:section>
        <p14:section name="OS X" id="{5BDC13D6-C721-2547-94F3-EBFBD27ED906}">
          <p14:sldIdLst>
            <p14:sldId id="374"/>
            <p14:sldId id="375"/>
            <p14:sldId id="502"/>
          </p14:sldIdLst>
        </p14:section>
        <p14:section name="Client-side key generation" id="{7F079683-4504-BB43-BBDE-5FE43348B2A2}">
          <p14:sldIdLst>
            <p14:sldId id="384"/>
            <p14:sldId id="503"/>
          </p14:sldIdLst>
        </p14:section>
        <p14:section name="Ruby Versions" id="{5456E392-10E9-F445-A344-B0C7F4C8B7FB}">
          <p14:sldIdLst>
            <p14:sldId id="386"/>
            <p14:sldId id="504"/>
          </p14:sldIdLst>
        </p14:section>
        <p14:section name="Chef Analytics" id="{3B3E17D3-792D-554D-B996-C9A59D227E5C}">
          <p14:sldIdLst>
            <p14:sldId id="336"/>
            <p14:sldId id="402"/>
            <p14:sldId id="403"/>
            <p14:sldId id="404"/>
            <p14:sldId id="405"/>
            <p14:sldId id="406"/>
            <p14:sldId id="407"/>
            <p14:sldId id="408"/>
            <p14:sldId id="409"/>
            <p14:sldId id="410"/>
            <p14:sldId id="411"/>
            <p14:sldId id="412"/>
            <p14:sldId id="413"/>
            <p14:sldId id="414"/>
            <p14:sldId id="415"/>
            <p14:sldId id="416"/>
            <p14:sldId id="419"/>
            <p14:sldId id="420"/>
            <p14:sldId id="421"/>
            <p14:sldId id="422"/>
            <p14:sldId id="423"/>
            <p14:sldId id="424"/>
            <p14:sldId id="425"/>
            <p14:sldId id="426"/>
            <p14:sldId id="427"/>
            <p14:sldId id="428"/>
            <p14:sldId id="429"/>
            <p14:sldId id="430"/>
            <p14:sldId id="431"/>
            <p14:sldId id="432"/>
            <p14:sldId id="433"/>
            <p14:sldId id="505"/>
          </p14:sldIdLst>
        </p14:section>
        <p14:section name="ChefDK" id="{D7B99E2D-F6A1-014C-A11D-2D50F2188E5F}">
          <p14:sldIdLst>
            <p14:sldId id="302"/>
            <p14:sldId id="303"/>
            <p14:sldId id="304"/>
            <p14:sldId id="305"/>
            <p14:sldId id="346"/>
            <p14:sldId id="347"/>
            <p14:sldId id="306"/>
            <p14:sldId id="506"/>
          </p14:sldIdLst>
        </p14:section>
        <p14:section name="Chef Provisioning" id="{39327994-9E9C-AA4C-83BA-8B698212839F}">
          <p14:sldIdLst>
            <p14:sldId id="318"/>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507"/>
          </p14:sldIdLst>
        </p14:section>
        <p14:section name="Supermarket" id="{9A8F13B6-E60B-204E-8305-D0CBF441A2E2}">
          <p14:sldIdLst>
            <p14:sldId id="310"/>
            <p14:sldId id="487"/>
            <p14:sldId id="508"/>
          </p14:sldIdLst>
        </p14:section>
        <p14:section name="Chef on Windows" id="{A3DAFD26-CE0F-F34A-982C-4786F370FF2E}">
          <p14:sldIdLst>
            <p14:sldId id="311"/>
            <p14:sldId id="440"/>
            <p14:sldId id="441"/>
            <p14:sldId id="442"/>
            <p14:sldId id="443"/>
            <p14:sldId id="444"/>
            <p14:sldId id="277"/>
            <p14:sldId id="312"/>
            <p14:sldId id="313"/>
            <p14:sldId id="314"/>
            <p14:sldId id="315"/>
            <p14:sldId id="387"/>
            <p14:sldId id="316"/>
            <p14:sldId id="509"/>
          </p14:sldIdLst>
        </p14:section>
        <p14:section name="Roadmap" id="{B3B14F86-122A-A24A-A0C4-389CA4D7E8F7}">
          <p14:sldIdLst>
            <p14:sldId id="388"/>
            <p14:sldId id="389"/>
            <p14:sldId id="390"/>
            <p14:sldId id="488"/>
            <p14:sldId id="510"/>
          </p14:sldIdLst>
        </p14:section>
        <p14:section name="Chef in DC" id="{BA48FCE7-CCAA-E447-BAEE-4CC7EBA6679C}">
          <p14:sldIdLst>
            <p14:sldId id="490"/>
            <p14:sldId id="511"/>
            <p14:sldId id="491"/>
            <p14:sldId id="492"/>
            <p14:sldId id="512"/>
          </p14:sldIdLst>
        </p14:section>
        <p14:section name="Q &amp; A" id="{BF0D7F9A-1865-684A-85AA-054B463D1F72}">
          <p14:sldIdLst>
            <p14:sldId id="493"/>
            <p14:sldId id="513"/>
            <p14:sldId id="26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ucker Callaway" initials="" lastIdx="6" clrIdx="0"/>
  <p:cmAuthor id="1" name="Colin Campbell" initials="" lastIdx="4" clrIdx="1"/>
  <p:cmAuthor id="2" name="Adam Jacob" initials="" lastIdx="14" clrIdx="2"/>
  <p:cmAuthor id="3" name="Jay Wampold" initials="" lastIdx="2" clrIdx="3"/>
  <p:cmAuthor id="4" name="Lisa Stidham" initials="" lastIdx="2" clrIdx="4"/>
  <p:cmAuthor id="5" name="David Aronchick" initials="" lastIdx="3" clrIdx="5"/>
  <p:cmAuthor id="6" name="David Aronchick" initials="DA" lastIdx="1" clrIdx="6"/>
</p:cmAuthorLst>
</file>

<file path=ppt/presProps.xml><?xml version="1.0" encoding="utf-8"?>
<p:presentationPr xmlns:a="http://schemas.openxmlformats.org/drawingml/2006/main" xmlns:r="http://schemas.openxmlformats.org/officeDocument/2006/relationships" xmlns:p="http://schemas.openxmlformats.org/presentationml/2006/main">
  <p:prnPr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764D906-6EAC-49D6-A020-937518B43501}">
  <a:tblStyle styleId="{7764D906-6EAC-49D6-A020-937518B43501}" styleName="Table_0"/>
  <a:tblStyle styleId="{64B7CCE9-917D-4F21-8178-CDAF5D96B6E2}" styleName="Table_1">
    <a:wholeTbl>
      <a:tcTxStyle b="off" i="off">
        <a:font>
          <a:latin typeface="Arial"/>
          <a:ea typeface="Arial"/>
          <a:cs typeface="Arial"/>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DEFF0"/>
          </a:solidFill>
        </a:fill>
      </a:tcStyle>
    </a:wholeTbl>
    <a:band1H>
      <a:tcStyle>
        <a:tcBdr/>
        <a:fill>
          <a:solidFill>
            <a:srgbClr val="D8DCDF"/>
          </a:solidFill>
        </a:fill>
      </a:tcStyle>
    </a:band1H>
    <a:band1V>
      <a:tcStyle>
        <a:tcBdr/>
        <a:fill>
          <a:solidFill>
            <a:srgbClr val="D8DCDF"/>
          </a:solidFill>
        </a:fill>
      </a:tcStyle>
    </a:band1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a:solidFill>
                <a:schemeClr val="lt1"/>
              </a:solidFill>
              <a:prstDash val="solid"/>
              <a:round/>
              <a:headEnd type="none" w="med" len="med"/>
              <a:tailEnd type="none" w="med" len="med"/>
            </a:ln>
          </a:top>
        </a:tcBdr>
        <a:fill>
          <a:solidFill>
            <a:schemeClr val="accent2"/>
          </a:solidFill>
        </a:fill>
      </a:tcStyle>
    </a:lastRow>
    <a:firstRow>
      <a:tcTxStyle b="on" i="off">
        <a:font>
          <a:latin typeface="Arial"/>
          <a:ea typeface="Arial"/>
          <a:cs typeface="Arial"/>
        </a:font>
        <a:schemeClr val="lt1"/>
      </a:tcTxStyle>
      <a:tcStyle>
        <a:tcBdr>
          <a:bottom>
            <a:ln w="38100" cap="flat">
              <a:solidFill>
                <a:schemeClr val="lt1"/>
              </a:solidFill>
              <a:prstDash val="solid"/>
              <a:round/>
              <a:headEnd type="none" w="med" len="med"/>
              <a:tailEnd type="none" w="med" len="med"/>
            </a:ln>
          </a:bottom>
        </a:tcBdr>
        <a:fill>
          <a:solidFill>
            <a:schemeClr val="accent2"/>
          </a:solidFill>
        </a:fill>
      </a:tcStyle>
    </a:firstRow>
  </a:tblStyle>
  <a:tblStyle styleId="{3BF3E1D3-D50C-474E-BE6E-560A2AAC8DBB}" styleName="Table_2"/>
  <a:tblStyle styleId="{EED98E00-9458-475C-BC58-F222906113A4}" styleName="Table_3"/>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58" autoAdjust="0"/>
  </p:normalViewPr>
  <p:slideViewPr>
    <p:cSldViewPr snapToGrid="0" snapToObjects="1">
      <p:cViewPr>
        <p:scale>
          <a:sx n="115" d="100"/>
          <a:sy n="115" d="100"/>
        </p:scale>
        <p:origin x="-80" y="174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printerSettings" Target="printerSettings/printerSettings1.bin"/><Relationship Id="rId164" Type="http://schemas.openxmlformats.org/officeDocument/2006/relationships/commentAuthors" Target="commentAuthors.xml"/><Relationship Id="rId165" Type="http://schemas.openxmlformats.org/officeDocument/2006/relationships/presProps" Target="presProps.xml"/><Relationship Id="rId166" Type="http://schemas.openxmlformats.org/officeDocument/2006/relationships/viewProps" Target="viewProps.xml"/><Relationship Id="rId167" Type="http://schemas.openxmlformats.org/officeDocument/2006/relationships/theme" Target="theme/theme1.xml"/><Relationship Id="rId168"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oleObject" Target="Macintosh%20HD:Users:jesse:Desktop:SERVERCOUNT.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29834010408247"/>
          <c:y val="0.155102040816327"/>
          <c:w val="0.915044468773287"/>
          <c:h val="0.725030545750747"/>
        </c:manualLayout>
      </c:layout>
      <c:areaChart>
        <c:grouping val="stacked"/>
        <c:varyColors val="0"/>
        <c:ser>
          <c:idx val="0"/>
          <c:order val="0"/>
          <c:tx>
            <c:strRef>
              <c:f>Sheet1!$A$17</c:f>
              <c:strCache>
                <c:ptCount val="1"/>
                <c:pt idx="0">
                  <c:v>Physcial Hardware</c:v>
                </c:pt>
              </c:strCache>
            </c:strRef>
          </c:tx>
          <c:spPr>
            <a:solidFill>
              <a:srgbClr val="F18B21">
                <a:lumMod val="75000"/>
              </a:srgbClr>
            </a:solidFill>
            <a:ln>
              <a:noFill/>
            </a:ln>
          </c:spPr>
          <c:cat>
            <c:numRef>
              <c:f>Sheet1!$B$16:$M$16</c:f>
              <c:numCache>
                <c:formatCode>yyyy</c:formatCode>
                <c:ptCount val="12"/>
                <c:pt idx="0">
                  <c:v>32874.0</c:v>
                </c:pt>
                <c:pt idx="1">
                  <c:v>34700.0</c:v>
                </c:pt>
                <c:pt idx="2">
                  <c:v>36526.0</c:v>
                </c:pt>
                <c:pt idx="3">
                  <c:v>38353.0</c:v>
                </c:pt>
                <c:pt idx="4">
                  <c:v>39448.0</c:v>
                </c:pt>
                <c:pt idx="5">
                  <c:v>39814.0</c:v>
                </c:pt>
                <c:pt idx="6">
                  <c:v>40179.0</c:v>
                </c:pt>
                <c:pt idx="7">
                  <c:v>40544.0</c:v>
                </c:pt>
                <c:pt idx="8">
                  <c:v>40909.0</c:v>
                </c:pt>
                <c:pt idx="9">
                  <c:v>41275.0</c:v>
                </c:pt>
                <c:pt idx="10">
                  <c:v>41640.0</c:v>
                </c:pt>
                <c:pt idx="11">
                  <c:v>42005.0</c:v>
                </c:pt>
              </c:numCache>
            </c:numRef>
          </c:cat>
          <c:val>
            <c:numRef>
              <c:f>Sheet1!$B$17:$M$17</c:f>
              <c:numCache>
                <c:formatCode>_(* #,##0_);_(* \(#,##0\);_(* "-"??_);_(@_)</c:formatCode>
                <c:ptCount val="12"/>
                <c:pt idx="0">
                  <c:v>60000.0</c:v>
                </c:pt>
                <c:pt idx="1">
                  <c:v>1.0E6</c:v>
                </c:pt>
                <c:pt idx="2">
                  <c:v>6.54E6</c:v>
                </c:pt>
                <c:pt idx="3">
                  <c:v>1.61E7</c:v>
                </c:pt>
                <c:pt idx="4">
                  <c:v>1.9569690947403E7</c:v>
                </c:pt>
                <c:pt idx="5">
                  <c:v>1.6634031206246E7</c:v>
                </c:pt>
                <c:pt idx="6">
                  <c:v>1.6461653657593E7</c:v>
                </c:pt>
                <c:pt idx="7">
                  <c:v>1.8471476798229E7</c:v>
                </c:pt>
                <c:pt idx="8">
                  <c:v>1.9844829811617E7</c:v>
                </c:pt>
                <c:pt idx="9">
                  <c:v>2.1110511245126E7</c:v>
                </c:pt>
                <c:pt idx="10">
                  <c:v>2.2256893294106E7</c:v>
                </c:pt>
                <c:pt idx="11">
                  <c:v>2.3408568104157E7</c:v>
                </c:pt>
              </c:numCache>
            </c:numRef>
          </c:val>
        </c:ser>
        <c:ser>
          <c:idx val="1"/>
          <c:order val="1"/>
          <c:tx>
            <c:strRef>
              <c:f>Sheet1!$A$18</c:f>
              <c:strCache>
                <c:ptCount val="1"/>
                <c:pt idx="0">
                  <c:v>Virtual Nodes</c:v>
                </c:pt>
              </c:strCache>
            </c:strRef>
          </c:tx>
          <c:spPr>
            <a:solidFill>
              <a:srgbClr val="F18903"/>
            </a:solidFill>
          </c:spPr>
          <c:cat>
            <c:numRef>
              <c:f>Sheet1!$B$16:$M$16</c:f>
              <c:numCache>
                <c:formatCode>yyyy</c:formatCode>
                <c:ptCount val="12"/>
                <c:pt idx="0">
                  <c:v>32874.0</c:v>
                </c:pt>
                <c:pt idx="1">
                  <c:v>34700.0</c:v>
                </c:pt>
                <c:pt idx="2">
                  <c:v>36526.0</c:v>
                </c:pt>
                <c:pt idx="3">
                  <c:v>38353.0</c:v>
                </c:pt>
                <c:pt idx="4">
                  <c:v>39448.0</c:v>
                </c:pt>
                <c:pt idx="5">
                  <c:v>39814.0</c:v>
                </c:pt>
                <c:pt idx="6">
                  <c:v>40179.0</c:v>
                </c:pt>
                <c:pt idx="7">
                  <c:v>40544.0</c:v>
                </c:pt>
                <c:pt idx="8">
                  <c:v>40909.0</c:v>
                </c:pt>
                <c:pt idx="9">
                  <c:v>41275.0</c:v>
                </c:pt>
                <c:pt idx="10">
                  <c:v>41640.0</c:v>
                </c:pt>
                <c:pt idx="11">
                  <c:v>42005.0</c:v>
                </c:pt>
              </c:numCache>
            </c:numRef>
          </c:cat>
          <c:val>
            <c:numRef>
              <c:f>Sheet1!$B$18:$M$18</c:f>
              <c:numCache>
                <c:formatCode>_(* #,##0_);_(* \(#,##0\);_(* "-"??_);_(@_)</c:formatCode>
                <c:ptCount val="12"/>
                <c:pt idx="0">
                  <c:v>0.0</c:v>
                </c:pt>
                <c:pt idx="1">
                  <c:v>0.0</c:v>
                </c:pt>
                <c:pt idx="2">
                  <c:v>0.0</c:v>
                </c:pt>
                <c:pt idx="3">
                  <c:v>644000.0</c:v>
                </c:pt>
                <c:pt idx="4">
                  <c:v>5.8709072842209E6</c:v>
                </c:pt>
                <c:pt idx="5">
                  <c:v>1.33072249649968E7</c:v>
                </c:pt>
                <c:pt idx="6">
                  <c:v>2.46924804863895E7</c:v>
                </c:pt>
                <c:pt idx="7">
                  <c:v>3.65735240604934E7</c:v>
                </c:pt>
                <c:pt idx="8">
                  <c:v>5.00089711252749E7</c:v>
                </c:pt>
                <c:pt idx="9">
                  <c:v>6.58647950847931E7</c:v>
                </c:pt>
                <c:pt idx="10">
                  <c:v>8.41310566517207E7</c:v>
                </c:pt>
                <c:pt idx="11">
                  <c:v>1.05338556468707E8</c:v>
                </c:pt>
              </c:numCache>
            </c:numRef>
          </c:val>
        </c:ser>
        <c:dLbls>
          <c:showLegendKey val="0"/>
          <c:showVal val="0"/>
          <c:showCatName val="0"/>
          <c:showSerName val="0"/>
          <c:showPercent val="0"/>
          <c:showBubbleSize val="0"/>
        </c:dLbls>
        <c:axId val="-2120561592"/>
        <c:axId val="-2120558264"/>
      </c:areaChart>
      <c:dateAx>
        <c:axId val="-2120561592"/>
        <c:scaling>
          <c:orientation val="minMax"/>
        </c:scaling>
        <c:delete val="0"/>
        <c:axPos val="b"/>
        <c:numFmt formatCode="yyyy" sourceLinked="1"/>
        <c:majorTickMark val="none"/>
        <c:minorTickMark val="none"/>
        <c:tickLblPos val="nextTo"/>
        <c:spPr>
          <a:ln>
            <a:solidFill>
              <a:srgbClr val="FFFFFF"/>
            </a:solidFill>
          </a:ln>
        </c:spPr>
        <c:txPr>
          <a:bodyPr/>
          <a:lstStyle/>
          <a:p>
            <a:pPr>
              <a:defRPr sz="1100">
                <a:solidFill>
                  <a:srgbClr val="435464"/>
                </a:solidFill>
              </a:defRPr>
            </a:pPr>
            <a:endParaRPr lang="en-US"/>
          </a:p>
        </c:txPr>
        <c:crossAx val="-2120558264"/>
        <c:crosses val="autoZero"/>
        <c:auto val="0"/>
        <c:lblOffset val="100"/>
        <c:baseTimeUnit val="years"/>
      </c:dateAx>
      <c:valAx>
        <c:axId val="-2120558264"/>
        <c:scaling>
          <c:orientation val="minMax"/>
          <c:max val="1.3E8"/>
          <c:min val="0.0"/>
        </c:scaling>
        <c:delete val="1"/>
        <c:axPos val="l"/>
        <c:numFmt formatCode="_(* #,##0_);_(* \(#,##0\);_(* &quot;-&quot;??_);_(@_)" sourceLinked="1"/>
        <c:majorTickMark val="none"/>
        <c:minorTickMark val="none"/>
        <c:tickLblPos val="none"/>
        <c:crossAx val="-2120561592"/>
        <c:crosses val="autoZero"/>
        <c:crossBetween val="midCat"/>
        <c:dispUnits>
          <c:builtInUnit val="millions"/>
          <c:dispUnitsLbl>
            <c:layout/>
          </c:dispUnitsLbl>
        </c:dispUnits>
      </c:valAx>
      <c:spPr>
        <a:noFill/>
        <a:ln w="25400">
          <a:noFill/>
        </a:ln>
      </c:spPr>
    </c:plotArea>
    <c:plotVisOnly val="1"/>
    <c:dispBlanksAs val="zero"/>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Column1</c:v>
                </c:pt>
              </c:strCache>
            </c:strRef>
          </c:tx>
          <c:invertIfNegative val="0"/>
          <c:cat>
            <c:numRef>
              <c:f>Sheet1!$A$2:$A$11</c:f>
              <c:numCache>
                <c:formatCode>General</c:formatCode>
                <c:ptCount val="10"/>
                <c:pt idx="0">
                  <c:v>1980.0</c:v>
                </c:pt>
                <c:pt idx="1">
                  <c:v>1981.0</c:v>
                </c:pt>
                <c:pt idx="2">
                  <c:v>1982.0</c:v>
                </c:pt>
                <c:pt idx="3">
                  <c:v>1983.0</c:v>
                </c:pt>
                <c:pt idx="4">
                  <c:v>1984.0</c:v>
                </c:pt>
                <c:pt idx="5">
                  <c:v>1985.0</c:v>
                </c:pt>
                <c:pt idx="6">
                  <c:v>1986.0</c:v>
                </c:pt>
                <c:pt idx="7">
                  <c:v>1987.0</c:v>
                </c:pt>
                <c:pt idx="8">
                  <c:v>1988.0</c:v>
                </c:pt>
                <c:pt idx="9">
                  <c:v>1989.0</c:v>
                </c:pt>
              </c:numCache>
            </c:numRef>
          </c:cat>
          <c:val>
            <c:numRef>
              <c:f>Sheet1!$B$2:$B$11</c:f>
              <c:numCache>
                <c:formatCode>General</c:formatCode>
                <c:ptCount val="10"/>
              </c:numCache>
            </c:numRef>
          </c:val>
        </c:ser>
        <c:dLbls>
          <c:showLegendKey val="0"/>
          <c:showVal val="0"/>
          <c:showCatName val="0"/>
          <c:showSerName val="0"/>
          <c:showPercent val="0"/>
          <c:showBubbleSize val="0"/>
        </c:dLbls>
        <c:gapWidth val="150"/>
        <c:axId val="-2120746776"/>
        <c:axId val="-2120729016"/>
      </c:barChart>
      <c:catAx>
        <c:axId val="-2120746776"/>
        <c:scaling>
          <c:orientation val="minMax"/>
        </c:scaling>
        <c:delete val="0"/>
        <c:axPos val="b"/>
        <c:numFmt formatCode="General" sourceLinked="1"/>
        <c:majorTickMark val="none"/>
        <c:minorTickMark val="none"/>
        <c:tickLblPos val="nextTo"/>
        <c:spPr>
          <a:ln w="6350">
            <a:solidFill>
              <a:schemeClr val="tx1"/>
            </a:solidFill>
          </a:ln>
        </c:spPr>
        <c:txPr>
          <a:bodyPr rot="-5400000" vert="horz"/>
          <a:lstStyle/>
          <a:p>
            <a:pPr>
              <a:defRPr>
                <a:solidFill>
                  <a:srgbClr val="435464"/>
                </a:solidFill>
              </a:defRPr>
            </a:pPr>
            <a:endParaRPr lang="en-US"/>
          </a:p>
        </c:txPr>
        <c:crossAx val="-2120729016"/>
        <c:crosses val="autoZero"/>
        <c:auto val="1"/>
        <c:lblAlgn val="ctr"/>
        <c:lblOffset val="100"/>
        <c:noMultiLvlLbl val="0"/>
      </c:catAx>
      <c:valAx>
        <c:axId val="-2120729016"/>
        <c:scaling>
          <c:orientation val="minMax"/>
        </c:scaling>
        <c:delete val="1"/>
        <c:axPos val="l"/>
        <c:numFmt formatCode="General" sourceLinked="1"/>
        <c:majorTickMark val="out"/>
        <c:minorTickMark val="none"/>
        <c:tickLblPos val="nextTo"/>
        <c:crossAx val="-2120746776"/>
        <c:crosses val="autoZero"/>
        <c:crossBetween val="between"/>
      </c:valAx>
    </c:plotArea>
    <c:plotVisOnly val="1"/>
    <c:dispBlanksAs val="gap"/>
    <c:showDLblsOverMax val="0"/>
  </c:chart>
  <c:txPr>
    <a:bodyPr/>
    <a:lstStyle/>
    <a:p>
      <a:pPr>
        <a:defRPr sz="1100">
          <a:latin typeface="Calibri"/>
          <a:cs typeface="Calibri"/>
        </a:defRPr>
      </a:pPr>
      <a:endParaRPr lang="en-US"/>
    </a:p>
  </c:txPr>
  <c:externalData r:id="rId1">
    <c:autoUpdate val="0"/>
  </c:externalData>
  <c:userShapes r:id="rId2"/>
</c:chartSpace>
</file>

<file path=ppt/comments/comment1.xml><?xml version="1.0" encoding="utf-8"?>
<p:cmLst xmlns:a="http://schemas.openxmlformats.org/drawingml/2006/main" xmlns:r="http://schemas.openxmlformats.org/officeDocument/2006/relationships" xmlns:p="http://schemas.openxmlformats.org/presentationml/2006/main">
  <p:cm authorId="4" idx="1">
    <p:pos x="6000" y="0"/>
    <p:text>Docker (pinged Colin Campbell to see what he has)</p:text>
  </p:cm>
  <p:cm authorId="4" idx="2">
    <p:pos x="6000" y="100"/>
    <p:text>ideas for good screen shot?</p:text>
  </p:cm>
</p:cmLst>
</file>

<file path=ppt/comments/comment2.xml><?xml version="1.0" encoding="utf-8"?>
<p:cmLst xmlns:a="http://schemas.openxmlformats.org/drawingml/2006/main" xmlns:r="http://schemas.openxmlformats.org/officeDocument/2006/relationships" xmlns:p="http://schemas.openxmlformats.org/presentationml/2006/main">
  <p:cm authorId="1" idx="3">
    <p:pos x="6000" y="0"/>
    <p:text>To do: this slide needs more appropriate icons for the first two points. However, it can be used as is.</p:text>
  </p:cm>
  <p:cm authorId="2" idx="1">
    <p:pos x="6000" y="100"/>
    <p:text>I think this super waters down the intent here. Plus, it's not actionable like you want it to be - is our first technical step in the process really training, then use cases, architecture, footrpint? Doesn't feel like it. It's got less guidance now than it did before.</p:text>
  </p:cm>
  <p:cm authorId="0" idx="3">
    <p:pos x="6000" y="200"/>
    <p:text>that was just some notes we wrote down</p:text>
  </p:cm>
  <p:cm authorId="0" idx="4">
    <p:pos x="6000" y="300"/>
    <p:text>Make Check Boxes</p:text>
  </p:cm>
  <p:cm authorId="2" idx="2">
    <p:pos x="6000" y="400"/>
    <p:text>Yvo, Charles, and friends should vet this list. I like that in both lists, we assume you are buying our solution. Everything should assume that.</p:text>
  </p:cm>
  <p:cm authorId="2" idx="3">
    <p:pos x="6000" y="500"/>
    <p:text>I made these up.</p:text>
  </p:cm>
  <p:cm authorId="2" idx="4">
    <p:pos x="6000" y="600"/>
    <p:text>I think this slide feels off given the tenor of the rest of the deck, but I'm having trouble putting my finger on it. I think it's the "If oyu need" and "Choose" - we should instead go active voice and talk about how you will move between them</p:text>
  </p:cm>
  <p:cm authorId="2" idx="5">
    <p:pos x="6000" y="700"/>
    <p:text>I took my own advice. It now re-enforces that we sell software and support, with software on top, support on the bottom. I like it more.</p:text>
  </p:cm>
  <p:cm authorId="2" idx="6">
    <p:pos x="6000" y="800"/>
    <p:text>One concern I have about this slide is order. I think when you dig in to the value of a subscription, much of it is here.
However, this is a deck for first meeting - and not getting technical till slide 8 of 10 feels pretty late in the game.
So this is either 8 or 7 - +tucker@opscode.com , your call.</p:text>
  </p:cm>
  <p:cm authorId="2" idx="7">
    <p:pos x="6000" y="900"/>
    <p:text>I love this slide, but we should get permission to use it.</p:text>
  </p:cm>
  <p:cm authorId="3" idx="1">
    <p:pos x="6000" y="1000"/>
    <p:text>I don't think we need permission to use this - particularly in a sales context.  We have videos of their presos at ChefConf, etc. in our website</p:text>
  </p:cm>
</p:cmLst>
</file>

<file path=ppt/comments/comment3.xml><?xml version="1.0" encoding="utf-8"?>
<p:cmLst xmlns:a="http://schemas.openxmlformats.org/drawingml/2006/main" xmlns:r="http://schemas.openxmlformats.org/officeDocument/2006/relationships" xmlns:p="http://schemas.openxmlformats.org/presentationml/2006/main">
  <p:cm authorId="1" idx="4">
    <p:pos x="6000" y="0"/>
    <p:text>To do: this slide needs more appropriate icons for the first two points. However, it can be used as is.</p:text>
  </p:cm>
  <p:cm authorId="2" idx="8">
    <p:pos x="6000" y="100"/>
    <p:text>I think this super waters down the intent here. Plus, it's not actionable like you want it to be - is our first technical step in the process really training, then use cases, architecture, footrpint? Doesn't feel like it. It's got less guidance now than it did before.</p:text>
  </p:cm>
  <p:cm authorId="0" idx="5">
    <p:pos x="6000" y="200"/>
    <p:text>that was just some notes we wrote down</p:text>
  </p:cm>
  <p:cm authorId="0" idx="6">
    <p:pos x="6000" y="300"/>
    <p:text>Make Check Boxes</p:text>
  </p:cm>
  <p:cm authorId="2" idx="9">
    <p:pos x="6000" y="400"/>
    <p:text>Yvo, Charles, and friends should vet this list. I like that in both lists, we assume you are buying our solution. Everything should assume that.</p:text>
  </p:cm>
  <p:cm authorId="2" idx="10">
    <p:pos x="6000" y="500"/>
    <p:text>I made these up.</p:text>
  </p:cm>
  <p:cm authorId="2" idx="11">
    <p:pos x="6000" y="600"/>
    <p:text>I think this slide feels off given the tenor of the rest of the deck, but I'm having trouble putting my finger on it. I think it's the "If oyu need" and "Choose" - we should instead go active voice and talk about how you will move between them</p:text>
  </p:cm>
  <p:cm authorId="2" idx="12">
    <p:pos x="6000" y="700"/>
    <p:text>I took my own advice. It now re-enforces that we sell software and support, with software on top, support on the bottom. I like it more.</p:text>
  </p:cm>
  <p:cm authorId="2" idx="13">
    <p:pos x="6000" y="800"/>
    <p:text>One concern I have about this slide is order. I think when you dig in to the value of a subscription, much of it is here.
However, this is a deck for first meeting - and not getting technical till slide 8 of 10 feels pretty late in the game.
So this is either 8 or 7 - +tucker@opscode.com , your call.</p:text>
  </p:cm>
  <p:cm authorId="2" idx="14">
    <p:pos x="6000" y="900"/>
    <p:text>I love this slide, but we should get permission to use it.</p:text>
  </p:cm>
  <p:cm authorId="3" idx="2">
    <p:pos x="6000" y="1000"/>
    <p:text>I don't think we need permission to use this - particularly in a sales context.  We have videos of their presos at ChefConf, etc. in our website</p:text>
  </p:cm>
</p:cmLst>
</file>

<file path=ppt/comments/comment4.xml><?xml version="1.0" encoding="utf-8"?>
<p:cmLst xmlns:a="http://schemas.openxmlformats.org/drawingml/2006/main" xmlns:r="http://schemas.openxmlformats.org/officeDocument/2006/relationships" xmlns:p="http://schemas.openxmlformats.org/presentationml/2006/main">
  <p:cm authorId="5" dt="2014-10-14T17:29:37.400" idx="1">
    <p:pos x="-363" y="333"/>
    <p:text>I like this but that finger is CREEPY.</p:text>
  </p:cm>
  <p:cm authorId="6" dt="2014-11-03T13:15:45.666" idx="1">
    <p:pos x="-363" y="429"/>
    <p:text>We're going mostly light colors throughout the deck, can we reverse the coloring here?</p:text>
    <p:extLst>
      <p:ext uri="{C676402C-5697-4E1C-873F-D02D1690AC5C}">
        <p15:threadingInfo xmlns="" xmlns:p15="http://schemas.microsoft.com/office/powerpoint/2012/main" timeZoneBias="480">
          <p15:parentCm authorId="0" idx="1"/>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5" dt="2014-10-14T17:33:21.596" idx="2">
    <p:pos x="10" y="0"/>
    <p:text>I know what you're going for here, but this needs to be more of a vertical stack - it's familar for systems diagrams.</p:text>
  </p:cm>
</p:cmLst>
</file>

<file path=ppt/comments/comment6.xml><?xml version="1.0" encoding="utf-8"?>
<p:cmLst xmlns:a="http://schemas.openxmlformats.org/drawingml/2006/main" xmlns:r="http://schemas.openxmlformats.org/officeDocument/2006/relationships" xmlns:p="http://schemas.openxmlformats.org/presentationml/2006/main">
  <p:cm authorId="5" dt="2014-10-14T17:33:53.504" idx="3">
    <p:pos x="10" y="0"/>
    <p:text>I think these boxes are too big, they should be smaller with more spacing between them.</p:text>
  </p:cm>
</p:cmLst>
</file>

<file path=ppt/drawings/drawing1.xml><?xml version="1.0" encoding="utf-8"?>
<c:userShapes xmlns:c="http://schemas.openxmlformats.org/drawingml/2006/chart">
  <cdr:relSizeAnchor xmlns:cdr="http://schemas.openxmlformats.org/drawingml/2006/chartDrawing">
    <cdr:from>
      <cdr:x>0.04052</cdr:x>
      <cdr:y>0.5562</cdr:y>
    </cdr:from>
    <cdr:to>
      <cdr:x>1</cdr:x>
      <cdr:y>0.5562</cdr:y>
    </cdr:to>
    <cdr:cxnSp macro="">
      <cdr:nvCxnSpPr>
        <cdr:cNvPr id="3" name="Straight Connector 2"/>
        <cdr:cNvCxnSpPr/>
      </cdr:nvCxnSpPr>
      <cdr:spPr>
        <a:xfrm xmlns:a="http://schemas.openxmlformats.org/drawingml/2006/main">
          <a:off x="128548" y="581430"/>
          <a:ext cx="3043903" cy="0"/>
        </a:xfrm>
        <a:prstGeom xmlns:a="http://schemas.openxmlformats.org/drawingml/2006/main" prst="line">
          <a:avLst/>
        </a:prstGeom>
        <a:ln xmlns:a="http://schemas.openxmlformats.org/drawingml/2006/main" w="6350" cmpd="sng">
          <a:solidFill>
            <a:schemeClr val="bg1"/>
          </a:solidFill>
        </a:ln>
        <a:effectLst xmlns:a="http://schemas.openxmlformats.org/drawingml/2006/mai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147028291"/>
      </p:ext>
    </p:extLst>
  </p:cSld>
  <p:clrMap bg1="lt1" tx1="dk1" bg2="dk2" tx2="lt2" accent1="accent1" accent2="accent2" accent3="accent3" accent4="accent4" accent5="accent5" accent6="accent6" hlink="hlink" folHlink="folHlink"/>
  <p:notesStyle>
    <a:lvl1pPr marL="0" algn="l" defTabSz="457082" rtl="0" eaLnBrk="1" latinLnBrk="0" hangingPunct="1">
      <a:defRPr sz="1200" kern="1200">
        <a:solidFill>
          <a:schemeClr val="tx1"/>
        </a:solidFill>
        <a:latin typeface="+mn-lt"/>
        <a:ea typeface="+mn-ea"/>
        <a:cs typeface="+mn-cs"/>
      </a:defRPr>
    </a:lvl1pPr>
    <a:lvl2pPr marL="457082" algn="l" defTabSz="457082" rtl="0" eaLnBrk="1" latinLnBrk="0" hangingPunct="1">
      <a:defRPr sz="1200" kern="1200">
        <a:solidFill>
          <a:schemeClr val="tx1"/>
        </a:solidFill>
        <a:latin typeface="+mn-lt"/>
        <a:ea typeface="+mn-ea"/>
        <a:cs typeface="+mn-cs"/>
      </a:defRPr>
    </a:lvl2pPr>
    <a:lvl3pPr marL="914175" algn="l" defTabSz="457082" rtl="0" eaLnBrk="1" latinLnBrk="0" hangingPunct="1">
      <a:defRPr sz="1200" kern="1200">
        <a:solidFill>
          <a:schemeClr val="tx1"/>
        </a:solidFill>
        <a:latin typeface="+mn-lt"/>
        <a:ea typeface="+mn-ea"/>
        <a:cs typeface="+mn-cs"/>
      </a:defRPr>
    </a:lvl3pPr>
    <a:lvl4pPr marL="1371260" algn="l" defTabSz="457082" rtl="0" eaLnBrk="1" latinLnBrk="0" hangingPunct="1">
      <a:defRPr sz="1200" kern="1200">
        <a:solidFill>
          <a:schemeClr val="tx1"/>
        </a:solidFill>
        <a:latin typeface="+mn-lt"/>
        <a:ea typeface="+mn-ea"/>
        <a:cs typeface="+mn-cs"/>
      </a:defRPr>
    </a:lvl4pPr>
    <a:lvl5pPr marL="1828349" algn="l" defTabSz="457082" rtl="0" eaLnBrk="1" latinLnBrk="0" hangingPunct="1">
      <a:defRPr sz="1200" kern="1200">
        <a:solidFill>
          <a:schemeClr val="tx1"/>
        </a:solidFill>
        <a:latin typeface="+mn-lt"/>
        <a:ea typeface="+mn-ea"/>
        <a:cs typeface="+mn-cs"/>
      </a:defRPr>
    </a:lvl5pPr>
    <a:lvl6pPr marL="2285430" algn="l" defTabSz="457082" rtl="0" eaLnBrk="1" latinLnBrk="0" hangingPunct="1">
      <a:defRPr sz="1200" kern="1200">
        <a:solidFill>
          <a:schemeClr val="tx1"/>
        </a:solidFill>
        <a:latin typeface="+mn-lt"/>
        <a:ea typeface="+mn-ea"/>
        <a:cs typeface="+mn-cs"/>
      </a:defRPr>
    </a:lvl6pPr>
    <a:lvl7pPr marL="2742512" algn="l" defTabSz="457082" rtl="0" eaLnBrk="1" latinLnBrk="0" hangingPunct="1">
      <a:defRPr sz="1200" kern="1200">
        <a:solidFill>
          <a:schemeClr val="tx1"/>
        </a:solidFill>
        <a:latin typeface="+mn-lt"/>
        <a:ea typeface="+mn-ea"/>
        <a:cs typeface="+mn-cs"/>
      </a:defRPr>
    </a:lvl7pPr>
    <a:lvl8pPr marL="3199600" algn="l" defTabSz="457082" rtl="0" eaLnBrk="1" latinLnBrk="0" hangingPunct="1">
      <a:defRPr sz="1200" kern="1200">
        <a:solidFill>
          <a:schemeClr val="tx1"/>
        </a:solidFill>
        <a:latin typeface="+mn-lt"/>
        <a:ea typeface="+mn-ea"/>
        <a:cs typeface="+mn-cs"/>
      </a:defRPr>
    </a:lvl8pPr>
    <a:lvl9pPr marL="3656686" algn="l" defTabSz="4570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11.x</a:t>
            </a:r>
            <a:endParaRPr lang="en-US" dirty="0"/>
          </a:p>
        </p:txBody>
      </p:sp>
    </p:spTree>
    <p:extLst>
      <p:ext uri="{BB962C8B-B14F-4D97-AF65-F5344CB8AC3E}">
        <p14:creationId xmlns:p14="http://schemas.microsoft.com/office/powerpoint/2010/main" val="104714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used to be that </a:t>
            </a:r>
            <a:r>
              <a:rPr lang="en-US" dirty="0" err="1" smtClean="0"/>
              <a:t>value_for_platform</a:t>
            </a:r>
            <a:r>
              <a:rPr lang="en-US" dirty="0" smtClean="0"/>
              <a:t> in the DSL only accepted the platform name and not version</a:t>
            </a:r>
            <a:r>
              <a:rPr lang="en-US" baseline="0" dirty="0" smtClean="0"/>
              <a:t> numbers, so now it does.</a:t>
            </a:r>
          </a:p>
          <a:p>
            <a:endParaRPr lang="en-US" baseline="0" dirty="0" smtClean="0"/>
          </a:p>
          <a:p>
            <a:r>
              <a:rPr lang="en-US" baseline="0" dirty="0" smtClean="0"/>
              <a:t>These are made up values. Don't actually use this recipe code!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32</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96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The implications of this change are that you no longer need to change recipe code when you decide you want to encrypt data bag items. Also, the code is much easier to read.</a:t>
            </a:r>
            <a:endParaRPr lang="en-US" dirty="0" smtClean="0">
              <a:effectLst/>
            </a:endParaRPr>
          </a:p>
          <a:p>
            <a:endParaRPr lang="en-US" dirty="0" smtClean="0"/>
          </a:p>
          <a:p>
            <a:r>
              <a:rPr lang="en-US" dirty="0" smtClean="0"/>
              <a:t>The default secret is Chef::</a:t>
            </a:r>
            <a:r>
              <a:rPr lang="en-US" dirty="0" err="1" smtClean="0"/>
              <a:t>Config</a:t>
            </a:r>
            <a:r>
              <a:rPr lang="en-US" dirty="0" smtClean="0"/>
              <a:t>[:</a:t>
            </a:r>
            <a:r>
              <a:rPr lang="en-US" dirty="0" err="1" smtClean="0"/>
              <a:t>encrypted_data_bag_secret</a:t>
            </a:r>
            <a:r>
              <a:rPr lang="en-US" dirty="0" smtClean="0"/>
              <a:t>]</a:t>
            </a:r>
          </a:p>
          <a:p>
            <a:endParaRPr lang="en-US" dirty="0" smtClean="0"/>
          </a:p>
          <a:p>
            <a:r>
              <a:rPr lang="en-US" dirty="0" smtClean="0"/>
              <a:t>See diff: https://</a:t>
            </a:r>
            <a:r>
              <a:rPr lang="en-US" dirty="0" err="1" smtClean="0"/>
              <a:t>github.com</a:t>
            </a:r>
            <a:r>
              <a:rPr lang="en-US" dirty="0" smtClean="0"/>
              <a:t>/</a:t>
            </a:r>
            <a:r>
              <a:rPr lang="en-US" dirty="0" err="1" smtClean="0"/>
              <a:t>opscode</a:t>
            </a:r>
            <a:r>
              <a:rPr lang="en-US" dirty="0" smtClean="0"/>
              <a:t>/chef/pull/1853/files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35</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854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a:t>
            </a:r>
            <a:r>
              <a:rPr lang="en-US" dirty="0" err="1" smtClean="0"/>
              <a:t>shell_out_with_systems_locale</a:t>
            </a:r>
            <a:r>
              <a:rPr lang="en-US" dirty="0" smtClean="0"/>
              <a:t>: Chef Client 12 fixes all encoding issues by forcing</a:t>
            </a:r>
            <a:r>
              <a:rPr lang="en-US" baseline="0" dirty="0" smtClean="0"/>
              <a:t> UTF-8 on the run, even if the system locale is set to something else (e.g. "C")</a:t>
            </a:r>
          </a:p>
          <a:p>
            <a:endParaRPr lang="en-US" baseline="0" dirty="0" smtClean="0"/>
          </a:p>
          <a:p>
            <a:r>
              <a:rPr lang="en-US" baseline="0" dirty="0" smtClean="0"/>
              <a:t>Use </a:t>
            </a:r>
            <a:r>
              <a:rPr lang="en-US" baseline="0" dirty="0" err="1" smtClean="0"/>
              <a:t>shell_out</a:t>
            </a:r>
            <a:r>
              <a:rPr lang="en-US" baseline="0" dirty="0" smtClean="0"/>
              <a:t> in all situations where you need to shell out. Never use </a:t>
            </a:r>
            <a:r>
              <a:rPr lang="en-US" baseline="0" dirty="0" err="1" smtClean="0"/>
              <a:t>Process.spawn</a:t>
            </a:r>
            <a:r>
              <a:rPr lang="en-US" baseline="0" dirty="0" smtClean="0"/>
              <a:t>, </a:t>
            </a:r>
            <a:r>
              <a:rPr lang="en-US" baseline="0" dirty="0" err="1" smtClean="0"/>
              <a:t>backticks</a:t>
            </a:r>
            <a:r>
              <a:rPr lang="en-US" baseline="0" dirty="0" smtClean="0"/>
              <a:t>, etc. as those aren't a) unit testable and b) don't handle all the cross-platform UNIX/Windows quirks that we have incorporated in </a:t>
            </a:r>
            <a:r>
              <a:rPr lang="en-US" baseline="0" dirty="0" err="1" smtClean="0"/>
              <a:t>mixlib-shellout</a:t>
            </a:r>
            <a:r>
              <a:rPr lang="en-US" baseline="0" dirty="0" smtClean="0"/>
              <a: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373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improvements to the 'group' provider too to use </a:t>
            </a:r>
            <a:r>
              <a:rPr lang="en-US" dirty="0" err="1" smtClean="0"/>
              <a:t>dscl</a:t>
            </a:r>
            <a:r>
              <a:rPr lang="en-US" dirty="0" smtClean="0"/>
              <a:t>, which</a:t>
            </a:r>
            <a:r>
              <a:rPr lang="en-US" baseline="0" dirty="0" smtClean="0"/>
              <a:t> you can mention if it comes up.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15984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this is why users</a:t>
            </a:r>
            <a:r>
              <a:rPr lang="en-US" baseline="0" dirty="0" smtClean="0"/>
              <a:t> must have a Chef Server of at least the 11-series since it requires a new API endpoint. Everything in the first slide about the </a:t>
            </a:r>
            <a:r>
              <a:rPr lang="en-US" baseline="0" dirty="0" err="1" smtClean="0"/>
              <a:t>compat</a:t>
            </a:r>
            <a:r>
              <a:rPr lang="en-US" baseline="0" dirty="0" smtClean="0"/>
              <a:t> matrix holds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42</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465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 </a:t>
            </a:r>
            <a:r>
              <a:rPr lang="en-US" dirty="0"/>
              <a:t>the problem</a:t>
            </a:r>
          </a:p>
          <a:p>
            <a:r>
              <a:rPr lang="en-US" dirty="0"/>
              <a:t>- growing infrastructure</a:t>
            </a:r>
          </a:p>
          <a:p>
            <a:r>
              <a:rPr lang="en-US" dirty="0"/>
              <a:t>- fewer resources</a:t>
            </a:r>
          </a:p>
          <a:p>
            <a:r>
              <a:rPr lang="en-US" dirty="0"/>
              <a:t>- can't watch everything</a:t>
            </a:r>
          </a:p>
          <a:p>
            <a:r>
              <a:rPr lang="en-US" dirty="0"/>
              <a:t>- surface problems faster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47</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2390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(9/15/14 13:28) -----</a:t>
            </a:r>
          </a:p>
          <a:p>
            <a:r>
              <a:rPr lang="en-US"/>
              <a:t>- infrastructure more dynamic</a:t>
            </a:r>
          </a:p>
          <a:p>
            <a:r>
              <a:rPr lang="en-US"/>
              <a:t>- higher rate of change requires more data to allow for safety</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55139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Policy is cookbook, role, environment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51</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5434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lvl="1" indent="-57150">
              <a:spcAft>
                <a:spcPts val="600"/>
              </a:spcAft>
              <a:tabLst>
                <a:tab pos="292100" algn="l"/>
              </a:tabLst>
            </a:pPr>
            <a:r>
              <a:rPr lang="en-US" sz="2000" dirty="0" smtClean="0">
                <a:gradFill>
                  <a:gsLst>
                    <a:gs pos="44200">
                      <a:schemeClr val="tx1"/>
                    </a:gs>
                    <a:gs pos="0">
                      <a:schemeClr val="tx1"/>
                    </a:gs>
                  </a:gsLst>
                  <a:lin ang="5400000" scaled="1"/>
                </a:gradFill>
              </a:rPr>
              <a:t>“When someone not in the ‘</a:t>
            </a:r>
            <a:r>
              <a:rPr lang="en-US" sz="2000" dirty="0" err="1" smtClean="0">
                <a:gradFill>
                  <a:gsLst>
                    <a:gs pos="44200">
                      <a:schemeClr val="tx1"/>
                    </a:gs>
                    <a:gs pos="0">
                      <a:schemeClr val="tx1"/>
                    </a:gs>
                  </a:gsLst>
                  <a:lin ang="5400000" scaled="1"/>
                </a:gradFill>
              </a:rPr>
              <a:t>siteops</a:t>
            </a:r>
            <a:r>
              <a:rPr lang="en-US" sz="2000" dirty="0" smtClean="0">
                <a:gradFill>
                  <a:gsLst>
                    <a:gs pos="44200">
                      <a:schemeClr val="tx1"/>
                    </a:gs>
                    <a:gs pos="0">
                      <a:schemeClr val="tx1"/>
                    </a:gs>
                  </a:gsLst>
                  <a:lin ang="5400000" scaled="1"/>
                </a:gradFill>
              </a:rPr>
              <a:t>’ group modifies the DNS cookbook, </a:t>
            </a:r>
            <a:br>
              <a:rPr lang="en-US" sz="2000" dirty="0" smtClean="0">
                <a:gradFill>
                  <a:gsLst>
                    <a:gs pos="44200">
                      <a:schemeClr val="tx1"/>
                    </a:gs>
                    <a:gs pos="0">
                      <a:schemeClr val="tx1"/>
                    </a:gs>
                  </a:gsLst>
                  <a:lin ang="5400000" scaled="1"/>
                </a:gradFill>
              </a:rPr>
            </a:br>
            <a:r>
              <a:rPr lang="en-US" sz="2000" dirty="0" smtClean="0">
                <a:gradFill>
                  <a:gsLst>
                    <a:gs pos="44200">
                      <a:schemeClr val="tx1"/>
                    </a:gs>
                    <a:gs pos="0">
                      <a:schemeClr val="tx1"/>
                    </a:gs>
                  </a:gsLst>
                  <a:lin ang="5400000" scaled="1"/>
                </a:gradFill>
              </a:rPr>
              <a:t>alert the </a:t>
            </a:r>
            <a:r>
              <a:rPr lang="en-US" sz="2000" dirty="0" err="1" smtClean="0">
                <a:gradFill>
                  <a:gsLst>
                    <a:gs pos="44200">
                      <a:schemeClr val="tx1"/>
                    </a:gs>
                    <a:gs pos="0">
                      <a:schemeClr val="tx1"/>
                    </a:gs>
                  </a:gsLst>
                  <a:lin ang="5400000" scaled="1"/>
                </a:gradFill>
              </a:rPr>
              <a:t>siteops</a:t>
            </a:r>
            <a:r>
              <a:rPr lang="en-US" sz="2000" dirty="0" smtClean="0">
                <a:gradFill>
                  <a:gsLst>
                    <a:gs pos="44200">
                      <a:schemeClr val="tx1"/>
                    </a:gs>
                    <a:gs pos="0">
                      <a:schemeClr val="tx1"/>
                    </a:gs>
                  </a:gsLst>
                  <a:lin ang="5400000" scaled="1"/>
                </a:gradFill>
              </a:rPr>
              <a:t> team via email to </a:t>
            </a:r>
            <a:r>
              <a:rPr lang="en-US" sz="2000" dirty="0" err="1" smtClean="0">
                <a:gradFill>
                  <a:gsLst>
                    <a:gs pos="44200">
                      <a:schemeClr val="tx1"/>
                    </a:gs>
                    <a:gs pos="0">
                      <a:schemeClr val="tx1"/>
                    </a:gs>
                  </a:gsLst>
                  <a:lin ang="5400000" scaled="1"/>
                </a:gradFill>
              </a:rPr>
              <a:t>siteops@example.com</a:t>
            </a:r>
            <a:r>
              <a:rPr lang="en-US" sz="2000" dirty="0" smtClean="0">
                <a:gradFill>
                  <a:gsLst>
                    <a:gs pos="44200">
                      <a:schemeClr val="tx1"/>
                    </a:gs>
                    <a:gs pos="0">
                      <a:schemeClr val="tx1"/>
                    </a:gs>
                  </a:gsLst>
                  <a:lin ang="5400000" scaled="1"/>
                </a:gradFill>
              </a:rPr>
              <a:t>”</a:t>
            </a:r>
          </a:p>
          <a:p>
            <a:pPr marL="0" lvl="1">
              <a:spcAft>
                <a:spcPts val="600"/>
              </a:spcAft>
              <a:tabLst>
                <a:tab pos="292100" algn="l"/>
              </a:tabLst>
            </a:pPr>
            <a:r>
              <a:rPr lang="en-US" sz="2000" dirty="0" smtClean="0">
                <a:gradFill>
                  <a:gsLst>
                    <a:gs pos="44200">
                      <a:schemeClr val="tx1"/>
                    </a:gs>
                    <a:gs pos="0">
                      <a:schemeClr val="tx1"/>
                    </a:gs>
                  </a:gsLst>
                  <a:lin ang="5400000" scaled="1"/>
                </a:gradFill>
              </a:rPr>
              <a:t>“When the /</a:t>
            </a:r>
            <a:r>
              <a:rPr lang="en-US" sz="2000" dirty="0" err="1" smtClean="0">
                <a:gradFill>
                  <a:gsLst>
                    <a:gs pos="44200">
                      <a:schemeClr val="tx1"/>
                    </a:gs>
                    <a:gs pos="0">
                      <a:schemeClr val="tx1"/>
                    </a:gs>
                  </a:gsLst>
                  <a:lin ang="5400000" scaled="1"/>
                </a:gradFill>
              </a:rPr>
              <a:t>etc</a:t>
            </a:r>
            <a:r>
              <a:rPr lang="en-US" sz="2000" dirty="0" smtClean="0">
                <a:gradFill>
                  <a:gsLst>
                    <a:gs pos="44200">
                      <a:schemeClr val="tx1"/>
                    </a:gs>
                    <a:gs pos="0">
                      <a:schemeClr val="tx1"/>
                    </a:gs>
                  </a:gsLst>
                  <a:lin ang="5400000" scaled="1"/>
                </a:gradFill>
              </a:rPr>
              <a:t>/</a:t>
            </a:r>
            <a:r>
              <a:rPr lang="en-US" sz="2000" dirty="0" err="1" smtClean="0">
                <a:gradFill>
                  <a:gsLst>
                    <a:gs pos="44200">
                      <a:schemeClr val="tx1"/>
                    </a:gs>
                    <a:gs pos="0">
                      <a:schemeClr val="tx1"/>
                    </a:gs>
                  </a:gsLst>
                  <a:lin ang="5400000" scaled="1"/>
                </a:gradFill>
              </a:rPr>
              <a:t>ssh</a:t>
            </a:r>
            <a:r>
              <a:rPr lang="en-US" sz="2000" dirty="0" smtClean="0">
                <a:gradFill>
                  <a:gsLst>
                    <a:gs pos="44200">
                      <a:schemeClr val="tx1"/>
                    </a:gs>
                    <a:gs pos="0">
                      <a:schemeClr val="tx1"/>
                    </a:gs>
                  </a:gsLst>
                  <a:lin ang="5400000" scaled="1"/>
                </a:gradFill>
              </a:rPr>
              <a:t>/</a:t>
            </a:r>
            <a:r>
              <a:rPr lang="en-US" sz="2000" dirty="0" err="1" smtClean="0">
                <a:gradFill>
                  <a:gsLst>
                    <a:gs pos="44200">
                      <a:schemeClr val="tx1"/>
                    </a:gs>
                    <a:gs pos="0">
                      <a:schemeClr val="tx1"/>
                    </a:gs>
                  </a:gsLst>
                  <a:lin ang="5400000" scaled="1"/>
                </a:gradFill>
              </a:rPr>
              <a:t>ssh_config</a:t>
            </a:r>
            <a:r>
              <a:rPr lang="en-US" sz="2000" dirty="0" smtClean="0">
                <a:gradFill>
                  <a:gsLst>
                    <a:gs pos="44200">
                      <a:schemeClr val="tx1"/>
                    </a:gs>
                    <a:gs pos="0">
                      <a:schemeClr val="tx1"/>
                    </a:gs>
                  </a:gsLst>
                  <a:lin ang="5400000" scaled="1"/>
                </a:gradFill>
              </a:rPr>
              <a:t> file is modified, raise audit rule 24.1”</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57</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723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723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75</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72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76</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723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1200" dirty="0" smtClean="0"/>
              <a:t>So we have written some Chef code, and we are eager to get it out in front of some people running in AWS. Of course the </a:t>
            </a:r>
            <a:r>
              <a:rPr lang="en-US" sz="1200" dirty="0" err="1" smtClean="0"/>
              <a:t>aws</a:t>
            </a:r>
            <a:r>
              <a:rPr lang="en-US" sz="1200" dirty="0" smtClean="0"/>
              <a:t>-cli and ec2-tools are an option for bringing the instances up, but we will still have the added step of installing Chef and getting our code on our test instances.</a:t>
            </a:r>
            <a:endParaRPr lang="en-US" sz="120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87</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792763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91</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19802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Font typeface="Arial"/>
              <a:buNone/>
            </a:pPr>
            <a:r>
              <a:rPr lang="en-US" sz="1100" kern="1200" dirty="0" smtClean="0">
                <a:solidFill>
                  <a:schemeClr val="tx1"/>
                </a:solidFill>
                <a:effectLst/>
                <a:latin typeface="+mn-lt"/>
                <a:ea typeface="+mn-ea"/>
                <a:cs typeface="+mn-cs"/>
              </a:rPr>
              <a:t>Chef 12 delivers a single, open-source code base augmented by premium features, enabling maximum open-source innovation and delivering that value for commercial customers.</a:t>
            </a:r>
            <a:r>
              <a:rPr lang="en-US" dirty="0" smtClean="0">
                <a:effectLst/>
              </a:rPr>
              <a:t> </a:t>
            </a:r>
            <a:endParaRPr lang="en-US" dirty="0" smtClean="0"/>
          </a:p>
          <a:p>
            <a:pPr marL="0" marR="0" lvl="0" indent="0" algn="l" rtl="0">
              <a:spcBef>
                <a:spcPts val="0"/>
              </a:spcBef>
              <a:buFont typeface="Arial"/>
              <a:buNone/>
            </a:pPr>
            <a:endParaRPr lang="en-US" dirty="0" smtClean="0"/>
          </a:p>
          <a:p>
            <a:pPr marL="0" marR="0" lvl="0" indent="0" algn="l" rtl="0">
              <a:spcBef>
                <a:spcPts val="0"/>
              </a:spcBef>
              <a:buFont typeface="Arial"/>
              <a:buNone/>
            </a:pPr>
            <a:r>
              <a:rPr lang="en-US" dirty="0" smtClean="0"/>
              <a:t>Single Code Base</a:t>
            </a:r>
          </a:p>
          <a:p>
            <a:pPr marL="177800" lvl="0" indent="-184150" rtl="0">
              <a:spcBef>
                <a:spcPts val="0"/>
              </a:spcBef>
              <a:buClr>
                <a:schemeClr val="accent1"/>
              </a:buClr>
              <a:buSzPct val="118181"/>
              <a:buFont typeface="Arial"/>
              <a:buChar char="✓"/>
            </a:pPr>
            <a:r>
              <a:rPr lang="en-US" sz="1100" dirty="0" smtClean="0">
                <a:effectLst/>
                <a:latin typeface="+mn-lt"/>
                <a:ea typeface="Arial"/>
              </a:rPr>
              <a:t>Open source users can easily upgrade to premium features without reinstallation. </a:t>
            </a:r>
          </a:p>
          <a:p>
            <a:pPr marL="177800" lvl="0" indent="-184150" rtl="0">
              <a:spcBef>
                <a:spcPts val="0"/>
              </a:spcBef>
              <a:buClr>
                <a:schemeClr val="accent1"/>
              </a:buClr>
              <a:buSzPct val="118181"/>
              <a:buFont typeface="Arial"/>
              <a:buChar char="✓"/>
            </a:pPr>
            <a:r>
              <a:rPr lang="en-US" sz="1100" dirty="0" smtClean="0">
                <a:effectLst/>
                <a:latin typeface="+mn-lt"/>
                <a:ea typeface="Arial"/>
              </a:rPr>
              <a:t>Commercial customers can disable premium features if their needs change.</a:t>
            </a:r>
          </a:p>
          <a:p>
            <a:pPr marL="177800" lvl="0" indent="-184150" rtl="0">
              <a:spcBef>
                <a:spcPts val="0"/>
              </a:spcBef>
              <a:buClr>
                <a:schemeClr val="accent1"/>
              </a:buClr>
              <a:buSzPct val="118181"/>
              <a:buFont typeface="Arial"/>
              <a:buChar char="✓"/>
            </a:pPr>
            <a:endParaRPr lang="en-US" sz="1100" dirty="0" smtClean="0">
              <a:effectLst/>
              <a:latin typeface="+mn-lt"/>
              <a:ea typeface="Arial"/>
            </a:endParaRPr>
          </a:p>
          <a:p>
            <a:pPr marL="0" marR="0" lvl="0" indent="0" algn="l" rtl="0">
              <a:spcBef>
                <a:spcPts val="0"/>
              </a:spcBef>
              <a:buFont typeface="Arial"/>
              <a:buNone/>
            </a:pPr>
            <a:r>
              <a:rPr lang="en-US" sz="1100" dirty="0" smtClean="0">
                <a:effectLst/>
                <a:latin typeface="+mn-lt"/>
                <a:ea typeface="+mn-ea"/>
              </a:rPr>
              <a:t>Inclusive</a:t>
            </a:r>
            <a:r>
              <a:rPr lang="en-US" sz="1100" baseline="0" dirty="0" smtClean="0">
                <a:effectLst/>
                <a:latin typeface="+mn-lt"/>
                <a:ea typeface="+mn-ea"/>
              </a:rPr>
              <a:t> Model</a:t>
            </a:r>
            <a:r>
              <a:rPr lang="en-US" sz="1100" dirty="0" smtClean="0">
                <a:effectLst/>
                <a:latin typeface="+mn-lt"/>
                <a:ea typeface="Arial"/>
              </a:rPr>
              <a:t> </a:t>
            </a: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Three usage tiers all based on a single code base to address the entire range of customer needs.</a:t>
            </a: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Makes experience seamless</a:t>
            </a:r>
            <a:r>
              <a:rPr lang="en-US" sz="1100" kern="1200" baseline="0" dirty="0" smtClean="0">
                <a:solidFill>
                  <a:schemeClr val="tx1"/>
                </a:solidFill>
                <a:effectLst/>
                <a:latin typeface="+mn-lt"/>
                <a:ea typeface="+mn-ea"/>
                <a:cs typeface="+mn-cs"/>
              </a:rPr>
              <a:t> for entire range of users.</a:t>
            </a:r>
          </a:p>
          <a:p>
            <a:pPr marL="177800" lvl="0" indent="-184150" rtl="0">
              <a:spcBef>
                <a:spcPts val="0"/>
              </a:spcBef>
              <a:buClr>
                <a:schemeClr val="accent1"/>
              </a:buClr>
              <a:buSzPct val="118181"/>
              <a:buFont typeface="Arial"/>
              <a:buChar char="✓"/>
            </a:pPr>
            <a:endParaRPr lang="en-US" sz="1100" kern="1200" baseline="0" dirty="0" smtClean="0">
              <a:solidFill>
                <a:schemeClr val="tx1"/>
              </a:solidFill>
              <a:effectLst/>
              <a:latin typeface="+mn-lt"/>
              <a:ea typeface="+mn-ea"/>
              <a:cs typeface="+mn-cs"/>
            </a:endParaRPr>
          </a:p>
          <a:p>
            <a:pPr marL="0" marR="0" lvl="0" indent="0" algn="l" rtl="0">
              <a:spcBef>
                <a:spcPts val="0"/>
              </a:spcBef>
              <a:buFont typeface="Arial"/>
              <a:buNone/>
            </a:pPr>
            <a:r>
              <a:rPr lang="en-US" sz="1100" dirty="0" smtClean="0">
                <a:effectLst/>
                <a:latin typeface="+mn-lt"/>
                <a:ea typeface="+mn-ea"/>
              </a:rPr>
              <a:t>Enterprise</a:t>
            </a:r>
            <a:r>
              <a:rPr lang="en-US" sz="1100" baseline="0" dirty="0" smtClean="0">
                <a:effectLst/>
                <a:latin typeface="+mn-lt"/>
                <a:ea typeface="+mn-ea"/>
              </a:rPr>
              <a:t> Capabilities </a:t>
            </a:r>
            <a:endParaRPr lang="en-US" sz="1100" dirty="0" smtClean="0">
              <a:effectLst/>
              <a:latin typeface="+mn-lt"/>
              <a:ea typeface="Arial"/>
            </a:endParaRP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Enterprise-focused software features and an unprecedented level of proactive engagement and support</a:t>
            </a: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Accelerates and de-risks the enterprise adoption of </a:t>
            </a:r>
            <a:r>
              <a:rPr lang="en-US" sz="1100" kern="1200" dirty="0" err="1" smtClean="0">
                <a:solidFill>
                  <a:schemeClr val="tx1"/>
                </a:solidFill>
                <a:effectLst/>
                <a:latin typeface="+mn-lt"/>
                <a:ea typeface="+mn-ea"/>
                <a:cs typeface="+mn-cs"/>
              </a:rPr>
              <a:t>DevOps</a:t>
            </a:r>
            <a:r>
              <a:rPr lang="en-US" sz="1100" kern="1200" dirty="0" smtClean="0">
                <a:solidFill>
                  <a:schemeClr val="tx1"/>
                </a:solidFill>
                <a:effectLst/>
                <a:latin typeface="+mn-lt"/>
                <a:ea typeface="+mn-ea"/>
                <a:cs typeface="+mn-cs"/>
              </a:rPr>
              <a:t> and the journey to web speed and scale. </a:t>
            </a:r>
          </a:p>
          <a:p>
            <a:pPr marL="177800" lvl="0" indent="-184150" rtl="0">
              <a:spcBef>
                <a:spcPts val="0"/>
              </a:spcBef>
              <a:buClr>
                <a:schemeClr val="accent1"/>
              </a:buClr>
              <a:buSzPct val="118181"/>
              <a:buFont typeface="Arial"/>
              <a:buChar char="✓"/>
            </a:pPr>
            <a:endParaRPr lang="en-US" sz="1100" kern="1200" dirty="0" smtClean="0">
              <a:solidFill>
                <a:schemeClr val="tx1"/>
              </a:solidFill>
              <a:effectLst/>
              <a:latin typeface="+mn-lt"/>
              <a:ea typeface="+mn-ea"/>
              <a:cs typeface="+mn-cs"/>
            </a:endParaRPr>
          </a:p>
          <a:p>
            <a:pPr marL="0" marR="0" lvl="0" indent="0" algn="l" rtl="0">
              <a:spcBef>
                <a:spcPts val="0"/>
              </a:spcBef>
              <a:buFont typeface="Arial"/>
              <a:buNone/>
            </a:pPr>
            <a:r>
              <a:rPr lang="en-US" sz="1100" dirty="0" smtClean="0">
                <a:effectLst/>
                <a:latin typeface="+mn-lt"/>
                <a:ea typeface="+mn-ea"/>
              </a:rPr>
              <a:t>Ecosystem</a:t>
            </a:r>
            <a:r>
              <a:rPr lang="en-US" sz="1100" baseline="0" dirty="0" smtClean="0">
                <a:effectLst/>
                <a:latin typeface="+mn-lt"/>
                <a:ea typeface="+mn-ea"/>
              </a:rPr>
              <a:t> Integration </a:t>
            </a:r>
            <a:endParaRPr lang="en-US" sz="1100" dirty="0" smtClean="0">
              <a:effectLst/>
              <a:latin typeface="+mn-lt"/>
              <a:ea typeface="Arial"/>
            </a:endParaRP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Strengthen Chef’s position as the foremost platform for automating IT infrastructure and application delivery across Windows, Linux, and Unix, in the data center or on any combination of cloud platforms.</a:t>
            </a:r>
            <a:r>
              <a:rPr lang="en-US" dirty="0" smtClean="0">
                <a:effectLst/>
              </a:rPr>
              <a:t> </a:t>
            </a: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Easy to manage heterogeneous</a:t>
            </a:r>
            <a:r>
              <a:rPr lang="en-US" sz="1100" kern="1200" baseline="0" dirty="0" smtClean="0">
                <a:solidFill>
                  <a:schemeClr val="tx1"/>
                </a:solidFill>
                <a:effectLst/>
                <a:latin typeface="+mn-lt"/>
                <a:ea typeface="+mn-ea"/>
                <a:cs typeface="+mn-cs"/>
              </a:rPr>
              <a:t> and/or hybrid environments across all primary enterprise operating systems, virtualization technologies, and cloud platforms. </a:t>
            </a:r>
          </a:p>
        </p:txBody>
      </p:sp>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of us that have done operations and development should be familiar with the classic playbook for spinning up infrastructure. step-by-step instructions to be followed to bring your servers online. If you were lucky they existed someplace like a wiki, or document repository, but more often than not they might be in some notebook, or on the back of napkin somewhere</a:t>
            </a:r>
          </a:p>
          <a:p>
            <a:endParaRPr lang="en-US" dirty="0" smtClean="0"/>
          </a:p>
          <a:p>
            <a:r>
              <a:rPr lang="en-US" dirty="0" smtClean="0"/>
              <a:t>and remembering all of those commands is not easy...well it isn’t easy for me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92</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799694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but still lots</a:t>
            </a:r>
            <a:r>
              <a:rPr lang="en-US" baseline="0" dirty="0" smtClean="0"/>
              <a:t> of issues, including that you need to learn a new tool, new syntax, etc.</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93</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355258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4233B43-19AC-F943-B3DA-3E9265222D5A}" type="slidenum">
              <a:rPr lang="en-US" smtClean="0"/>
              <a:t>94</a:t>
            </a:fld>
            <a:endParaRPr lang="en-US"/>
          </a:p>
        </p:txBody>
      </p:sp>
    </p:spTree>
    <p:extLst>
      <p:ext uri="{BB962C8B-B14F-4D97-AF65-F5344CB8AC3E}">
        <p14:creationId xmlns:p14="http://schemas.microsoft.com/office/powerpoint/2010/main" val="14876874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Which allows you to write a recipe like this…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98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987861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Tiered is sufficient to test performance because even in HA, only one backend is active at any time anyways, so the performance would be the same.</a:t>
            </a:r>
          </a:p>
          <a:p>
            <a:endParaRPr lang="en-US" dirty="0" smtClean="0"/>
          </a:p>
          <a:p>
            <a:r>
              <a:rPr lang="en-US" dirty="0" smtClean="0"/>
              <a:t>Backend</a:t>
            </a:r>
            <a:r>
              <a:rPr lang="en-US" baseline="0" dirty="0" smtClean="0"/>
              <a:t> tuning used:</a:t>
            </a:r>
          </a:p>
          <a:p>
            <a:endParaRPr lang="en-US" baseline="0" dirty="0" smtClean="0"/>
          </a:p>
          <a:p>
            <a:pPr marL="171450" indent="-171450">
              <a:buFontTx/>
              <a:buChar char="•"/>
            </a:pPr>
            <a:r>
              <a:rPr lang="en-US" baseline="0" dirty="0" err="1" smtClean="0"/>
              <a:t>PostgreSQL</a:t>
            </a:r>
            <a:r>
              <a:rPr lang="en-US" baseline="0" dirty="0" smtClean="0"/>
              <a:t> max connections = 1500</a:t>
            </a:r>
          </a:p>
          <a:p>
            <a:pPr marL="171450" indent="-171450">
              <a:buFontTx/>
              <a:buChar char="•"/>
            </a:pPr>
            <a:r>
              <a:rPr lang="en-US" baseline="0" dirty="0" err="1" smtClean="0"/>
              <a:t>Erchef</a:t>
            </a:r>
            <a:r>
              <a:rPr lang="en-US" baseline="0" dirty="0" smtClean="0"/>
              <a:t>:</a:t>
            </a:r>
          </a:p>
          <a:p>
            <a:pPr marL="384431" lvl="1" indent="-171450">
              <a:buFontTx/>
              <a:buChar char="•"/>
            </a:pPr>
            <a:r>
              <a:rPr lang="en-US" baseline="0" dirty="0" err="1" smtClean="0"/>
              <a:t>depsolver_worker_count</a:t>
            </a:r>
            <a:r>
              <a:rPr lang="en-US" baseline="0" dirty="0" smtClean="0"/>
              <a:t> = 4</a:t>
            </a:r>
          </a:p>
          <a:p>
            <a:pPr marL="384431" lvl="1" indent="-171450">
              <a:buFontTx/>
              <a:buChar char="•"/>
            </a:pPr>
            <a:r>
              <a:rPr lang="en-US" baseline="0" dirty="0" err="1" smtClean="0"/>
              <a:t>depsolver_timeout</a:t>
            </a:r>
            <a:r>
              <a:rPr lang="en-US" baseline="0" dirty="0" smtClean="0"/>
              <a:t> = 120000</a:t>
            </a:r>
          </a:p>
          <a:p>
            <a:pPr marL="384431" lvl="1" indent="-171450">
              <a:buFontTx/>
              <a:buChar char="•"/>
            </a:pPr>
            <a:r>
              <a:rPr lang="en-US" baseline="0" dirty="0" err="1" smtClean="0"/>
              <a:t>db_pool_size</a:t>
            </a:r>
            <a:r>
              <a:rPr lang="en-US" baseline="0" dirty="0" smtClean="0"/>
              <a:t> = 100</a:t>
            </a:r>
          </a:p>
          <a:p>
            <a:pPr marL="171450" lvl="0" indent="-171450">
              <a:buFontTx/>
              <a:buChar char="•"/>
            </a:pPr>
            <a:r>
              <a:rPr lang="en-US" baseline="0" dirty="0" err="1" smtClean="0"/>
              <a:t>AuthZ</a:t>
            </a:r>
            <a:r>
              <a:rPr lang="en-US" baseline="0" dirty="0" smtClean="0"/>
              <a:t>:</a:t>
            </a:r>
          </a:p>
          <a:p>
            <a:pPr marL="384431" lvl="1" indent="-171450">
              <a:buFontTx/>
              <a:buChar char="•"/>
            </a:pPr>
            <a:r>
              <a:rPr lang="en-US" baseline="0" dirty="0" err="1" smtClean="0"/>
              <a:t>http_init_count</a:t>
            </a:r>
            <a:r>
              <a:rPr lang="en-US" baseline="0" dirty="0" smtClean="0"/>
              <a:t> = 100</a:t>
            </a:r>
          </a:p>
          <a:p>
            <a:pPr marL="384431" lvl="1" indent="-171450">
              <a:buFontTx/>
              <a:buChar char="•"/>
            </a:pPr>
            <a:r>
              <a:rPr lang="en-US" baseline="0" dirty="0" err="1" smtClean="0"/>
              <a:t>http_max_count</a:t>
            </a:r>
            <a:r>
              <a:rPr lang="en-US" baseline="0" dirty="0" smtClean="0"/>
              <a:t> = 100</a:t>
            </a:r>
          </a:p>
          <a:p>
            <a:pPr marL="171450" lvl="0" indent="-171450">
              <a:buFontTx/>
              <a:buChar char="•"/>
            </a:pPr>
            <a:r>
              <a:rPr lang="en-US" baseline="0" dirty="0" err="1" smtClean="0"/>
              <a:t>Bifrost</a:t>
            </a:r>
            <a:r>
              <a:rPr lang="en-US" baseline="0" dirty="0" smtClean="0"/>
              <a:t>:</a:t>
            </a:r>
          </a:p>
          <a:p>
            <a:pPr marL="384431" lvl="1" indent="-171450">
              <a:buFontTx/>
              <a:buChar char="•"/>
            </a:pPr>
            <a:r>
              <a:rPr lang="en-US" baseline="0" dirty="0" err="1" smtClean="0"/>
              <a:t>db_pool_size</a:t>
            </a:r>
            <a:r>
              <a:rPr lang="en-US" baseline="0" dirty="0" smtClean="0"/>
              <a:t> = 100</a:t>
            </a:r>
          </a:p>
          <a:p>
            <a:pPr marL="171450" lvl="0" indent="-171450">
              <a:buFontTx/>
              <a:buChar char="•"/>
            </a:pPr>
            <a:r>
              <a:rPr lang="en-US" baseline="0" dirty="0" smtClean="0"/>
              <a:t>Certificate:</a:t>
            </a:r>
          </a:p>
          <a:p>
            <a:pPr marL="384431" lvl="1" indent="-171450">
              <a:buFontTx/>
              <a:buChar char="•"/>
            </a:pPr>
            <a:r>
              <a:rPr lang="en-US" baseline="0" dirty="0" err="1" smtClean="0"/>
              <a:t>Num_workers</a:t>
            </a:r>
            <a:r>
              <a:rPr lang="en-US" baseline="0" dirty="0" smtClean="0"/>
              <a:t> = 4</a:t>
            </a:r>
          </a:p>
          <a:p>
            <a:pPr marL="384431" lvl="1" indent="-171450">
              <a:buFontTx/>
              <a:buChar char="•"/>
            </a:pPr>
            <a:r>
              <a:rPr lang="en-US" baseline="0" dirty="0" err="1" smtClean="0"/>
              <a:t>Max_certificates_per_worker</a:t>
            </a:r>
            <a:r>
              <a:rPr lang="en-US" baseline="0" dirty="0" smtClean="0"/>
              <a:t> = 1000</a:t>
            </a:r>
          </a:p>
          <a:p>
            <a:pPr marL="384431" lvl="1" indent="-171450">
              <a:buFontTx/>
              <a:buChar char="•"/>
            </a:pPr>
            <a:endParaRPr lang="en-US" baseline="0" dirty="0" smtClean="0"/>
          </a:p>
          <a:p>
            <a:pPr marL="384431" lvl="1" indent="-171450">
              <a:buFontTx/>
              <a:buChar char="•"/>
            </a:pPr>
            <a:endParaRPr lang="en-US" baseline="0" dirty="0" smtClean="0"/>
          </a:p>
          <a:p>
            <a:pPr marL="212981" lvl="1" indent="0">
              <a:buFontTx/>
              <a:buNone/>
            </a:pPr>
            <a:r>
              <a:rPr lang="en-US" baseline="0" dirty="0" smtClean="0"/>
              <a:t>For specific tuning guidance for each customer, discuss with success engineering.</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79474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Tiered is sufficient to test performance because even in HA, only one backend is active at any time anyways, so the performance would be the same.</a:t>
            </a:r>
          </a:p>
          <a:p>
            <a:endParaRPr lang="en-US" dirty="0" smtClean="0"/>
          </a:p>
          <a:p>
            <a:r>
              <a:rPr lang="en-US" dirty="0" smtClean="0"/>
              <a:t>Backend</a:t>
            </a:r>
            <a:r>
              <a:rPr lang="en-US" baseline="0" dirty="0" smtClean="0"/>
              <a:t> tuning used:</a:t>
            </a:r>
          </a:p>
          <a:p>
            <a:endParaRPr lang="en-US" baseline="0" dirty="0" smtClean="0"/>
          </a:p>
          <a:p>
            <a:pPr marL="171450" indent="-171450">
              <a:buFontTx/>
              <a:buChar char="•"/>
            </a:pPr>
            <a:r>
              <a:rPr lang="en-US" baseline="0" dirty="0" err="1" smtClean="0"/>
              <a:t>PostgreSQL</a:t>
            </a:r>
            <a:r>
              <a:rPr lang="en-US" baseline="0" dirty="0" smtClean="0"/>
              <a:t> max connections = 1500</a:t>
            </a:r>
          </a:p>
          <a:p>
            <a:pPr marL="171450" indent="-171450">
              <a:buFontTx/>
              <a:buChar char="•"/>
            </a:pPr>
            <a:r>
              <a:rPr lang="en-US" baseline="0" dirty="0" err="1" smtClean="0"/>
              <a:t>Erchef</a:t>
            </a:r>
            <a:r>
              <a:rPr lang="en-US" baseline="0" dirty="0" smtClean="0"/>
              <a:t>:</a:t>
            </a:r>
          </a:p>
          <a:p>
            <a:pPr marL="384431" lvl="1" indent="-171450">
              <a:buFontTx/>
              <a:buChar char="•"/>
            </a:pPr>
            <a:r>
              <a:rPr lang="en-US" baseline="0" dirty="0" err="1" smtClean="0"/>
              <a:t>depsolver_worker_count</a:t>
            </a:r>
            <a:r>
              <a:rPr lang="en-US" baseline="0" dirty="0" smtClean="0"/>
              <a:t> = 4</a:t>
            </a:r>
          </a:p>
          <a:p>
            <a:pPr marL="384431" lvl="1" indent="-171450">
              <a:buFontTx/>
              <a:buChar char="•"/>
            </a:pPr>
            <a:r>
              <a:rPr lang="en-US" baseline="0" dirty="0" err="1" smtClean="0"/>
              <a:t>depsolver_timeout</a:t>
            </a:r>
            <a:r>
              <a:rPr lang="en-US" baseline="0" dirty="0" smtClean="0"/>
              <a:t> = 120000</a:t>
            </a:r>
          </a:p>
          <a:p>
            <a:pPr marL="384431" lvl="1" indent="-171450">
              <a:buFontTx/>
              <a:buChar char="•"/>
            </a:pPr>
            <a:r>
              <a:rPr lang="en-US" baseline="0" dirty="0" err="1" smtClean="0"/>
              <a:t>db_pool_size</a:t>
            </a:r>
            <a:r>
              <a:rPr lang="en-US" baseline="0" dirty="0" smtClean="0"/>
              <a:t> = 100</a:t>
            </a:r>
          </a:p>
          <a:p>
            <a:pPr marL="171450" lvl="0" indent="-171450">
              <a:buFontTx/>
              <a:buChar char="•"/>
            </a:pPr>
            <a:r>
              <a:rPr lang="en-US" baseline="0" dirty="0" err="1" smtClean="0"/>
              <a:t>AuthZ</a:t>
            </a:r>
            <a:r>
              <a:rPr lang="en-US" baseline="0" dirty="0" smtClean="0"/>
              <a:t>:</a:t>
            </a:r>
          </a:p>
          <a:p>
            <a:pPr marL="384431" lvl="1" indent="-171450">
              <a:buFontTx/>
              <a:buChar char="•"/>
            </a:pPr>
            <a:r>
              <a:rPr lang="en-US" baseline="0" dirty="0" err="1" smtClean="0"/>
              <a:t>http_init_count</a:t>
            </a:r>
            <a:r>
              <a:rPr lang="en-US" baseline="0" dirty="0" smtClean="0"/>
              <a:t> = 100</a:t>
            </a:r>
          </a:p>
          <a:p>
            <a:pPr marL="384431" lvl="1" indent="-171450">
              <a:buFontTx/>
              <a:buChar char="•"/>
            </a:pPr>
            <a:r>
              <a:rPr lang="en-US" baseline="0" dirty="0" err="1" smtClean="0"/>
              <a:t>http_max_count</a:t>
            </a:r>
            <a:r>
              <a:rPr lang="en-US" baseline="0" dirty="0" smtClean="0"/>
              <a:t> = 100</a:t>
            </a:r>
          </a:p>
          <a:p>
            <a:pPr marL="171450" lvl="0" indent="-171450">
              <a:buFontTx/>
              <a:buChar char="•"/>
            </a:pPr>
            <a:r>
              <a:rPr lang="en-US" baseline="0" dirty="0" err="1" smtClean="0"/>
              <a:t>Bifrost</a:t>
            </a:r>
            <a:r>
              <a:rPr lang="en-US" baseline="0" dirty="0" smtClean="0"/>
              <a:t>:</a:t>
            </a:r>
          </a:p>
          <a:p>
            <a:pPr marL="384431" lvl="1" indent="-171450">
              <a:buFontTx/>
              <a:buChar char="•"/>
            </a:pPr>
            <a:r>
              <a:rPr lang="en-US" baseline="0" dirty="0" err="1" smtClean="0"/>
              <a:t>db_pool_size</a:t>
            </a:r>
            <a:r>
              <a:rPr lang="en-US" baseline="0" dirty="0" smtClean="0"/>
              <a:t> = 100</a:t>
            </a:r>
          </a:p>
          <a:p>
            <a:pPr marL="171450" lvl="0" indent="-171450">
              <a:buFontTx/>
              <a:buChar char="•"/>
            </a:pPr>
            <a:r>
              <a:rPr lang="en-US" baseline="0" dirty="0" smtClean="0"/>
              <a:t>Certificate:</a:t>
            </a:r>
          </a:p>
          <a:p>
            <a:pPr marL="384431" lvl="1" indent="-171450">
              <a:buFontTx/>
              <a:buChar char="•"/>
            </a:pPr>
            <a:r>
              <a:rPr lang="en-US" baseline="0" dirty="0" err="1" smtClean="0"/>
              <a:t>Num_workers</a:t>
            </a:r>
            <a:r>
              <a:rPr lang="en-US" baseline="0" dirty="0" smtClean="0"/>
              <a:t> = 4</a:t>
            </a:r>
          </a:p>
          <a:p>
            <a:pPr marL="384431" lvl="1" indent="-171450">
              <a:buFontTx/>
              <a:buChar char="•"/>
            </a:pPr>
            <a:r>
              <a:rPr lang="en-US" baseline="0" dirty="0" err="1" smtClean="0"/>
              <a:t>Max_certificates_per_worker</a:t>
            </a:r>
            <a:r>
              <a:rPr lang="en-US" baseline="0" dirty="0" smtClean="0"/>
              <a:t> = 1000</a:t>
            </a:r>
          </a:p>
          <a:p>
            <a:pPr marL="384431" lvl="1" indent="-171450">
              <a:buFontTx/>
              <a:buChar char="•"/>
            </a:pPr>
            <a:endParaRPr lang="en-US" baseline="0" dirty="0" smtClean="0"/>
          </a:p>
          <a:p>
            <a:pPr marL="384431" lvl="1" indent="-171450">
              <a:buFontTx/>
              <a:buChar char="•"/>
            </a:pPr>
            <a:endParaRPr lang="en-US" baseline="0" dirty="0" smtClean="0"/>
          </a:p>
          <a:p>
            <a:pPr marL="212981" lvl="1" indent="0">
              <a:buFontTx/>
              <a:buNone/>
            </a:pPr>
            <a:r>
              <a:rPr lang="en-US" baseline="0" dirty="0" smtClean="0"/>
              <a:t>For specific tuning guidance for each customer, discuss with success engineering.</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126</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79474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Tiered is sufficient to test performance because even in HA, only one backend is active at any time anyways, so the performance would be the same.</a:t>
            </a:r>
          </a:p>
          <a:p>
            <a:endParaRPr lang="en-US" dirty="0" smtClean="0"/>
          </a:p>
          <a:p>
            <a:r>
              <a:rPr lang="en-US" dirty="0" smtClean="0"/>
              <a:t>Backend</a:t>
            </a:r>
            <a:r>
              <a:rPr lang="en-US" baseline="0" dirty="0" smtClean="0"/>
              <a:t> tuning used:</a:t>
            </a:r>
          </a:p>
          <a:p>
            <a:endParaRPr lang="en-US" baseline="0" dirty="0" smtClean="0"/>
          </a:p>
          <a:p>
            <a:pPr marL="171450" indent="-171450">
              <a:buFontTx/>
              <a:buChar char="•"/>
            </a:pPr>
            <a:r>
              <a:rPr lang="en-US" baseline="0" dirty="0" err="1" smtClean="0"/>
              <a:t>PostgreSQL</a:t>
            </a:r>
            <a:r>
              <a:rPr lang="en-US" baseline="0" dirty="0" smtClean="0"/>
              <a:t> max connections = 1500</a:t>
            </a:r>
          </a:p>
          <a:p>
            <a:pPr marL="171450" indent="-171450">
              <a:buFontTx/>
              <a:buChar char="•"/>
            </a:pPr>
            <a:r>
              <a:rPr lang="en-US" baseline="0" dirty="0" err="1" smtClean="0"/>
              <a:t>Erchef</a:t>
            </a:r>
            <a:r>
              <a:rPr lang="en-US" baseline="0" dirty="0" smtClean="0"/>
              <a:t>:</a:t>
            </a:r>
          </a:p>
          <a:p>
            <a:pPr marL="384431" lvl="1" indent="-171450">
              <a:buFontTx/>
              <a:buChar char="•"/>
            </a:pPr>
            <a:r>
              <a:rPr lang="en-US" baseline="0" dirty="0" err="1" smtClean="0"/>
              <a:t>depsolver_worker_count</a:t>
            </a:r>
            <a:r>
              <a:rPr lang="en-US" baseline="0" dirty="0" smtClean="0"/>
              <a:t> = 4</a:t>
            </a:r>
          </a:p>
          <a:p>
            <a:pPr marL="384431" lvl="1" indent="-171450">
              <a:buFontTx/>
              <a:buChar char="•"/>
            </a:pPr>
            <a:r>
              <a:rPr lang="en-US" baseline="0" dirty="0" err="1" smtClean="0"/>
              <a:t>depsolver_timeout</a:t>
            </a:r>
            <a:r>
              <a:rPr lang="en-US" baseline="0" dirty="0" smtClean="0"/>
              <a:t> = 120000</a:t>
            </a:r>
          </a:p>
          <a:p>
            <a:pPr marL="384431" lvl="1" indent="-171450">
              <a:buFontTx/>
              <a:buChar char="•"/>
            </a:pPr>
            <a:r>
              <a:rPr lang="en-US" baseline="0" dirty="0" err="1" smtClean="0"/>
              <a:t>db_pool_size</a:t>
            </a:r>
            <a:r>
              <a:rPr lang="en-US" baseline="0" dirty="0" smtClean="0"/>
              <a:t> = 100</a:t>
            </a:r>
          </a:p>
          <a:p>
            <a:pPr marL="171450" lvl="0" indent="-171450">
              <a:buFontTx/>
              <a:buChar char="•"/>
            </a:pPr>
            <a:r>
              <a:rPr lang="en-US" baseline="0" dirty="0" err="1" smtClean="0"/>
              <a:t>AuthZ</a:t>
            </a:r>
            <a:r>
              <a:rPr lang="en-US" baseline="0" dirty="0" smtClean="0"/>
              <a:t>:</a:t>
            </a:r>
          </a:p>
          <a:p>
            <a:pPr marL="384431" lvl="1" indent="-171450">
              <a:buFontTx/>
              <a:buChar char="•"/>
            </a:pPr>
            <a:r>
              <a:rPr lang="en-US" baseline="0" dirty="0" err="1" smtClean="0"/>
              <a:t>http_init_count</a:t>
            </a:r>
            <a:r>
              <a:rPr lang="en-US" baseline="0" dirty="0" smtClean="0"/>
              <a:t> = 100</a:t>
            </a:r>
          </a:p>
          <a:p>
            <a:pPr marL="384431" lvl="1" indent="-171450">
              <a:buFontTx/>
              <a:buChar char="•"/>
            </a:pPr>
            <a:r>
              <a:rPr lang="en-US" baseline="0" dirty="0" err="1" smtClean="0"/>
              <a:t>http_max_count</a:t>
            </a:r>
            <a:r>
              <a:rPr lang="en-US" baseline="0" dirty="0" smtClean="0"/>
              <a:t> = 100</a:t>
            </a:r>
          </a:p>
          <a:p>
            <a:pPr marL="171450" lvl="0" indent="-171450">
              <a:buFontTx/>
              <a:buChar char="•"/>
            </a:pPr>
            <a:r>
              <a:rPr lang="en-US" baseline="0" dirty="0" err="1" smtClean="0"/>
              <a:t>Bifrost</a:t>
            </a:r>
            <a:r>
              <a:rPr lang="en-US" baseline="0" dirty="0" smtClean="0"/>
              <a:t>:</a:t>
            </a:r>
          </a:p>
          <a:p>
            <a:pPr marL="384431" lvl="1" indent="-171450">
              <a:buFontTx/>
              <a:buChar char="•"/>
            </a:pPr>
            <a:r>
              <a:rPr lang="en-US" baseline="0" dirty="0" err="1" smtClean="0"/>
              <a:t>db_pool_size</a:t>
            </a:r>
            <a:r>
              <a:rPr lang="en-US" baseline="0" dirty="0" smtClean="0"/>
              <a:t> = 100</a:t>
            </a:r>
          </a:p>
          <a:p>
            <a:pPr marL="171450" lvl="0" indent="-171450">
              <a:buFontTx/>
              <a:buChar char="•"/>
            </a:pPr>
            <a:r>
              <a:rPr lang="en-US" baseline="0" dirty="0" smtClean="0"/>
              <a:t>Certificate:</a:t>
            </a:r>
          </a:p>
          <a:p>
            <a:pPr marL="384431" lvl="1" indent="-171450">
              <a:buFontTx/>
              <a:buChar char="•"/>
            </a:pPr>
            <a:r>
              <a:rPr lang="en-US" baseline="0" dirty="0" err="1" smtClean="0"/>
              <a:t>Num_workers</a:t>
            </a:r>
            <a:r>
              <a:rPr lang="en-US" baseline="0" dirty="0" smtClean="0"/>
              <a:t> = 4</a:t>
            </a:r>
          </a:p>
          <a:p>
            <a:pPr marL="384431" lvl="1" indent="-171450">
              <a:buFontTx/>
              <a:buChar char="•"/>
            </a:pPr>
            <a:r>
              <a:rPr lang="en-US" baseline="0" dirty="0" err="1" smtClean="0"/>
              <a:t>Max_certificates_per_worker</a:t>
            </a:r>
            <a:r>
              <a:rPr lang="en-US" baseline="0" dirty="0" smtClean="0"/>
              <a:t> = 1000</a:t>
            </a:r>
          </a:p>
          <a:p>
            <a:pPr marL="384431" lvl="1" indent="-171450">
              <a:buFontTx/>
              <a:buChar char="•"/>
            </a:pPr>
            <a:endParaRPr lang="en-US" baseline="0" dirty="0" smtClean="0"/>
          </a:p>
          <a:p>
            <a:pPr marL="384431" lvl="1" indent="-171450">
              <a:buFontTx/>
              <a:buChar char="•"/>
            </a:pPr>
            <a:endParaRPr lang="en-US" baseline="0" dirty="0" smtClean="0"/>
          </a:p>
          <a:p>
            <a:pPr marL="212981" lvl="1" indent="0">
              <a:buFontTx/>
              <a:buNone/>
            </a:pPr>
            <a:r>
              <a:rPr lang="en-US" baseline="0" dirty="0" smtClean="0"/>
              <a:t>For specific tuning guidance for each customer, discuss with success engineering.</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127</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779474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examples of </a:t>
            </a:r>
            <a:r>
              <a:rPr lang="en-US" dirty="0" err="1" smtClean="0"/>
              <a:t>CloudFormation</a:t>
            </a:r>
            <a:r>
              <a:rPr lang="en-US" baseline="0" dirty="0" smtClean="0"/>
              <a:t> templates, updated for Chef Server 12, are in https://</a:t>
            </a:r>
            <a:r>
              <a:rPr lang="en-US" baseline="0" dirty="0" err="1" smtClean="0"/>
              <a:t>github.com</a:t>
            </a:r>
            <a:r>
              <a:rPr lang="en-US" baseline="0" dirty="0" smtClean="0"/>
              <a:t>/</a:t>
            </a:r>
            <a:r>
              <a:rPr lang="en-US" baseline="0" dirty="0" err="1" smtClean="0"/>
              <a:t>opscode</a:t>
            </a:r>
            <a:r>
              <a:rPr lang="en-US" baseline="0" dirty="0" smtClean="0"/>
              <a:t>/chef-server-</a:t>
            </a:r>
            <a:r>
              <a:rPr lang="en-US" baseline="0" dirty="0" err="1" smtClean="0"/>
              <a:t>cloudformation</a:t>
            </a:r>
            <a:r>
              <a:rPr lang="en-US" baseline="0" dirty="0" smtClean="0"/>
              <a:t>-templates</a:t>
            </a:r>
          </a:p>
          <a:p>
            <a:r>
              <a:rPr lang="en-US" baseline="0" dirty="0" smtClean="0"/>
              <a:t>Writing a CFN template for HA is much trickier so I haven't done it yet. You need to attach the data volume EBS to the primary, LVM/format it as part of the build of the </a:t>
            </a:r>
            <a:r>
              <a:rPr lang="en-US" baseline="0" dirty="0" err="1" smtClean="0"/>
              <a:t>PrimaryBackend</a:t>
            </a:r>
            <a:r>
              <a:rPr lang="en-US" baseline="0" dirty="0" smtClean="0"/>
              <a:t>, so we can't declare the </a:t>
            </a:r>
            <a:r>
              <a:rPr lang="en-US" baseline="0" dirty="0" err="1" smtClean="0"/>
              <a:t>VolumeAssociation</a:t>
            </a:r>
            <a:r>
              <a:rPr lang="en-US" baseline="0" dirty="0" smtClean="0"/>
              <a:t> as a separate element.</a:t>
            </a:r>
            <a:endParaRPr lang="en-US" dirty="0" smtClean="0"/>
          </a:p>
          <a:p>
            <a:endParaRPr lang="en-US" dirty="0" smtClean="0"/>
          </a:p>
          <a:p>
            <a:r>
              <a:rPr lang="en-US" baseline="0" dirty="0" err="1" smtClean="0"/>
              <a:t>CloudFormation</a:t>
            </a:r>
            <a:r>
              <a:rPr lang="en-US" baseline="0" dirty="0" smtClean="0"/>
              <a:t> is also useful for orchestrating the correct installation order:</a:t>
            </a:r>
          </a:p>
          <a:p>
            <a:r>
              <a:rPr lang="en-US" sz="900" u="none" kern="1200" baseline="0" dirty="0" smtClean="0">
                <a:solidFill>
                  <a:schemeClr val="tx1"/>
                </a:solidFill>
                <a:latin typeface="Arial" panose="020B0604020202020204" pitchFamily="34" charset="0"/>
                <a:ea typeface="+mn-ea"/>
                <a:cs typeface="Arial" panose="020B0604020202020204" pitchFamily="34" charset="0"/>
              </a:rPr>
              <a:t>- Bootstrap backend server first</a:t>
            </a:r>
          </a:p>
          <a:p>
            <a:r>
              <a:rPr lang="en-US" sz="900" u="none" kern="1200" baseline="0" dirty="0" smtClean="0">
                <a:solidFill>
                  <a:schemeClr val="tx1"/>
                </a:solidFill>
                <a:latin typeface="Arial" panose="020B0604020202020204" pitchFamily="34" charset="0"/>
                <a:ea typeface="+mn-ea"/>
                <a:cs typeface="Arial" panose="020B0604020202020204" pitchFamily="34" charset="0"/>
              </a:rPr>
              <a:t>- Put bootstrap data in </a:t>
            </a:r>
            <a:r>
              <a:rPr lang="en-US" sz="900" u="none" kern="1200" baseline="0" dirty="0" err="1" smtClean="0">
                <a:solidFill>
                  <a:schemeClr val="tx1"/>
                </a:solidFill>
                <a:latin typeface="Arial" panose="020B0604020202020204" pitchFamily="34" charset="0"/>
                <a:ea typeface="+mn-ea"/>
                <a:cs typeface="Arial" panose="020B0604020202020204" pitchFamily="34" charset="0"/>
              </a:rPr>
              <a:t>autocreated</a:t>
            </a:r>
            <a:r>
              <a:rPr lang="en-US" sz="900" u="none" kern="1200" baseline="0" dirty="0" smtClean="0">
                <a:solidFill>
                  <a:schemeClr val="tx1"/>
                </a:solidFill>
                <a:latin typeface="Arial" panose="020B0604020202020204" pitchFamily="34" charset="0"/>
                <a:ea typeface="+mn-ea"/>
                <a:cs typeface="Arial" panose="020B0604020202020204" pitchFamily="34" charset="0"/>
              </a:rPr>
              <a:t> S3 bucket</a:t>
            </a:r>
          </a:p>
          <a:p>
            <a:r>
              <a:rPr lang="en-US" sz="900" u="none" kern="1200" baseline="0" dirty="0" smtClean="0">
                <a:solidFill>
                  <a:schemeClr val="tx1"/>
                </a:solidFill>
                <a:latin typeface="Arial" panose="020B0604020202020204" pitchFamily="34" charset="0"/>
                <a:ea typeface="+mn-ea"/>
                <a:cs typeface="Arial" panose="020B0604020202020204" pitchFamily="34" charset="0"/>
              </a:rPr>
              <a:t>- </a:t>
            </a:r>
            <a:r>
              <a:rPr lang="en-US" sz="900" u="none" kern="1200" baseline="0" dirty="0" err="1" smtClean="0">
                <a:solidFill>
                  <a:schemeClr val="tx1"/>
                </a:solidFill>
                <a:latin typeface="Arial" panose="020B0604020202020204" pitchFamily="34" charset="0"/>
                <a:ea typeface="+mn-ea"/>
                <a:cs typeface="Arial" panose="020B0604020202020204" pitchFamily="34" charset="0"/>
              </a:rPr>
              <a:t>Autoscaling</a:t>
            </a:r>
            <a:r>
              <a:rPr lang="en-US" sz="900" u="none" kern="1200" baseline="0" dirty="0" smtClean="0">
                <a:solidFill>
                  <a:schemeClr val="tx1"/>
                </a:solidFill>
                <a:latin typeface="Arial" panose="020B0604020202020204" pitchFamily="34" charset="0"/>
                <a:ea typeface="+mn-ea"/>
                <a:cs typeface="Arial" panose="020B0604020202020204" pitchFamily="34" charset="0"/>
              </a:rPr>
              <a:t> group for N frontends</a:t>
            </a:r>
          </a:p>
          <a:p>
            <a:r>
              <a:rPr lang="en-US" sz="900" u="none" kern="1200" baseline="0" dirty="0" smtClean="0">
                <a:solidFill>
                  <a:schemeClr val="tx1"/>
                </a:solidFill>
                <a:latin typeface="Arial" panose="020B0604020202020204" pitchFamily="34" charset="0"/>
                <a:ea typeface="+mn-ea"/>
                <a:cs typeface="Arial" panose="020B0604020202020204" pitchFamily="34" charset="0"/>
              </a:rPr>
              <a:t>- Each frontend on </a:t>
            </a:r>
            <a:r>
              <a:rPr lang="en-US" sz="900" u="none" kern="1200" baseline="0" dirty="0" err="1" smtClean="0">
                <a:solidFill>
                  <a:schemeClr val="tx1"/>
                </a:solidFill>
                <a:latin typeface="Arial" panose="020B0604020202020204" pitchFamily="34" charset="0"/>
                <a:ea typeface="+mn-ea"/>
                <a:cs typeface="Arial" panose="020B0604020202020204" pitchFamily="34" charset="0"/>
              </a:rPr>
              <a:t>bootup</a:t>
            </a:r>
            <a:r>
              <a:rPr lang="en-US" sz="900" u="none" kern="1200" baseline="0" dirty="0" smtClean="0">
                <a:solidFill>
                  <a:schemeClr val="tx1"/>
                </a:solidFill>
                <a:latin typeface="Arial" panose="020B0604020202020204" pitchFamily="34" charset="0"/>
                <a:ea typeface="+mn-ea"/>
                <a:cs typeface="Arial" panose="020B0604020202020204" pitchFamily="34" charset="0"/>
              </a:rPr>
              <a:t> grabs backend data from S3, then does p-c-c reconfigure</a:t>
            </a:r>
            <a:endParaRPr lang="en-US" dirty="0" smtClean="0"/>
          </a:p>
          <a:p>
            <a:endParaRPr lang="en-US" baseline="0" dirty="0" smtClean="0"/>
          </a:p>
          <a:p>
            <a:r>
              <a:rPr lang="en-US" baseline="0" dirty="0" smtClean="0"/>
              <a:t>You can eliminate bookshelf entirely and configure </a:t>
            </a:r>
            <a:r>
              <a:rPr lang="en-US" baseline="0" dirty="0" err="1" smtClean="0"/>
              <a:t>erchef</a:t>
            </a:r>
            <a:r>
              <a:rPr lang="en-US" baseline="0" dirty="0" smtClean="0"/>
              <a:t> to serve cookbooks out of S3</a:t>
            </a:r>
          </a:p>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128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913418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Supported not only on Windows</a:t>
            </a:r>
            <a:r>
              <a:rPr lang="en-US" baseline="0" dirty="0" smtClean="0"/>
              <a:t> but on OS X and Linux as well</a:t>
            </a:r>
          </a:p>
          <a:p>
            <a:endParaRPr lang="en-US" baseline="0" dirty="0" smtClean="0"/>
          </a:p>
          <a:p>
            <a:r>
              <a:rPr lang="en-US" baseline="0" dirty="0" smtClean="0"/>
              <a:t>Check that reporting captures the fact that not the entire resource collection was converged on a rebooting run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135</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0949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0"/>
              </a:spcBef>
              <a:buSzPct val="25000"/>
              <a:buFont typeface="Arial"/>
              <a:buNone/>
              <a:defRPr/>
            </a:pPr>
            <a:r>
              <a:rPr lang="en" sz="900" dirty="0" smtClean="0"/>
              <a:t>Read this diagram from left to right, bottom to top, as follows:</a:t>
            </a:r>
          </a:p>
          <a:p>
            <a:pPr eaLnBrk="1" hangingPunct="1">
              <a:spcBef>
                <a:spcPts val="0"/>
              </a:spcBef>
              <a:buFont typeface="Arial"/>
              <a:buNone/>
              <a:defRPr/>
            </a:pPr>
            <a:endParaRPr lang="en" sz="900" dirty="0" smtClean="0"/>
          </a:p>
          <a:p>
            <a:pPr marL="457200" indent="-317500" eaLnBrk="1" hangingPunct="1">
              <a:spcBef>
                <a:spcPts val="0"/>
              </a:spcBef>
              <a:buClr>
                <a:srgbClr val="000000"/>
              </a:buClr>
              <a:buSzPct val="127272"/>
              <a:buFont typeface="Arial"/>
              <a:buChar char="●"/>
              <a:defRPr/>
            </a:pPr>
            <a:r>
              <a:rPr lang="en" sz="900" dirty="0" smtClean="0"/>
              <a:t>Systems Administrators and Software Developers write Cookbooks and Policy describing how to build, deploy, and manage infrastructure and applications as code</a:t>
            </a:r>
          </a:p>
          <a:p>
            <a:pPr marL="457200" indent="-317500" eaLnBrk="1" hangingPunct="1">
              <a:spcBef>
                <a:spcPts val="0"/>
              </a:spcBef>
              <a:buClr>
                <a:srgbClr val="000000"/>
              </a:buClr>
              <a:buSzPct val="127272"/>
              <a:buFont typeface="Arial"/>
              <a:buChar char="●"/>
              <a:defRPr/>
            </a:pPr>
            <a:r>
              <a:rPr lang="en" sz="900" dirty="0" smtClean="0"/>
              <a:t>They use best-of-breed tools to test their changes before publishing them, ensuring quality throughout the entire technology stack</a:t>
            </a:r>
          </a:p>
          <a:p>
            <a:pPr marL="457200" indent="-317500" eaLnBrk="1" hangingPunct="1">
              <a:spcBef>
                <a:spcPts val="0"/>
              </a:spcBef>
              <a:buClr>
                <a:srgbClr val="000000"/>
              </a:buClr>
              <a:buSzPct val="127272"/>
              <a:buFont typeface="Arial"/>
              <a:buChar char="●"/>
              <a:defRPr/>
            </a:pPr>
            <a:r>
              <a:rPr lang="en" sz="900" dirty="0" smtClean="0"/>
              <a:t>They publish to a Chef Server, which stores the cookbooks and policy and scalably distributes them</a:t>
            </a:r>
          </a:p>
          <a:p>
            <a:pPr marL="457200" indent="-317500" eaLnBrk="1" hangingPunct="1">
              <a:spcBef>
                <a:spcPts val="0"/>
              </a:spcBef>
              <a:buClr>
                <a:srgbClr val="000000"/>
              </a:buClr>
              <a:buSzPct val="127272"/>
              <a:buFont typeface="Arial"/>
              <a:buChar char="●"/>
              <a:defRPr/>
            </a:pPr>
            <a:r>
              <a:rPr lang="en" sz="900" dirty="0" smtClean="0"/>
              <a:t>Less technical users can set policy and configure infrastructure and applications through our web based management console - not everyone is an author</a:t>
            </a:r>
          </a:p>
          <a:p>
            <a:pPr marL="457200" indent="-317500" eaLnBrk="1" hangingPunct="1">
              <a:spcBef>
                <a:spcPts val="0"/>
              </a:spcBef>
              <a:buClr>
                <a:srgbClr val="000000"/>
              </a:buClr>
              <a:buSzPct val="127272"/>
              <a:buFont typeface="Arial"/>
              <a:buChar char="●"/>
              <a:defRPr/>
            </a:pPr>
            <a:r>
              <a:rPr lang="en" sz="900" dirty="0" smtClean="0"/>
              <a:t>The Chef Server can be made highly available within a single failure domain, and multiple failure domains (such as between data centers) can be replicated</a:t>
            </a:r>
          </a:p>
          <a:p>
            <a:pPr marL="457200" indent="-317500" eaLnBrk="1" hangingPunct="1">
              <a:spcBef>
                <a:spcPts val="0"/>
              </a:spcBef>
              <a:buClr>
                <a:srgbClr val="000000"/>
              </a:buClr>
              <a:buSzPct val="127272"/>
              <a:buFont typeface="Arial"/>
              <a:buChar char="●"/>
              <a:defRPr/>
            </a:pPr>
            <a:r>
              <a:rPr lang="en" sz="900" dirty="0" smtClean="0"/>
              <a:t>Activity on the Chef Server is tracked by our analytics platform - every API call and user interaction is stored</a:t>
            </a:r>
          </a:p>
          <a:p>
            <a:pPr marL="457200" indent="-317500" eaLnBrk="1" hangingPunct="1">
              <a:spcBef>
                <a:spcPts val="0"/>
              </a:spcBef>
              <a:buClr>
                <a:srgbClr val="000000"/>
              </a:buClr>
              <a:buSzPct val="127272"/>
              <a:buFont typeface="Arial"/>
              <a:buChar char="●"/>
              <a:defRPr/>
            </a:pPr>
            <a:r>
              <a:rPr lang="en" sz="900" dirty="0" smtClean="0"/>
              <a:t>Chef Client Nodes (a Server, VM, or Container) retrieve policy from the Chef Server, configure themselves appropriately, and submit information about their state to the chef server, where they are indexed for search</a:t>
            </a:r>
          </a:p>
          <a:p>
            <a:pPr marL="457200" indent="-317500" eaLnBrk="1" hangingPunct="1">
              <a:spcBef>
                <a:spcPts val="0"/>
              </a:spcBef>
              <a:buClr>
                <a:srgbClr val="000000"/>
              </a:buClr>
              <a:buSzPct val="127272"/>
              <a:buFont typeface="Arial"/>
              <a:buChar char="●"/>
              <a:defRPr/>
            </a:pPr>
            <a:r>
              <a:rPr lang="en" sz="900" dirty="0" smtClean="0"/>
              <a:t>All information about what changed on a node is stored in our analytics platform - every resource, recipe, and policy application, for every run</a:t>
            </a:r>
          </a:p>
          <a:p>
            <a:pPr eaLnBrk="1" hangingPunct="1">
              <a:spcBef>
                <a:spcPts val="0"/>
              </a:spcBef>
              <a:buFont typeface="Arial"/>
              <a:buNone/>
              <a:defRPr/>
            </a:pPr>
            <a:endParaRPr lang="en" sz="900" dirty="0" smtClean="0"/>
          </a:p>
          <a:p>
            <a:pPr eaLnBrk="1" hangingPunct="1">
              <a:spcBef>
                <a:spcPts val="0"/>
              </a:spcBef>
              <a:buSzPct val="25000"/>
              <a:buFont typeface="Arial"/>
              <a:buNone/>
              <a:defRPr/>
            </a:pPr>
            <a:r>
              <a:rPr lang="en" sz="900" b="1" dirty="0" smtClean="0"/>
              <a:t>WE COVER THE WHOLE EXPERIENCE - FROM DEVELOPER LAPTOP TO PRODUCTION SERVER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6878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Level-set as to what</a:t>
            </a:r>
            <a:r>
              <a:rPr lang="en-US" baseline="0" dirty="0" smtClean="0"/>
              <a:t> a "guard" 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137</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2459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FAQ: Why didn't we just subclass the service provider?</a:t>
            </a:r>
          </a:p>
          <a:p>
            <a:r>
              <a:rPr lang="en-US" dirty="0" smtClean="0"/>
              <a:t>Because Some attributes (like delayed</a:t>
            </a:r>
            <a:r>
              <a:rPr lang="en-US" baseline="0" dirty="0" smtClean="0"/>
              <a:t> start actions) only make sense on Windows</a:t>
            </a:r>
          </a:p>
          <a:p>
            <a:endParaRPr lang="en-US" baseline="0" dirty="0" smtClean="0"/>
          </a:p>
          <a:p>
            <a:r>
              <a:rPr lang="en-US" baseline="0" dirty="0" smtClean="0"/>
              <a:t>TODO: Find out whether the use of '</a:t>
            </a:r>
            <a:r>
              <a:rPr lang="en-US" baseline="0" dirty="0" err="1" smtClean="0"/>
              <a:t>windows_service</a:t>
            </a:r>
            <a:r>
              <a:rPr lang="en-US" baseline="0" dirty="0" smtClean="0"/>
              <a:t>' is still required … because Lamont's dynamic provider resolver *should* coerce service to </a:t>
            </a:r>
            <a:r>
              <a:rPr lang="en-US" baseline="0" dirty="0" err="1" smtClean="0"/>
              <a:t>windows_service</a:t>
            </a:r>
            <a:r>
              <a:rPr lang="en-US" baseline="0" dirty="0" smtClean="0"/>
              <a:t> anyways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138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795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239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sz="120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sz="120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sz="120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sz="120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sz="1200" dirty="0" smtClean="0">
                <a:solidFill>
                  <a:srgbClr val="666666"/>
                </a:solidFill>
              </a:rPr>
              <a:t>Previous slide – shows demo functionality</a:t>
            </a:r>
            <a:endParaRPr sz="1200" dirty="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sz="1200" dirty="0" smtClean="0">
                <a:solidFill>
                  <a:srgbClr val="666666"/>
                </a:solidFill>
              </a:rPr>
              <a:t>Updated for the currently released (as of Chef Client 11.16.0</a:t>
            </a:r>
            <a:r>
              <a:rPr lang="en-US" sz="1200" smtClean="0">
                <a:solidFill>
                  <a:srgbClr val="666666"/>
                </a:solidFill>
              </a:rPr>
              <a:t>) functionality</a:t>
            </a:r>
            <a:endParaRPr sz="1200" dirty="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2014-10-06</a:t>
            </a:r>
            <a:endParaRPr lang="en-US" dirty="0"/>
          </a:p>
          <a:p>
            <a:pPr>
              <a:spcBef>
                <a:spcPts val="0"/>
              </a:spcBef>
              <a:buNone/>
            </a:pPr>
            <a:r>
              <a:rPr lang="en-US" dirty="0" smtClean="0"/>
              <a:t>-----------------</a:t>
            </a:r>
          </a:p>
          <a:p>
            <a:pPr>
              <a:spcBef>
                <a:spcPts val="0"/>
              </a:spcBef>
              <a:buNone/>
            </a:pPr>
            <a:r>
              <a:rPr lang="en-US" dirty="0" smtClean="0"/>
              <a:t>Today</a:t>
            </a:r>
            <a:r>
              <a:rPr lang="en-US" baseline="0" dirty="0" smtClean="0"/>
              <a:t> two types of HA are supported, DRBD and EBS-backed AWS.  “BYOD” or Bring Your Own Block Device is planned for the future but there are no implementations yet.  Ideally SAN storage will be supported in the future.</a:t>
            </a:r>
          </a:p>
          <a:p>
            <a:pPr>
              <a:spcBef>
                <a:spcPts val="0"/>
              </a:spcBef>
              <a:buNone/>
            </a:pPr>
            <a:endParaRPr lang="en-US" baseline="0" dirty="0" smtClean="0"/>
          </a:p>
          <a:p>
            <a:pPr>
              <a:spcBef>
                <a:spcPts val="0"/>
              </a:spcBef>
              <a:buNone/>
            </a:pPr>
            <a:r>
              <a:rPr lang="en-US" baseline="0" dirty="0" smtClean="0"/>
              <a:t>What is HA?  </a:t>
            </a:r>
          </a:p>
          <a:p>
            <a:pPr marL="171450" indent="-171450">
              <a:spcBef>
                <a:spcPts val="0"/>
              </a:spcBef>
              <a:buFontTx/>
              <a:buChar char="•"/>
            </a:pPr>
            <a:r>
              <a:rPr lang="en-US" baseline="0" dirty="0" smtClean="0"/>
              <a:t>High availability means that you should be able to unplug any component in the above diagram without interrupting service.  If either one of the back-end servers goes down the Chef server API should always remain available.  HA is ideal for companies that absolutely must have their Chef server up and running all the time.  If a 60-90 minute downtime is acceptable to the customer, they can often get by without HA and simply have a plan to quickly rebuild the Chef server if it fails.</a:t>
            </a:r>
          </a:p>
          <a:p>
            <a:pPr marL="171450" indent="-171450">
              <a:spcBef>
                <a:spcPts val="0"/>
              </a:spcBef>
              <a:buFontTx/>
              <a:buChar char="•"/>
            </a:pPr>
            <a:r>
              <a:rPr lang="en-US" baseline="0" dirty="0" smtClean="0"/>
              <a:t>Front-end servers scale horizontally, </a:t>
            </a:r>
            <a:r>
              <a:rPr lang="en-US" baseline="0" dirty="0" err="1" smtClean="0"/>
              <a:t>eg</a:t>
            </a:r>
            <a:r>
              <a:rPr lang="en-US" baseline="0" dirty="0" smtClean="0"/>
              <a:t>, by adding more front-end hosts to support additional load.</a:t>
            </a:r>
          </a:p>
          <a:p>
            <a:pPr marL="171450" indent="-171450">
              <a:spcBef>
                <a:spcPts val="0"/>
              </a:spcBef>
              <a:buFontTx/>
              <a:buChar char="•"/>
            </a:pPr>
            <a:r>
              <a:rPr lang="en-US" baseline="0" dirty="0" smtClean="0"/>
              <a:t>Back-end servers scale vertically, by adding more CPU and memory.</a:t>
            </a:r>
          </a:p>
          <a:p>
            <a:pPr marL="171450" indent="-171450">
              <a:spcBef>
                <a:spcPts val="0"/>
              </a:spcBef>
              <a:buFontTx/>
              <a:buChar char="•"/>
            </a:pPr>
            <a:endParaRPr lang="en-US" baseline="0" dirty="0" smtClean="0"/>
          </a:p>
          <a:p>
            <a:pPr marL="0" indent="0">
              <a:spcBef>
                <a:spcPts val="0"/>
              </a:spcBef>
              <a:buFontTx/>
              <a:buNone/>
            </a:pPr>
            <a:r>
              <a:rPr lang="en-US" baseline="0" dirty="0" smtClean="0"/>
              <a:t>What is it not?</a:t>
            </a:r>
          </a:p>
          <a:p>
            <a:pPr marL="171450" indent="-171450">
              <a:spcBef>
                <a:spcPts val="0"/>
              </a:spcBef>
              <a:buFontTx/>
              <a:buChar char="•"/>
            </a:pPr>
            <a:r>
              <a:rPr lang="en-US" baseline="0" dirty="0" smtClean="0"/>
              <a:t>HA is not a substitute for backups, nor is it a disaster recovery solution.</a:t>
            </a:r>
          </a:p>
          <a:p>
            <a:pPr marL="171450" indent="-171450">
              <a:spcBef>
                <a:spcPts val="0"/>
              </a:spcBef>
              <a:buFontTx/>
              <a:buChar char="•"/>
            </a:pPr>
            <a:r>
              <a:rPr lang="en-US" baseline="0" dirty="0" smtClean="0"/>
              <a:t>The failure domain is within the same data center, or AWS availability zone.  </a:t>
            </a:r>
            <a:endParaRPr lang="en-US" dirty="0" smtClean="0"/>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2391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2014-10-06</a:t>
            </a:r>
          </a:p>
          <a:p>
            <a:pPr>
              <a:spcBef>
                <a:spcPts val="0"/>
              </a:spcBef>
              <a:buNone/>
            </a:pPr>
            <a:r>
              <a:rPr lang="en-US" dirty="0" smtClean="0"/>
              <a:t>-----------------</a:t>
            </a:r>
          </a:p>
          <a:p>
            <a:pPr marL="171450" indent="-171450">
              <a:spcBef>
                <a:spcPts val="0"/>
              </a:spcBef>
              <a:buFont typeface="Arial"/>
              <a:buChar char="•"/>
            </a:pPr>
            <a:r>
              <a:rPr lang="en-US" dirty="0" smtClean="0"/>
              <a:t>As</a:t>
            </a:r>
            <a:r>
              <a:rPr lang="en-US" baseline="0" dirty="0" smtClean="0"/>
              <a:t> of today, replication of cookbooks, roles, environments and data bags works.</a:t>
            </a:r>
          </a:p>
          <a:p>
            <a:pPr marL="171450" indent="-171450">
              <a:spcBef>
                <a:spcPts val="0"/>
              </a:spcBef>
              <a:buFont typeface="Arial"/>
              <a:buChar char="•"/>
            </a:pPr>
            <a:r>
              <a:rPr lang="en-US" baseline="0" dirty="0" smtClean="0"/>
              <a:t>Node objects and clients are not synchronized to the replicas.</a:t>
            </a:r>
          </a:p>
          <a:p>
            <a:pPr marL="171450" indent="-171450">
              <a:spcBef>
                <a:spcPts val="0"/>
              </a:spcBef>
              <a:buFont typeface="Arial"/>
              <a:buChar char="•"/>
            </a:pPr>
            <a:r>
              <a:rPr lang="en-US" baseline="0" dirty="0" smtClean="0"/>
              <a:t>Each of the servers in the diagram in the slide has it’s own nodes and clients.</a:t>
            </a:r>
          </a:p>
          <a:p>
            <a:pPr marL="171450" indent="-171450">
              <a:spcBef>
                <a:spcPts val="0"/>
              </a:spcBef>
              <a:buFont typeface="Arial"/>
              <a:buChar char="•"/>
            </a:pPr>
            <a:r>
              <a:rPr lang="en-US" baseline="0" dirty="0" smtClean="0"/>
              <a:t>Replicas are read only.</a:t>
            </a: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239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to make here is that client 12 does not force you to be on server 12.</a:t>
            </a:r>
          </a:p>
          <a:p>
            <a:endParaRPr lang="en-US" dirty="0" smtClean="0"/>
          </a:p>
          <a:p>
            <a:r>
              <a:rPr lang="en-US" dirty="0" smtClean="0"/>
              <a:t>TODO: Put support matrix from the server in here per Stephen Delano's</a:t>
            </a:r>
            <a:r>
              <a:rPr lang="en-US" baseline="0" dirty="0" smtClean="0"/>
              <a:t> email.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1848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Call out that we did this in partnership with IBM to support enterprise workloads on AIX. Popular demand from customers.</a:t>
            </a:r>
            <a:endParaRPr lang="en-US" dirty="0" smtClean="0">
              <a:effectLst/>
            </a:endParaRPr>
          </a:p>
          <a:p>
            <a:endParaRPr lang="en-US" dirty="0" smtClean="0"/>
          </a:p>
          <a:p>
            <a:r>
              <a:rPr lang="en-US" dirty="0" smtClean="0"/>
              <a:t>FAQs</a:t>
            </a:r>
            <a:r>
              <a:rPr lang="en-US" baseline="0" dirty="0" smtClean="0"/>
              <a:t> you might get asked here:</a:t>
            </a:r>
          </a:p>
          <a:p>
            <a:pPr marL="171450" indent="-171450">
              <a:buFontTx/>
              <a:buChar char="-"/>
            </a:pPr>
            <a:r>
              <a:rPr lang="en-US" baseline="0" dirty="0" smtClean="0"/>
              <a:t>Linux ppc64 support – yes, we are working on it</a:t>
            </a:r>
          </a:p>
          <a:p>
            <a:pPr marL="171450" indent="-171450">
              <a:buFontTx/>
              <a:buChar char="-"/>
            </a:pPr>
            <a:r>
              <a:rPr lang="en-US" baseline="0" dirty="0" smtClean="0"/>
              <a:t>LPAR/HMC automation – have done some research, waiting for more customer demand</a:t>
            </a:r>
          </a:p>
          <a:p>
            <a:pPr marL="171450" indent="-171450">
              <a:buFontTx/>
              <a:buChar char="-"/>
            </a:pPr>
            <a:r>
              <a:rPr lang="en-US" baseline="0" dirty="0" smtClean="0"/>
              <a:t>Pricing? AIX nodes (LPARs) are licensed just like any other platform. We don't charge a premium.</a:t>
            </a:r>
          </a:p>
          <a:p>
            <a:pPr marL="171450" indent="-171450">
              <a:buFontTx/>
              <a:buChar char="-"/>
            </a:pPr>
            <a:endParaRPr lang="en-US" baseline="0" dirty="0" smtClean="0"/>
          </a:p>
          <a:p>
            <a:pPr marL="0" indent="0">
              <a:buFontTx/>
              <a:buNone/>
            </a:pPr>
            <a:r>
              <a:rPr lang="en-US" baseline="0" dirty="0" smtClean="0"/>
              <a:t>Link to blog post when it comes out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5240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does server-side filtering of result</a:t>
            </a:r>
            <a:r>
              <a:rPr lang="en-US" baseline="0" dirty="0" smtClean="0"/>
              <a:t>s to cut down the amount of JSON sent around from client-to-server.</a:t>
            </a:r>
          </a:p>
          <a:p>
            <a:endParaRPr lang="en-US" dirty="0" smtClean="0"/>
          </a:p>
          <a:p>
            <a:r>
              <a:rPr lang="en-US" dirty="0" smtClean="0"/>
              <a:t>This functionality replaces the API</a:t>
            </a:r>
            <a:r>
              <a:rPr lang="en-US" baseline="0" dirty="0" smtClean="0"/>
              <a:t> that was in the </a:t>
            </a:r>
            <a:r>
              <a:rPr lang="en-US" baseline="0" dirty="0" err="1" smtClean="0"/>
              <a:t>partial_search</a:t>
            </a:r>
            <a:r>
              <a:rPr lang="en-US" baseline="0" dirty="0" smtClean="0"/>
              <a:t> cookbook, which is now no longer needed.</a:t>
            </a:r>
            <a:endParaRPr lang="en-US" dirty="0" smtClean="0"/>
          </a:p>
          <a:p>
            <a:endParaRPr lang="en-US" dirty="0" smtClean="0"/>
          </a:p>
          <a:p>
            <a:r>
              <a:rPr lang="en-US" dirty="0" smtClean="0"/>
              <a:t>Knife search also gets a –filter-result command-line argument to which you supply a comma-separated</a:t>
            </a:r>
            <a:r>
              <a:rPr lang="en-US" baseline="0" dirty="0" smtClean="0"/>
              <a:t> list of filter criteria.</a:t>
            </a:r>
          </a:p>
          <a:p>
            <a:endParaRPr lang="en-US" baseline="0" dirty="0" smtClean="0"/>
          </a:p>
          <a:p>
            <a:r>
              <a:rPr lang="en-US" baseline="0" dirty="0" smtClean="0"/>
              <a:t>Chef 11.x </a:t>
            </a:r>
          </a:p>
          <a:p>
            <a:r>
              <a:rPr lang="en-US" dirty="0" err="1" smtClean="0"/>
              <a:t>metadata.rb</a:t>
            </a:r>
            <a:endParaRPr lang="en-US" dirty="0" smtClean="0"/>
          </a:p>
          <a:p>
            <a:r>
              <a:rPr lang="en-US" dirty="0" smtClean="0"/>
              <a:t>    depends "</a:t>
            </a:r>
            <a:r>
              <a:rPr lang="en-US" dirty="0" err="1" smtClean="0"/>
              <a:t>partial_search</a:t>
            </a:r>
            <a:r>
              <a:rPr lang="en-US" dirty="0" smtClean="0"/>
              <a:t>"</a:t>
            </a:r>
          </a:p>
          <a:p>
            <a:r>
              <a:rPr lang="en-US" dirty="0" smtClean="0"/>
              <a:t>    </a:t>
            </a:r>
          </a:p>
          <a:p>
            <a:r>
              <a:rPr lang="en-US" dirty="0" err="1" smtClean="0"/>
              <a:t>recipe.rb</a:t>
            </a:r>
            <a:endParaRPr lang="en-US" dirty="0" smtClean="0"/>
          </a:p>
          <a:p>
            <a:endParaRPr lang="en-US" dirty="0" smtClean="0"/>
          </a:p>
          <a:p>
            <a:r>
              <a:rPr lang="en-US" dirty="0" smtClean="0"/>
              <a:t>search(:node,</a:t>
            </a:r>
          </a:p>
          <a:p>
            <a:r>
              <a:rPr lang="en-US" dirty="0" smtClean="0"/>
              <a:t>     "</a:t>
            </a:r>
            <a:r>
              <a:rPr lang="en-US" dirty="0" err="1" smtClean="0"/>
              <a:t>role:web</a:t>
            </a:r>
            <a:r>
              <a:rPr lang="en-US" dirty="0" smtClean="0"/>
              <a:t>",</a:t>
            </a:r>
          </a:p>
          <a:p>
            <a:r>
              <a:rPr lang="en-US" dirty="0" smtClean="0"/>
              <a:t>     :</a:t>
            </a:r>
            <a:r>
              <a:rPr lang="en-US" dirty="0" err="1" smtClean="0"/>
              <a:t>filter_result</a:t>
            </a:r>
            <a:r>
              <a:rPr lang="en-US" dirty="0" smtClean="0"/>
              <a:t> =&gt; { </a:t>
            </a:r>
          </a:p>
          <a:p>
            <a:r>
              <a:rPr lang="en-US" dirty="0" smtClean="0"/>
              <a:t>                         'name' =&gt; [ 'name' ],</a:t>
            </a:r>
          </a:p>
          <a:p>
            <a:r>
              <a:rPr lang="en-US" dirty="0" smtClean="0"/>
              <a:t>                         '</a:t>
            </a:r>
            <a:r>
              <a:rPr lang="en-US" dirty="0" err="1" smtClean="0"/>
              <a:t>ip</a:t>
            </a:r>
            <a:r>
              <a:rPr lang="en-US" dirty="0" smtClean="0"/>
              <a:t>' =&gt; [ '</a:t>
            </a:r>
            <a:r>
              <a:rPr lang="en-US" dirty="0" err="1" smtClean="0"/>
              <a:t>ipaddress</a:t>
            </a:r>
            <a:r>
              <a:rPr lang="en-US" dirty="0" smtClean="0"/>
              <a:t>' ]</a:t>
            </a:r>
          </a:p>
          <a:p>
            <a:r>
              <a:rPr lang="en-US" dirty="0" smtClean="0"/>
              <a:t>                       }</a:t>
            </a:r>
          </a:p>
          <a:p>
            <a:r>
              <a:rPr lang="en-US" dirty="0" smtClean="0"/>
              <a:t>    ).each do |result|</a:t>
            </a:r>
          </a:p>
          <a:p>
            <a:r>
              <a:rPr lang="en-US" dirty="0" smtClean="0"/>
              <a:t>  Chef::</a:t>
            </a:r>
            <a:r>
              <a:rPr lang="en-US" dirty="0" err="1" smtClean="0"/>
              <a:t>Log.debug</a:t>
            </a:r>
            <a:r>
              <a:rPr lang="en-US" dirty="0" smtClean="0"/>
              <a:t>("I found a #{result['</a:t>
            </a:r>
            <a:r>
              <a:rPr lang="en-US" dirty="0" err="1" smtClean="0"/>
              <a:t>ip</a:t>
            </a:r>
            <a:r>
              <a:rPr lang="en-US" dirty="0" smtClean="0"/>
              <a:t>']} &amp; #{result['name']}")</a:t>
            </a:r>
          </a:p>
          <a:p>
            <a:r>
              <a:rPr lang="en-US" dirty="0" smtClean="0"/>
              <a:t>end</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5878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auto">
          <a:xfrm>
            <a:off x="1695236" y="1404184"/>
            <a:ext cx="6172200" cy="752372"/>
          </a:xfrm>
        </p:spPr>
        <p:txBody>
          <a:bodyPr wrap="square" lIns="68565" tIns="68565" rIns="68565" bIns="68565" anchor="ctr" anchorCtr="0">
            <a:noAutofit/>
          </a:bodyPr>
          <a:lstStyle>
            <a:lvl1pPr>
              <a:lnSpc>
                <a:spcPct val="90000"/>
              </a:lnSpc>
              <a:defRPr sz="2700" b="1" spc="0" baseline="0">
                <a:solidFill>
                  <a:schemeClr val="accent1"/>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auto">
          <a:xfrm>
            <a:off x="1695236" y="1941265"/>
            <a:ext cx="6172200" cy="350096"/>
          </a:xfrm>
        </p:spPr>
        <p:txBody>
          <a:bodyPr wrap="square" lIns="68565" tIns="68565" rIns="68565" bIns="68565">
            <a:spAutoFit/>
          </a:bodyPr>
          <a:lstStyle>
            <a:lvl1pPr marL="0" indent="0" algn="l">
              <a:lnSpc>
                <a:spcPct val="90000"/>
              </a:lnSpc>
              <a:spcBef>
                <a:spcPts val="0"/>
              </a:spcBef>
              <a:buNone/>
              <a:defRPr sz="1500" baseline="0">
                <a:solidFill>
                  <a:schemeClr val="accent3">
                    <a:lumMod val="50000"/>
                  </a:schemeClr>
                </a:solidFill>
              </a:defRPr>
            </a:lvl1pPr>
            <a:lvl2pPr marL="342797" indent="0" algn="ctr">
              <a:buNone/>
              <a:defRPr>
                <a:solidFill>
                  <a:schemeClr val="tx1">
                    <a:tint val="75000"/>
                  </a:schemeClr>
                </a:solidFill>
              </a:defRPr>
            </a:lvl2pPr>
            <a:lvl3pPr marL="685602" indent="0" algn="ctr">
              <a:buNone/>
              <a:defRPr>
                <a:solidFill>
                  <a:schemeClr val="tx1">
                    <a:tint val="75000"/>
                  </a:schemeClr>
                </a:solidFill>
              </a:defRPr>
            </a:lvl3pPr>
            <a:lvl4pPr marL="1028403" indent="0" algn="ctr">
              <a:buNone/>
              <a:defRPr>
                <a:solidFill>
                  <a:schemeClr val="tx1">
                    <a:tint val="75000"/>
                  </a:schemeClr>
                </a:solidFill>
              </a:defRPr>
            </a:lvl4pPr>
            <a:lvl5pPr marL="1371205" indent="0" algn="ctr">
              <a:buNone/>
              <a:defRPr>
                <a:solidFill>
                  <a:schemeClr val="tx1">
                    <a:tint val="75000"/>
                  </a:schemeClr>
                </a:solidFill>
              </a:defRPr>
            </a:lvl5pPr>
            <a:lvl6pPr marL="1714010" indent="0" algn="ctr">
              <a:buNone/>
              <a:defRPr>
                <a:solidFill>
                  <a:schemeClr val="tx1">
                    <a:tint val="75000"/>
                  </a:schemeClr>
                </a:solidFill>
              </a:defRPr>
            </a:lvl6pPr>
            <a:lvl7pPr marL="2056808" indent="0" algn="ctr">
              <a:buNone/>
              <a:defRPr>
                <a:solidFill>
                  <a:schemeClr val="tx1">
                    <a:tint val="75000"/>
                  </a:schemeClr>
                </a:solidFill>
              </a:defRPr>
            </a:lvl7pPr>
            <a:lvl8pPr marL="2399604" indent="0" algn="ctr">
              <a:buNone/>
              <a:defRPr>
                <a:solidFill>
                  <a:schemeClr val="tx1">
                    <a:tint val="75000"/>
                  </a:schemeClr>
                </a:solidFill>
              </a:defRPr>
            </a:lvl8pPr>
            <a:lvl9pPr marL="2742401" indent="0" algn="ctr">
              <a:buNone/>
              <a:defRPr>
                <a:solidFill>
                  <a:schemeClr val="tx1">
                    <a:tint val="75000"/>
                  </a:schemeClr>
                </a:solidFill>
              </a:defRPr>
            </a:lvl9pPr>
          </a:lstStyle>
          <a:p>
            <a:r>
              <a:rPr lang="en-US" dirty="0" smtClean="0"/>
              <a:t>Click to edit Master subtitle style</a:t>
            </a:r>
            <a:endParaRPr lang="en-US" dirty="0"/>
          </a:p>
        </p:txBody>
      </p:sp>
      <p:sp>
        <p:nvSpPr>
          <p:cNvPr id="9" name="Text Placeholder 7"/>
          <p:cNvSpPr>
            <a:spLocks noGrp="1"/>
          </p:cNvSpPr>
          <p:nvPr>
            <p:ph type="body" sz="quarter" idx="10"/>
          </p:nvPr>
        </p:nvSpPr>
        <p:spPr bwMode="auto">
          <a:xfrm>
            <a:off x="1695236" y="2355263"/>
            <a:ext cx="6172200" cy="323165"/>
          </a:xfrm>
        </p:spPr>
        <p:txBody>
          <a:bodyPr wrap="square" lIns="68565" tIns="68565" rIns="68565" bIns="68565">
            <a:spAutoFit/>
          </a:bodyPr>
          <a:lstStyle>
            <a:lvl1pPr marL="0" indent="0">
              <a:buNone/>
              <a:defRPr sz="1200" b="0" baseline="0">
                <a:solidFill>
                  <a:schemeClr val="accent3">
                    <a:lumMod val="50000"/>
                  </a:schemeClr>
                </a:solidFill>
              </a:defRPr>
            </a:lvl1pPr>
            <a:lvl2pPr marL="173791" indent="0">
              <a:buNone/>
              <a:defRPr sz="1200" b="1"/>
            </a:lvl2pPr>
            <a:lvl3pPr marL="342812" indent="0">
              <a:buNone/>
              <a:defRPr sz="1200" b="1"/>
            </a:lvl3pPr>
            <a:lvl4pPr marL="472559" indent="0">
              <a:buNone/>
              <a:defRPr sz="1200" b="1"/>
            </a:lvl4pPr>
            <a:lvl5pPr marL="601115" indent="0">
              <a:buNone/>
              <a:defRPr sz="1200" b="1"/>
            </a:lvl5pPr>
          </a:lstStyle>
          <a:p>
            <a:pPr lvl="0"/>
            <a:r>
              <a:rPr lang="en-US" dirty="0" smtClean="0"/>
              <a:t>Click to edit Master text styles</a:t>
            </a:r>
          </a:p>
        </p:txBody>
      </p:sp>
    </p:spTree>
    <p:extLst>
      <p:ext uri="{BB962C8B-B14F-4D97-AF65-F5344CB8AC3E}">
        <p14:creationId xmlns:p14="http://schemas.microsoft.com/office/powerpoint/2010/main" val="1796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de with Command">
    <p:spTree>
      <p:nvGrpSpPr>
        <p:cNvPr id="1" name=""/>
        <p:cNvGrpSpPr/>
        <p:nvPr/>
      </p:nvGrpSpPr>
      <p:grpSpPr>
        <a:xfrm>
          <a:off x="0" y="0"/>
          <a:ext cx="0" cy="0"/>
          <a:chOff x="0" y="0"/>
          <a:chExt cx="0" cy="0"/>
        </a:xfrm>
      </p:grpSpPr>
      <p:sp>
        <p:nvSpPr>
          <p:cNvPr id="7" name="TextBox 6"/>
          <p:cNvSpPr txBox="1"/>
          <p:nvPr/>
        </p:nvSpPr>
        <p:spPr>
          <a:xfrm>
            <a:off x="342900" y="857250"/>
            <a:ext cx="8401050" cy="596646"/>
          </a:xfrm>
          <a:prstGeom prst="rect">
            <a:avLst/>
          </a:prstGeom>
          <a:solidFill>
            <a:schemeClr val="tx2"/>
          </a:solidFill>
          <a:ln>
            <a:solidFill>
              <a:schemeClr val="tx1"/>
            </a:solidFill>
            <a:prstDash val="dash"/>
          </a:ln>
        </p:spPr>
        <p:txBody>
          <a:bodyPr wrap="square" lIns="68580" tIns="34290" rIns="68580" bIns="34290" rtlCol="0">
            <a:noAutofit/>
          </a:bodyPr>
          <a:lstStyle/>
          <a:p>
            <a:r>
              <a:rPr lang="en-US" sz="3000" dirty="0" smtClean="0">
                <a:solidFill>
                  <a:srgbClr val="FFFFFF"/>
                </a:solidFill>
                <a:latin typeface="Courier"/>
                <a:cs typeface="Courier"/>
              </a:rPr>
              <a:t>$</a:t>
            </a:r>
          </a:p>
        </p:txBody>
      </p:sp>
      <p:sp>
        <p:nvSpPr>
          <p:cNvPr id="5" name="Content Placeholder 4"/>
          <p:cNvSpPr>
            <a:spLocks noGrp="1"/>
          </p:cNvSpPr>
          <p:nvPr>
            <p:ph sz="quarter" idx="11" hasCustomPrompt="1"/>
          </p:nvPr>
        </p:nvSpPr>
        <p:spPr>
          <a:xfrm>
            <a:off x="342900" y="1508760"/>
            <a:ext cx="8401050" cy="3223260"/>
          </a:xfrm>
          <a:solidFill>
            <a:schemeClr val="tx2"/>
          </a:solidFill>
          <a:ln>
            <a:solidFill>
              <a:schemeClr val="tx1"/>
            </a:solidFill>
            <a:prstDash val="dash"/>
          </a:ln>
        </p:spPr>
        <p:txBody>
          <a:bodyPr lIns="68580" tIns="34290" rIns="68580" bIns="34290" anchor="t" anchorCtr="0"/>
          <a:lstStyle>
            <a:lvl1pPr marL="0" indent="0">
              <a:buNone/>
              <a:defRPr>
                <a:solidFill>
                  <a:schemeClr val="bg1"/>
                </a:solidFill>
                <a:latin typeface="Courier New"/>
                <a:cs typeface="Courier New"/>
              </a:defRPr>
            </a:lvl1pPr>
          </a:lstStyle>
          <a:p>
            <a:pPr lvl="0"/>
            <a:r>
              <a:rPr lang="en-US" dirty="0" smtClean="0"/>
              <a:t>$ Body Level One</a:t>
            </a:r>
          </a:p>
          <a:p>
            <a:pPr lvl="0"/>
            <a:r>
              <a:rPr lang="en-US" dirty="0" smtClean="0"/>
              <a:t>$ Body Level Two</a:t>
            </a:r>
          </a:p>
          <a:p>
            <a:pPr lvl="0"/>
            <a:r>
              <a:rPr lang="en-US" dirty="0" smtClean="0"/>
              <a:t>$ Body Level Three</a:t>
            </a:r>
          </a:p>
          <a:p>
            <a:pPr lvl="0"/>
            <a:r>
              <a:rPr lang="en-US" dirty="0" smtClean="0"/>
              <a:t>$ Body Level Four</a:t>
            </a:r>
          </a:p>
          <a:p>
            <a:pPr lvl="0"/>
            <a:r>
              <a:rPr lang="en-US" dirty="0" smtClean="0"/>
              <a:t>$ Body Level Five</a:t>
            </a:r>
            <a:endParaRPr lang="en-US" dirty="0"/>
          </a:p>
        </p:txBody>
      </p:sp>
      <p:sp>
        <p:nvSpPr>
          <p:cNvPr id="6" name="Title 2"/>
          <p:cNvSpPr>
            <a:spLocks noGrp="1"/>
          </p:cNvSpPr>
          <p:nvPr>
            <p:ph type="title" hasCustomPrompt="1"/>
          </p:nvPr>
        </p:nvSpPr>
        <p:spPr>
          <a:xfrm>
            <a:off x="342900" y="171450"/>
            <a:ext cx="8401050" cy="465512"/>
          </a:xfrm>
        </p:spPr>
        <p:txBody>
          <a:bodyPr vert="horz" wrap="square" lIns="0" tIns="0" rIns="0" bIns="0" rtlCol="0" anchor="t" anchorCtr="0">
            <a:spAutoFit/>
          </a:bodyPr>
          <a:lstStyle>
            <a:lvl1pPr>
              <a:defRPr lang="en-US" sz="3300" dirty="0"/>
            </a:lvl1pPr>
          </a:lstStyle>
          <a:p>
            <a:pPr lvl="0"/>
            <a:r>
              <a:rPr lang="en-US" dirty="0" smtClean="0"/>
              <a:t>Code with Command</a:t>
            </a:r>
            <a:endParaRPr lang="en-US" dirty="0"/>
          </a:p>
        </p:txBody>
      </p:sp>
      <p:sp>
        <p:nvSpPr>
          <p:cNvPr id="3" name="Content Placeholder 2"/>
          <p:cNvSpPr>
            <a:spLocks noGrp="1"/>
          </p:cNvSpPr>
          <p:nvPr>
            <p:ph sz="quarter" idx="12" hasCustomPrompt="1"/>
          </p:nvPr>
        </p:nvSpPr>
        <p:spPr>
          <a:xfrm>
            <a:off x="790756" y="918972"/>
            <a:ext cx="7928372" cy="410308"/>
          </a:xfrm>
        </p:spPr>
        <p:txBody>
          <a:bodyPr lIns="68580" tIns="0" rIns="68580" bIns="0"/>
          <a:lstStyle>
            <a:lvl1pPr marL="0" indent="0">
              <a:buNone/>
              <a:defRPr sz="3000" b="0" baseline="0">
                <a:solidFill>
                  <a:srgbClr val="FFFFFF"/>
                </a:solidFill>
                <a:latin typeface="Courier New"/>
                <a:cs typeface="Courier New"/>
              </a:defRPr>
            </a:lvl1pPr>
            <a:lvl2pPr>
              <a:defRPr sz="3000">
                <a:latin typeface="Courier"/>
                <a:cs typeface="Courier"/>
              </a:defRPr>
            </a:lvl2pPr>
            <a:lvl3pPr>
              <a:defRPr sz="3000">
                <a:latin typeface="Courier"/>
                <a:cs typeface="Courier"/>
              </a:defRPr>
            </a:lvl3pPr>
            <a:lvl4pPr>
              <a:defRPr sz="3000">
                <a:latin typeface="Courier"/>
                <a:cs typeface="Courier"/>
              </a:defRPr>
            </a:lvl4pPr>
            <a:lvl5pPr>
              <a:defRPr sz="3000">
                <a:latin typeface="Courier"/>
                <a:cs typeface="Courier"/>
              </a:defRPr>
            </a:lvl5pPr>
          </a:lstStyle>
          <a:p>
            <a:pPr lvl="0"/>
            <a:r>
              <a:rPr lang="en-US" dirty="0" smtClean="0"/>
              <a:t>Enter Command</a:t>
            </a:r>
            <a:endParaRPr lang="en-US" dirty="0"/>
          </a:p>
        </p:txBody>
      </p:sp>
    </p:spTree>
    <p:extLst>
      <p:ext uri="{BB962C8B-B14F-4D97-AF65-F5344CB8AC3E}">
        <p14:creationId xmlns:p14="http://schemas.microsoft.com/office/powerpoint/2010/main" val="4285367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ullets with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71451"/>
            <a:ext cx="8401050" cy="465512"/>
          </a:xfrm>
        </p:spPr>
        <p:txBody>
          <a:bodyPr/>
          <a:lstStyle>
            <a:lvl1pPr>
              <a:defRPr sz="3300" baseline="0"/>
            </a:lvl1pPr>
          </a:lstStyle>
          <a:p>
            <a:r>
              <a:rPr lang="en-US" dirty="0" smtClean="0"/>
              <a:t>Bullets with Image Right</a:t>
            </a:r>
            <a:endParaRPr lang="en-US" dirty="0"/>
          </a:p>
        </p:txBody>
      </p:sp>
      <p:sp>
        <p:nvSpPr>
          <p:cNvPr id="4" name="Text Placeholder 4"/>
          <p:cNvSpPr>
            <a:spLocks noGrp="1"/>
          </p:cNvSpPr>
          <p:nvPr>
            <p:ph type="body" sz="quarter" idx="10"/>
          </p:nvPr>
        </p:nvSpPr>
        <p:spPr>
          <a:xfrm>
            <a:off x="342900" y="857250"/>
            <a:ext cx="4114800" cy="394335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Picture Placeholder 6"/>
          <p:cNvSpPr>
            <a:spLocks noGrp="1"/>
          </p:cNvSpPr>
          <p:nvPr>
            <p:ph type="pic" sz="quarter" idx="13"/>
          </p:nvPr>
        </p:nvSpPr>
        <p:spPr>
          <a:xfrm>
            <a:off x="4636008" y="857250"/>
            <a:ext cx="4114800" cy="3943350"/>
          </a:xfrm>
        </p:spPr>
        <p:txBody>
          <a:bodyPr/>
          <a:lstStyle/>
          <a:p>
            <a:r>
              <a:rPr lang="en-US" smtClean="0"/>
              <a:t>Drag picture to placeholder or click icon to add</a:t>
            </a:r>
            <a:endParaRPr lang="en-US" dirty="0"/>
          </a:p>
        </p:txBody>
      </p:sp>
      <p:sp>
        <p:nvSpPr>
          <p:cNvPr id="5" name="Content Placeholder 5"/>
          <p:cNvSpPr>
            <a:spLocks noGrp="1"/>
          </p:cNvSpPr>
          <p:nvPr>
            <p:ph sz="quarter" idx="12" hasCustomPrompt="1"/>
          </p:nvPr>
        </p:nvSpPr>
        <p:spPr>
          <a:xfrm>
            <a:off x="5560056" y="4923235"/>
            <a:ext cx="2271713" cy="220265"/>
          </a:xfrm>
        </p:spPr>
        <p:txBody>
          <a:bodyPr wrap="none">
            <a:normAutofit/>
          </a:bodyPr>
          <a:lstStyle>
            <a:lvl1pPr marL="0" indent="0" algn="ctr">
              <a:buNone/>
              <a:defRPr sz="800" baseline="0">
                <a:solidFill>
                  <a:schemeClr val="tx1"/>
                </a:solidFill>
              </a:defRPr>
            </a:lvl1pPr>
            <a:lvl2pPr marL="173831" indent="0">
              <a:buNone/>
              <a:defRPr/>
            </a:lvl2pPr>
            <a:lvl3pPr marL="342900" indent="0">
              <a:buNone/>
              <a:defRPr/>
            </a:lvl3pPr>
            <a:lvl4pPr marL="472679" indent="0">
              <a:buNone/>
              <a:defRPr/>
            </a:lvl4pPr>
            <a:lvl5pPr marL="601265"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6934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71450"/>
            <a:ext cx="8401050" cy="465512"/>
          </a:xfrm>
        </p:spPr>
        <p:txBody>
          <a:bodyPr/>
          <a:lstStyle>
            <a:lvl1pPr>
              <a:defRPr sz="3300" baseline="0"/>
            </a:lvl1pPr>
          </a:lstStyle>
          <a:p>
            <a:r>
              <a:rPr lang="en-US" dirty="0" smtClean="0"/>
              <a:t>Title and Image</a:t>
            </a:r>
            <a:endParaRPr lang="en-US" dirty="0"/>
          </a:p>
        </p:txBody>
      </p:sp>
      <p:sp>
        <p:nvSpPr>
          <p:cNvPr id="4" name="Picture Placeholder 3"/>
          <p:cNvSpPr>
            <a:spLocks noGrp="1"/>
          </p:cNvSpPr>
          <p:nvPr>
            <p:ph type="pic" sz="quarter" idx="10"/>
          </p:nvPr>
        </p:nvSpPr>
        <p:spPr>
          <a:xfrm>
            <a:off x="342900" y="857250"/>
            <a:ext cx="8401050" cy="3943350"/>
          </a:xfrm>
        </p:spPr>
        <p:txBody>
          <a:bodyPr/>
          <a:lstStyle/>
          <a:p>
            <a:r>
              <a:rPr lang="en-US" smtClean="0"/>
              <a:t>Drag picture to placeholder or click icon to add</a:t>
            </a:r>
            <a:endParaRPr lang="en-US"/>
          </a:p>
        </p:txBody>
      </p:sp>
      <p:sp>
        <p:nvSpPr>
          <p:cNvPr id="6" name="Content Placeholder 5"/>
          <p:cNvSpPr>
            <a:spLocks noGrp="1"/>
          </p:cNvSpPr>
          <p:nvPr>
            <p:ph sz="quarter" idx="11" hasCustomPrompt="1"/>
          </p:nvPr>
        </p:nvSpPr>
        <p:spPr>
          <a:xfrm>
            <a:off x="3443287" y="4923235"/>
            <a:ext cx="2271713" cy="220265"/>
          </a:xfrm>
        </p:spPr>
        <p:txBody>
          <a:bodyPr wrap="none">
            <a:normAutofit/>
          </a:bodyPr>
          <a:lstStyle>
            <a:lvl1pPr marL="0" indent="0" algn="ctr">
              <a:buNone/>
              <a:defRPr sz="800" baseline="0">
                <a:solidFill>
                  <a:schemeClr val="tx1"/>
                </a:solidFill>
              </a:defRPr>
            </a:lvl1pPr>
            <a:lvl2pPr marL="173831" indent="0">
              <a:buNone/>
              <a:defRPr/>
            </a:lvl2pPr>
            <a:lvl3pPr marL="342900" indent="0">
              <a:buNone/>
              <a:defRPr/>
            </a:lvl3pPr>
            <a:lvl4pPr marL="472679" indent="0">
              <a:buNone/>
              <a:defRPr/>
            </a:lvl4pPr>
            <a:lvl5pPr marL="601265" indent="0">
              <a:buNone/>
              <a:defRPr/>
            </a:lvl5pPr>
          </a:lstStyle>
          <a:p>
            <a:pPr lvl="0"/>
            <a:r>
              <a:rPr lang="en-US" dirty="0" smtClean="0"/>
              <a:t>Source URL</a:t>
            </a:r>
            <a:endParaRPr lang="en-US" dirty="0"/>
          </a:p>
        </p:txBody>
      </p:sp>
    </p:spTree>
    <p:extLst>
      <p:ext uri="{BB962C8B-B14F-4D97-AF65-F5344CB8AC3E}">
        <p14:creationId xmlns:p14="http://schemas.microsoft.com/office/powerpoint/2010/main" val="156852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507831"/>
          </a:xfr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42900" y="1085850"/>
            <a:ext cx="41910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10100" y="1085850"/>
            <a:ext cx="41910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7117883"/>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108" userDrawn="1">
          <p15:clr>
            <a:srgbClr val="FBAE40"/>
          </p15:clr>
        </p15:guide>
        <p15:guide id="2" pos="216" userDrawn="1">
          <p15:clr>
            <a:srgbClr val="FBAE40"/>
          </p15:clr>
        </p15:guide>
        <p15:guide id="3" pos="5544" userDrawn="1">
          <p15:clr>
            <a:srgbClr val="FBAE40"/>
          </p15:clr>
        </p15:guide>
        <p15:guide id="4" orient="horz" pos="684" userDrawn="1">
          <p15:clr>
            <a:srgbClr val="FBAE40"/>
          </p15:clr>
        </p15:guide>
        <p15:guide id="5" pos="2856" userDrawn="1">
          <p15:clr>
            <a:srgbClr val="FBAE40"/>
          </p15:clr>
        </p15:guide>
        <p15:guide id="6" pos="2904" userDrawn="1">
          <p15:clr>
            <a:srgbClr val="FBAE40"/>
          </p15:clr>
        </p15:guide>
        <p15:guide id="7" orient="horz" pos="30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ode Samp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71451"/>
            <a:ext cx="8401050" cy="465512"/>
          </a:xfrm>
        </p:spPr>
        <p:txBody>
          <a:bodyPr/>
          <a:lstStyle>
            <a:lvl1pPr>
              <a:defRPr sz="3300"/>
            </a:lvl1pPr>
          </a:lstStyle>
          <a:p>
            <a:r>
              <a:rPr lang="en-US" dirty="0" smtClean="0"/>
              <a:t>Code Sample</a:t>
            </a:r>
            <a:endParaRPr lang="en-US" dirty="0"/>
          </a:p>
        </p:txBody>
      </p:sp>
      <p:sp>
        <p:nvSpPr>
          <p:cNvPr id="6" name="Text Placeholder 4"/>
          <p:cNvSpPr>
            <a:spLocks noGrp="1"/>
          </p:cNvSpPr>
          <p:nvPr>
            <p:ph type="body" sz="quarter" idx="10" hasCustomPrompt="1"/>
          </p:nvPr>
        </p:nvSpPr>
        <p:spPr>
          <a:xfrm>
            <a:off x="342900" y="857250"/>
            <a:ext cx="8401050" cy="3943350"/>
          </a:xfrm>
          <a:ln>
            <a:solidFill>
              <a:schemeClr val="tx1"/>
            </a:solidFill>
            <a:prstDash val="dash"/>
          </a:ln>
        </p:spPr>
        <p:txBody>
          <a:bodyPr lIns="68580">
            <a:normAutofit/>
          </a:bodyPr>
          <a:lstStyle>
            <a:lvl1pPr marL="0" indent="0">
              <a:buNone/>
              <a:defRPr baseline="0">
                <a:solidFill>
                  <a:schemeClr val="accent3">
                    <a:lumMod val="50000"/>
                  </a:schemeClr>
                </a:solidFill>
                <a:latin typeface="Courier New"/>
                <a:cs typeface="Courier New"/>
              </a:defRPr>
            </a:lvl1pPr>
            <a:lvl2pPr>
              <a:defRPr baseline="0">
                <a:solidFill>
                  <a:schemeClr val="accent3">
                    <a:lumMod val="50000"/>
                  </a:schemeClr>
                </a:solidFill>
                <a:latin typeface="Courier"/>
                <a:cs typeface="Courier"/>
              </a:defRPr>
            </a:lvl2pPr>
            <a:lvl3pPr>
              <a:defRPr baseline="0">
                <a:solidFill>
                  <a:schemeClr val="accent3">
                    <a:lumMod val="50000"/>
                  </a:schemeClr>
                </a:solidFill>
                <a:latin typeface="Courier"/>
                <a:cs typeface="Courier"/>
              </a:defRPr>
            </a:lvl3pPr>
            <a:lvl4pPr>
              <a:defRPr baseline="0">
                <a:solidFill>
                  <a:schemeClr val="accent3">
                    <a:lumMod val="50000"/>
                  </a:schemeClr>
                </a:solidFill>
                <a:latin typeface="Courier"/>
                <a:cs typeface="Courier"/>
              </a:defRPr>
            </a:lvl4pPr>
            <a:lvl5pPr>
              <a:defRPr baseline="0">
                <a:solidFill>
                  <a:schemeClr val="accent3">
                    <a:lumMod val="50000"/>
                  </a:schemeClr>
                </a:solidFill>
                <a:latin typeface="Courier"/>
                <a:cs typeface="Courier"/>
              </a:defRPr>
            </a:lvl5pPr>
          </a:lstStyle>
          <a:p>
            <a:pPr lvl="0"/>
            <a:r>
              <a:rPr lang="en-US" dirty="0" smtClean="0"/>
              <a:t>Code</a:t>
            </a:r>
          </a:p>
        </p:txBody>
      </p:sp>
    </p:spTree>
    <p:extLst>
      <p:ext uri="{BB962C8B-B14F-4D97-AF65-F5344CB8AC3E}">
        <p14:creationId xmlns:p14="http://schemas.microsoft.com/office/powerpoint/2010/main" val="100519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ullets with Code on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71451"/>
            <a:ext cx="8401050" cy="465512"/>
          </a:xfrm>
        </p:spPr>
        <p:txBody>
          <a:bodyPr/>
          <a:lstStyle>
            <a:lvl1pPr>
              <a:defRPr sz="3300" baseline="0"/>
            </a:lvl1pPr>
          </a:lstStyle>
          <a:p>
            <a:r>
              <a:rPr lang="en-US" dirty="0" smtClean="0"/>
              <a:t>Bullets with Code on Right</a:t>
            </a:r>
            <a:endParaRPr lang="en-US" dirty="0"/>
          </a:p>
        </p:txBody>
      </p:sp>
      <p:sp>
        <p:nvSpPr>
          <p:cNvPr id="4" name="Text Placeholder 4"/>
          <p:cNvSpPr>
            <a:spLocks noGrp="1"/>
          </p:cNvSpPr>
          <p:nvPr>
            <p:ph type="body" sz="quarter" idx="10"/>
          </p:nvPr>
        </p:nvSpPr>
        <p:spPr>
          <a:xfrm>
            <a:off x="342900" y="857250"/>
            <a:ext cx="4114800" cy="3943350"/>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7"/>
          <p:cNvSpPr>
            <a:spLocks noGrp="1"/>
          </p:cNvSpPr>
          <p:nvPr>
            <p:ph sz="quarter" idx="11" hasCustomPrompt="1"/>
          </p:nvPr>
        </p:nvSpPr>
        <p:spPr>
          <a:xfrm>
            <a:off x="4636008" y="857250"/>
            <a:ext cx="4114800" cy="3943350"/>
          </a:xfrm>
          <a:ln>
            <a:solidFill>
              <a:schemeClr val="tx1"/>
            </a:solidFill>
            <a:prstDash val="dash"/>
          </a:ln>
        </p:spPr>
        <p:txBody>
          <a:bodyPr lIns="68580" tIns="0" rIns="68580">
            <a:normAutofit/>
          </a:bodyPr>
          <a:lstStyle>
            <a:lvl1pPr marL="0" indent="0">
              <a:buNone/>
              <a:defRPr sz="2100">
                <a:latin typeface="Courier New"/>
                <a:cs typeface="Courier New"/>
              </a:defRPr>
            </a:lvl1pPr>
            <a:lvl2pPr marL="173831" indent="0">
              <a:buNone/>
              <a:defRPr>
                <a:latin typeface="Courier"/>
                <a:cs typeface="Courier"/>
              </a:defRPr>
            </a:lvl2pPr>
            <a:lvl3pPr marL="342900" indent="0">
              <a:buNone/>
              <a:defRPr>
                <a:latin typeface="Courier"/>
                <a:cs typeface="Courier"/>
              </a:defRPr>
            </a:lvl3pPr>
            <a:lvl4pPr marL="472679" indent="0">
              <a:buNone/>
              <a:defRPr>
                <a:latin typeface="Courier"/>
                <a:cs typeface="Courier"/>
              </a:defRPr>
            </a:lvl4pPr>
            <a:lvl5pPr marL="601265" indent="0">
              <a:buNone/>
              <a:defRPr>
                <a:latin typeface="Courier"/>
                <a:cs typeface="Courier"/>
              </a:defRPr>
            </a:lvl5pPr>
          </a:lstStyle>
          <a:p>
            <a:pPr lvl="0"/>
            <a:r>
              <a:rPr lang="en-US" dirty="0" smtClean="0"/>
              <a:t>Code</a:t>
            </a:r>
          </a:p>
          <a:p>
            <a:pPr lvl="0"/>
            <a:r>
              <a:rPr lang="en-US" dirty="0" smtClean="0"/>
              <a:t>Code</a:t>
            </a:r>
          </a:p>
          <a:p>
            <a:pPr lvl="0"/>
            <a:r>
              <a:rPr lang="en-US" dirty="0" smtClean="0"/>
              <a:t>Code</a:t>
            </a:r>
            <a:endParaRPr lang="en-US" dirty="0"/>
          </a:p>
        </p:txBody>
      </p:sp>
    </p:spTree>
    <p:extLst>
      <p:ext uri="{BB962C8B-B14F-4D97-AF65-F5344CB8AC3E}">
        <p14:creationId xmlns:p14="http://schemas.microsoft.com/office/powerpoint/2010/main" val="418982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odify 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71450"/>
            <a:ext cx="8401050" cy="465512"/>
          </a:xfrm>
        </p:spPr>
        <p:txBody>
          <a:bodyPr/>
          <a:lstStyle>
            <a:lvl1pPr>
              <a:defRPr sz="3300"/>
            </a:lvl1pPr>
          </a:lstStyle>
          <a:p>
            <a:r>
              <a:rPr lang="en-US" dirty="0" smtClean="0"/>
              <a:t>Modify File</a:t>
            </a:r>
            <a:endParaRPr lang="en-US" dirty="0"/>
          </a:p>
        </p:txBody>
      </p:sp>
      <p:pic>
        <p:nvPicPr>
          <p:cNvPr id="11" name="Picture 10"/>
          <p:cNvPicPr>
            <a:picLocks noChangeAspect="1"/>
          </p:cNvPicPr>
          <p:nvPr/>
        </p:nvPicPr>
        <p:blipFill>
          <a:blip r:embed="rId3"/>
          <a:stretch>
            <a:fillRect/>
          </a:stretch>
        </p:blipFill>
        <p:spPr>
          <a:xfrm>
            <a:off x="224186" y="774954"/>
            <a:ext cx="666750" cy="666750"/>
          </a:xfrm>
          <a:prstGeom prst="rect">
            <a:avLst/>
          </a:prstGeom>
        </p:spPr>
      </p:pic>
      <p:sp>
        <p:nvSpPr>
          <p:cNvPr id="12" name="Rectangle 11"/>
          <p:cNvSpPr/>
          <p:nvPr/>
        </p:nvSpPr>
        <p:spPr>
          <a:xfrm>
            <a:off x="810174" y="857250"/>
            <a:ext cx="2331323" cy="346249"/>
          </a:xfrm>
          <a:prstGeom prst="rect">
            <a:avLst/>
          </a:prstGeom>
        </p:spPr>
        <p:txBody>
          <a:bodyPr wrap="square" lIns="68580" tIns="34290" rIns="68580" bIns="34290" anchor="ctr" anchorCtr="0">
            <a:spAutoFit/>
          </a:bodyPr>
          <a:lstStyle/>
          <a:p>
            <a:r>
              <a:rPr lang="en-US" sz="1800" b="1" u="none" kern="1200" baseline="0" dirty="0" smtClean="0">
                <a:solidFill>
                  <a:schemeClr val="tx1"/>
                </a:solidFill>
                <a:latin typeface="Courier"/>
                <a:ea typeface="+mn-ea"/>
                <a:cs typeface="Courier"/>
              </a:rPr>
              <a:t>OPEN IN EDITOR:</a:t>
            </a:r>
            <a:endParaRPr lang="en-US" sz="1800" b="1" dirty="0">
              <a:latin typeface="Courier"/>
              <a:cs typeface="Courier"/>
            </a:endParaRPr>
          </a:p>
        </p:txBody>
      </p:sp>
      <p:sp>
        <p:nvSpPr>
          <p:cNvPr id="16" name="Content Placeholder 3"/>
          <p:cNvSpPr>
            <a:spLocks noGrp="1"/>
          </p:cNvSpPr>
          <p:nvPr>
            <p:ph sz="quarter" idx="10" hasCustomPrompt="1"/>
          </p:nvPr>
        </p:nvSpPr>
        <p:spPr>
          <a:xfrm>
            <a:off x="342899" y="1378458"/>
            <a:ext cx="8401050" cy="3353562"/>
          </a:xfrm>
          <a:ln>
            <a:solidFill>
              <a:schemeClr val="tx1"/>
            </a:solidFill>
            <a:prstDash val="dash"/>
          </a:ln>
        </p:spPr>
        <p:txBody>
          <a:bodyPr lIns="68580" tIns="34290" rIns="68580" bIns="34290">
            <a:normAutofit/>
          </a:bodyPr>
          <a:lstStyle>
            <a:lvl1pPr marL="0" marR="0" indent="0" algn="l" defTabSz="685772" rtl="0" eaLnBrk="1" fontAlgn="auto" latinLnBrk="0" hangingPunct="1">
              <a:lnSpc>
                <a:spcPct val="100000"/>
              </a:lnSpc>
              <a:spcBef>
                <a:spcPts val="450"/>
              </a:spcBef>
              <a:spcAft>
                <a:spcPts val="0"/>
              </a:spcAft>
              <a:buClrTx/>
              <a:buSzPct val="90000"/>
              <a:buFont typeface="Arial" pitchFamily="34" charset="0"/>
              <a:buNone/>
              <a:tabLst/>
              <a:defRPr sz="2100">
                <a:latin typeface="Courier New"/>
                <a:cs typeface="Courier New"/>
              </a:defRPr>
            </a:lvl1pPr>
          </a:lstStyle>
          <a:p>
            <a:pPr lvl="0"/>
            <a:r>
              <a:rPr lang="en-US" dirty="0" smtClean="0"/>
              <a:t>Body Level One</a:t>
            </a:r>
          </a:p>
          <a:p>
            <a:pPr marL="0" marR="0" lvl="0" indent="0" algn="l" defTabSz="685772" rtl="0" eaLnBrk="1" fontAlgn="auto" latinLnBrk="0" hangingPunct="1">
              <a:lnSpc>
                <a:spcPct val="100000"/>
              </a:lnSpc>
              <a:spcBef>
                <a:spcPts val="450"/>
              </a:spcBef>
              <a:spcAft>
                <a:spcPts val="0"/>
              </a:spcAft>
              <a:buClrTx/>
              <a:buSzPct val="90000"/>
              <a:buFont typeface="Arial" pitchFamily="34" charset="0"/>
              <a:buNone/>
              <a:tabLst/>
              <a:defRPr/>
            </a:pPr>
            <a:r>
              <a:rPr lang="en-US" dirty="0" smtClean="0"/>
              <a:t>Body Level Two</a:t>
            </a:r>
          </a:p>
          <a:p>
            <a:pPr marL="0" marR="0" lvl="0" indent="0" algn="l" defTabSz="685772" rtl="0" eaLnBrk="1" fontAlgn="auto" latinLnBrk="0" hangingPunct="1">
              <a:lnSpc>
                <a:spcPct val="100000"/>
              </a:lnSpc>
              <a:spcBef>
                <a:spcPts val="450"/>
              </a:spcBef>
              <a:spcAft>
                <a:spcPts val="0"/>
              </a:spcAft>
              <a:buClrTx/>
              <a:buSzPct val="90000"/>
              <a:buFont typeface="Arial" pitchFamily="34" charset="0"/>
              <a:buNone/>
              <a:tabLst/>
              <a:defRPr/>
            </a:pPr>
            <a:r>
              <a:rPr lang="en-US" dirty="0" smtClean="0"/>
              <a:t>Body Level Three</a:t>
            </a:r>
          </a:p>
          <a:p>
            <a:pPr marL="0" marR="0" lvl="0" indent="0" algn="l" defTabSz="685772" rtl="0" eaLnBrk="1" fontAlgn="auto" latinLnBrk="0" hangingPunct="1">
              <a:lnSpc>
                <a:spcPct val="100000"/>
              </a:lnSpc>
              <a:spcBef>
                <a:spcPts val="450"/>
              </a:spcBef>
              <a:spcAft>
                <a:spcPts val="0"/>
              </a:spcAft>
              <a:buClrTx/>
              <a:buSzPct val="90000"/>
              <a:buFont typeface="Arial" pitchFamily="34" charset="0"/>
              <a:buNone/>
              <a:tabLst/>
              <a:defRPr/>
            </a:pPr>
            <a:r>
              <a:rPr lang="en-US" dirty="0" smtClean="0"/>
              <a:t>Body Level Four</a:t>
            </a:r>
          </a:p>
          <a:p>
            <a:pPr marL="0" marR="0" lvl="0" indent="0" algn="l" defTabSz="685772" rtl="0" eaLnBrk="1" fontAlgn="auto" latinLnBrk="0" hangingPunct="1">
              <a:lnSpc>
                <a:spcPct val="100000"/>
              </a:lnSpc>
              <a:spcBef>
                <a:spcPts val="450"/>
              </a:spcBef>
              <a:spcAft>
                <a:spcPts val="0"/>
              </a:spcAft>
              <a:buClrTx/>
              <a:buSzPct val="90000"/>
              <a:buFont typeface="Arial" pitchFamily="34" charset="0"/>
              <a:buNone/>
              <a:tabLst/>
              <a:defRPr/>
            </a:pPr>
            <a:r>
              <a:rPr lang="en-US" dirty="0" smtClean="0"/>
              <a:t>Body Level Five</a:t>
            </a:r>
          </a:p>
        </p:txBody>
      </p:sp>
      <p:sp>
        <p:nvSpPr>
          <p:cNvPr id="3" name="TextBox 2"/>
          <p:cNvSpPr txBox="1"/>
          <p:nvPr/>
        </p:nvSpPr>
        <p:spPr>
          <a:xfrm>
            <a:off x="3726656" y="4762500"/>
            <a:ext cx="1434249" cy="276999"/>
          </a:xfrm>
          <a:prstGeom prst="rect">
            <a:avLst/>
          </a:prstGeom>
          <a:noFill/>
        </p:spPr>
        <p:txBody>
          <a:bodyPr wrap="none" lIns="0" tIns="0" rIns="0" bIns="0" rtlCol="0">
            <a:spAutoFit/>
          </a:bodyPr>
          <a:lstStyle/>
          <a:p>
            <a:r>
              <a:rPr lang="en-US" sz="1800" b="1" i="0" dirty="0" smtClean="0">
                <a:solidFill>
                  <a:schemeClr val="accent3">
                    <a:lumMod val="50000"/>
                  </a:schemeClr>
                </a:solidFill>
                <a:latin typeface="Courier"/>
                <a:cs typeface="Courier"/>
              </a:rPr>
              <a:t>SAVE FILE!</a:t>
            </a:r>
          </a:p>
        </p:txBody>
      </p:sp>
      <p:sp>
        <p:nvSpPr>
          <p:cNvPr id="5" name="Text Placeholder 4"/>
          <p:cNvSpPr>
            <a:spLocks noGrp="1"/>
          </p:cNvSpPr>
          <p:nvPr>
            <p:ph type="body" sz="quarter" idx="11" hasCustomPrompt="1"/>
          </p:nvPr>
        </p:nvSpPr>
        <p:spPr>
          <a:xfrm>
            <a:off x="2959712" y="857250"/>
            <a:ext cx="5788634" cy="342900"/>
          </a:xfrm>
        </p:spPr>
        <p:txBody>
          <a:bodyPr anchor="ctr" anchorCtr="0">
            <a:normAutofit/>
          </a:bodyPr>
          <a:lstStyle>
            <a:lvl1pPr marL="0" indent="0">
              <a:buNone/>
              <a:defRPr sz="2400">
                <a:latin typeface="Courier New"/>
                <a:cs typeface="Courier New"/>
              </a:defRPr>
            </a:lvl1pPr>
          </a:lstStyle>
          <a:p>
            <a:pPr lvl="0"/>
            <a:r>
              <a:rPr lang="en-US" dirty="0" smtClean="0"/>
              <a:t>/path/to/file</a:t>
            </a:r>
            <a:endParaRPr lang="en-US" dirty="0"/>
          </a:p>
        </p:txBody>
      </p:sp>
    </p:spTree>
    <p:extLst>
      <p:ext uri="{BB962C8B-B14F-4D97-AF65-F5344CB8AC3E}">
        <p14:creationId xmlns:p14="http://schemas.microsoft.com/office/powerpoint/2010/main" val="864385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Code with Bullets Below">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71451"/>
            <a:ext cx="8401050" cy="465512"/>
          </a:xfrm>
        </p:spPr>
        <p:txBody>
          <a:bodyPr/>
          <a:lstStyle>
            <a:lvl1pPr>
              <a:defRPr sz="3300"/>
            </a:lvl1pPr>
          </a:lstStyle>
          <a:p>
            <a:r>
              <a:rPr lang="en-US" dirty="0" smtClean="0"/>
              <a:t>Code with Bullets Below</a:t>
            </a:r>
            <a:endParaRPr lang="en-US" dirty="0"/>
          </a:p>
        </p:txBody>
      </p:sp>
      <p:sp>
        <p:nvSpPr>
          <p:cNvPr id="4" name="Content Placeholder 3"/>
          <p:cNvSpPr>
            <a:spLocks noGrp="1"/>
          </p:cNvSpPr>
          <p:nvPr>
            <p:ph sz="quarter" idx="10" hasCustomPrompt="1"/>
          </p:nvPr>
        </p:nvSpPr>
        <p:spPr>
          <a:xfrm>
            <a:off x="342900" y="857250"/>
            <a:ext cx="8401050" cy="1940814"/>
          </a:xfrm>
          <a:ln>
            <a:solidFill>
              <a:schemeClr val="tx1"/>
            </a:solidFill>
            <a:prstDash val="dash"/>
          </a:ln>
        </p:spPr>
        <p:txBody>
          <a:bodyPr lIns="68580" rIns="68580">
            <a:normAutofit/>
          </a:bodyPr>
          <a:lstStyle>
            <a:lvl1pPr marL="0" marR="0" indent="0" algn="l" defTabSz="685772" rtl="0" eaLnBrk="1" fontAlgn="auto" latinLnBrk="0" hangingPunct="1">
              <a:lnSpc>
                <a:spcPct val="100000"/>
              </a:lnSpc>
              <a:spcBef>
                <a:spcPts val="450"/>
              </a:spcBef>
              <a:spcAft>
                <a:spcPts val="0"/>
              </a:spcAft>
              <a:buClrTx/>
              <a:buSzPct val="90000"/>
              <a:buFont typeface="Arial" pitchFamily="34" charset="0"/>
              <a:buNone/>
              <a:tabLst/>
              <a:defRPr sz="2100">
                <a:latin typeface="Courier New"/>
                <a:cs typeface="Courier New"/>
              </a:defRPr>
            </a:lvl1pPr>
            <a:lvl2pPr marL="173831" indent="0">
              <a:buNone/>
              <a:defRPr/>
            </a:lvl2pPr>
            <a:lvl3pPr marL="342900" indent="0">
              <a:buNone/>
              <a:defRPr/>
            </a:lvl3pPr>
            <a:lvl4pPr marL="472679" indent="0">
              <a:buNone/>
              <a:defRPr/>
            </a:lvl4pPr>
            <a:lvl5pPr marL="601265" indent="0">
              <a:buNone/>
              <a:defRPr/>
            </a:lvl5pPr>
          </a:lstStyle>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a:p>
            <a:pPr lvl="0"/>
            <a:r>
              <a:rPr lang="en-US" dirty="0" smtClean="0"/>
              <a:t>Code – Courier – 28pt</a:t>
            </a:r>
          </a:p>
        </p:txBody>
      </p:sp>
      <p:sp>
        <p:nvSpPr>
          <p:cNvPr id="6" name="Content Placeholder 5"/>
          <p:cNvSpPr>
            <a:spLocks noGrp="1"/>
          </p:cNvSpPr>
          <p:nvPr>
            <p:ph sz="quarter" idx="11"/>
          </p:nvPr>
        </p:nvSpPr>
        <p:spPr>
          <a:xfrm>
            <a:off x="342900" y="2948940"/>
            <a:ext cx="8401050" cy="1940814"/>
          </a:xfrm>
        </p:spPr>
        <p:txBody>
          <a:bodyPr/>
          <a:lstStyle>
            <a:lvl1pPr>
              <a:defRPr sz="2400"/>
            </a:lvl1pPr>
            <a:lvl2pPr>
              <a:defRPr sz="2100"/>
            </a:lvl2pPr>
            <a:lvl3pPr>
              <a:defRPr sz="18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5118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1695236" y="1404184"/>
            <a:ext cx="6172200" cy="479651"/>
          </a:xfrm>
        </p:spPr>
        <p:txBody>
          <a:bodyPr wrap="square" lIns="68580" tIns="68580" rIns="68580" bIns="68580" anchor="ctr" anchorCtr="0">
            <a:normAutofit/>
          </a:bodyPr>
          <a:lstStyle>
            <a:lvl1pPr>
              <a:lnSpc>
                <a:spcPct val="90000"/>
              </a:lnSpc>
              <a:defRPr sz="36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1695236" y="1941265"/>
            <a:ext cx="6172200" cy="434735"/>
          </a:xfrm>
        </p:spPr>
        <p:txBody>
          <a:bodyPr wrap="square" lIns="68580" tIns="68580" rIns="68580" bIns="68580">
            <a:normAutofit/>
          </a:bodyPr>
          <a:lstStyle>
            <a:lvl1pPr marL="0" indent="0" algn="l">
              <a:lnSpc>
                <a:spcPct val="90000"/>
              </a:lnSpc>
              <a:spcBef>
                <a:spcPts val="0"/>
              </a:spcBef>
              <a:buNone/>
              <a:defRPr sz="2100">
                <a:solidFill>
                  <a:schemeClr val="accent3">
                    <a:lumMod val="50000"/>
                  </a:schemeClr>
                </a:solidFill>
              </a:defRPr>
            </a:lvl1pPr>
            <a:lvl2pPr marL="342887" indent="0" algn="ctr">
              <a:buNone/>
              <a:defRPr>
                <a:solidFill>
                  <a:schemeClr val="tx1">
                    <a:tint val="75000"/>
                  </a:schemeClr>
                </a:solidFill>
              </a:defRPr>
            </a:lvl2pPr>
            <a:lvl3pPr marL="685772" indent="0" algn="ctr">
              <a:buNone/>
              <a:defRPr>
                <a:solidFill>
                  <a:schemeClr val="tx1">
                    <a:tint val="75000"/>
                  </a:schemeClr>
                </a:solidFill>
              </a:defRPr>
            </a:lvl3pPr>
            <a:lvl4pPr marL="1028659" indent="0" algn="ctr">
              <a:buNone/>
              <a:defRPr>
                <a:solidFill>
                  <a:schemeClr val="tx1">
                    <a:tint val="75000"/>
                  </a:schemeClr>
                </a:solidFill>
              </a:defRPr>
            </a:lvl4pPr>
            <a:lvl5pPr marL="1371545" indent="0" algn="ctr">
              <a:buNone/>
              <a:defRPr>
                <a:solidFill>
                  <a:schemeClr val="tx1">
                    <a:tint val="75000"/>
                  </a:schemeClr>
                </a:solidFill>
              </a:defRPr>
            </a:lvl5pPr>
            <a:lvl6pPr marL="1714432" indent="0" algn="ctr">
              <a:buNone/>
              <a:defRPr>
                <a:solidFill>
                  <a:schemeClr val="tx1">
                    <a:tint val="75000"/>
                  </a:schemeClr>
                </a:solidFill>
              </a:defRPr>
            </a:lvl6pPr>
            <a:lvl7pPr marL="2057318" indent="0" algn="ctr">
              <a:buNone/>
              <a:defRPr>
                <a:solidFill>
                  <a:schemeClr val="tx1">
                    <a:tint val="75000"/>
                  </a:schemeClr>
                </a:solidFill>
              </a:defRPr>
            </a:lvl7pPr>
            <a:lvl8pPr marL="2400204" indent="0" algn="ctr">
              <a:buNone/>
              <a:defRPr>
                <a:solidFill>
                  <a:schemeClr val="tx1">
                    <a:tint val="75000"/>
                  </a:schemeClr>
                </a:solidFill>
              </a:defRPr>
            </a:lvl8pPr>
            <a:lvl9pPr marL="2743091" indent="0" algn="ctr">
              <a:buNone/>
              <a:defRPr>
                <a:solidFill>
                  <a:schemeClr val="tx1">
                    <a:tint val="75000"/>
                  </a:schemeClr>
                </a:solidFill>
              </a:defRPr>
            </a:lvl9pPr>
          </a:lstStyle>
          <a:p>
            <a:r>
              <a:rPr lang="en-US" smtClean="0"/>
              <a:t>Click to edit Master subtitle style</a:t>
            </a:r>
            <a:endParaRPr lang="en-US" dirty="0"/>
          </a:p>
        </p:txBody>
      </p:sp>
      <p:sp>
        <p:nvSpPr>
          <p:cNvPr id="5" name="TextBox 4"/>
          <p:cNvSpPr txBox="1"/>
          <p:nvPr/>
        </p:nvSpPr>
        <p:spPr>
          <a:xfrm>
            <a:off x="16810" y="5005000"/>
            <a:ext cx="375398" cy="138500"/>
          </a:xfrm>
          <a:prstGeom prst="rect">
            <a:avLst/>
          </a:prstGeom>
          <a:noFill/>
          <a:ln w="3175" cmpd="sng">
            <a:noFill/>
          </a:ln>
        </p:spPr>
        <p:txBody>
          <a:bodyPr wrap="none" lIns="0" tIns="0" rIns="0" bIns="0" rtlCol="0">
            <a:normAutofit/>
          </a:bodyPr>
          <a:lstStyle/>
          <a:p>
            <a:endParaRPr lang="en-US" sz="800" dirty="0" smtClean="0">
              <a:solidFill>
                <a:schemeClr val="accent3">
                  <a:lumMod val="50000"/>
                </a:schemeClr>
              </a:solidFill>
              <a:latin typeface="+mn-lt"/>
              <a:cs typeface="Courier"/>
            </a:endParaRPr>
          </a:p>
        </p:txBody>
      </p:sp>
    </p:spTree>
    <p:extLst>
      <p:ext uri="{BB962C8B-B14F-4D97-AF65-F5344CB8AC3E}">
        <p14:creationId xmlns:p14="http://schemas.microsoft.com/office/powerpoint/2010/main" val="42454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de Sample -Simple Revers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71450"/>
            <a:ext cx="8458200" cy="507831"/>
          </a:xfrm>
        </p:spPr>
        <p:txBody>
          <a:bodyPr/>
          <a:lstStyle>
            <a:lvl1pPr>
              <a:defRPr sz="3600" baseline="0"/>
            </a:lvl1pPr>
          </a:lstStyle>
          <a:p>
            <a:r>
              <a:rPr lang="en-US" dirty="0" smtClean="0"/>
              <a:t>Code Sample</a:t>
            </a:r>
            <a:endParaRPr lang="en-US" dirty="0"/>
          </a:p>
        </p:txBody>
      </p:sp>
      <p:sp>
        <p:nvSpPr>
          <p:cNvPr id="4" name="Content Placeholder 3"/>
          <p:cNvSpPr>
            <a:spLocks noGrp="1"/>
          </p:cNvSpPr>
          <p:nvPr>
            <p:ph sz="quarter" idx="10" hasCustomPrompt="1"/>
          </p:nvPr>
        </p:nvSpPr>
        <p:spPr>
          <a:xfrm>
            <a:off x="342900" y="1085850"/>
            <a:ext cx="8458200" cy="3771900"/>
          </a:xfrm>
          <a:solidFill>
            <a:srgbClr val="FEFEFE"/>
          </a:solidFill>
        </p:spPr>
        <p:txBody>
          <a:bodyPr/>
          <a:lstStyle>
            <a:lvl1pPr marL="0" indent="0">
              <a:buNone/>
              <a:defRPr lang="en-US" sz="1100">
                <a:gradFill>
                  <a:gsLst>
                    <a:gs pos="0">
                      <a:schemeClr val="tx1"/>
                    </a:gs>
                    <a:gs pos="100000">
                      <a:schemeClr val="tx1"/>
                    </a:gs>
                  </a:gsLst>
                  <a:lin ang="5400000" scaled="1"/>
                </a:gradFill>
                <a:effectLst/>
                <a:latin typeface="Lucida Console" panose="020B0609040504020204" pitchFamily="49" charset="0"/>
              </a:defRPr>
            </a:lvl1pPr>
            <a:lvl2pPr marL="457189" indent="0">
              <a:buNone/>
              <a:defRPr>
                <a:latin typeface="Lucida Console" panose="020B0609040504020204" pitchFamily="49" charset="0"/>
              </a:defRPr>
            </a:lvl2pPr>
            <a:lvl3pPr marL="914378" indent="0">
              <a:buNone/>
              <a:defRPr>
                <a:latin typeface="Lucida Console" panose="020B0609040504020204" pitchFamily="49" charset="0"/>
              </a:defRPr>
            </a:lvl3pPr>
            <a:lvl4pPr marL="1371566" indent="0">
              <a:buNone/>
              <a:defRPr>
                <a:latin typeface="Lucida Console" panose="020B0609040504020204" pitchFamily="49" charset="0"/>
              </a:defRPr>
            </a:lvl4pPr>
            <a:lvl5pPr marL="1828754" indent="0">
              <a:buNone/>
              <a:defRPr>
                <a:latin typeface="Lucida Console" panose="020B0609040504020204" pitchFamily="49" charset="0"/>
              </a:defRPr>
            </a:lvl5pPr>
          </a:lstStyle>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smtClean="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smtClean="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383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xmlns:p14="http://schemas.microsoft.com/office/powerpoint/2010/main" id="1" dur="indefinite" restart="never" nodeType="tmRoot"/>
      </p:par>
    </p:tnLst>
  </p:timing>
  <p:extLst>
    <p:ext uri="{DCECCB84-F9BA-43D5-87BE-67443E8EF086}">
      <p15:sldGuideLst xmlns="" xmlns:p15="http://schemas.microsoft.com/office/powerpoint/2012/main">
        <p15:guide id="1" pos="216" userDrawn="1">
          <p15:clr>
            <a:srgbClr val="FBAE40"/>
          </p15:clr>
        </p15:guide>
        <p15:guide id="2" pos="5544" userDrawn="1">
          <p15:clr>
            <a:srgbClr val="FBAE40"/>
          </p15:clr>
        </p15:guide>
        <p15:guide id="3" orient="horz" pos="108" userDrawn="1">
          <p15:clr>
            <a:srgbClr val="FBAE40"/>
          </p15:clr>
        </p15:guide>
        <p15:guide id="4" orient="horz" pos="684" userDrawn="1">
          <p15:clr>
            <a:srgbClr val="FBAE40"/>
          </p15:clr>
        </p15:guide>
        <p15:guide id="5" orient="horz" pos="30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21"/>
            <a:ext cx="8380476" cy="3007099"/>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45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1695236" y="1404184"/>
            <a:ext cx="6172200" cy="752372"/>
          </a:xfrm>
        </p:spPr>
        <p:txBody>
          <a:bodyPr wrap="square" lIns="68571" tIns="68571" rIns="68571" bIns="68571" anchor="ctr" anchorCtr="0">
            <a:noAutofit/>
          </a:bodyPr>
          <a:lstStyle>
            <a:lvl1pPr>
              <a:lnSpc>
                <a:spcPct val="90000"/>
              </a:lnSpc>
              <a:defRPr sz="27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1695236" y="1941265"/>
            <a:ext cx="6172200" cy="350096"/>
          </a:xfrm>
        </p:spPr>
        <p:txBody>
          <a:bodyPr wrap="square" lIns="68571" tIns="68571" rIns="68571" bIns="68571">
            <a:spAutoFit/>
          </a:bodyPr>
          <a:lstStyle>
            <a:lvl1pPr marL="0" indent="0" algn="l">
              <a:lnSpc>
                <a:spcPct val="90000"/>
              </a:lnSpc>
              <a:spcBef>
                <a:spcPts val="0"/>
              </a:spcBef>
              <a:buNone/>
              <a:defRPr sz="1500" baseline="0">
                <a:solidFill>
                  <a:schemeClr val="accent3">
                    <a:lumMod val="50000"/>
                  </a:schemeClr>
                </a:solidFill>
              </a:defRPr>
            </a:lvl1pPr>
            <a:lvl2pPr marL="342833" indent="0" algn="ctr">
              <a:buNone/>
              <a:defRPr>
                <a:solidFill>
                  <a:schemeClr val="tx1">
                    <a:tint val="75000"/>
                  </a:schemeClr>
                </a:solidFill>
              </a:defRPr>
            </a:lvl2pPr>
            <a:lvl3pPr marL="685670" indent="0" algn="ctr">
              <a:buNone/>
              <a:defRPr>
                <a:solidFill>
                  <a:schemeClr val="tx1">
                    <a:tint val="75000"/>
                  </a:schemeClr>
                </a:solidFill>
              </a:defRPr>
            </a:lvl3pPr>
            <a:lvl4pPr marL="1028505" indent="0" algn="ctr">
              <a:buNone/>
              <a:defRPr>
                <a:solidFill>
                  <a:schemeClr val="tx1">
                    <a:tint val="75000"/>
                  </a:schemeClr>
                </a:solidFill>
              </a:defRPr>
            </a:lvl4pPr>
            <a:lvl5pPr marL="1371341" indent="0" algn="ctr">
              <a:buNone/>
              <a:defRPr>
                <a:solidFill>
                  <a:schemeClr val="tx1">
                    <a:tint val="75000"/>
                  </a:schemeClr>
                </a:solidFill>
              </a:defRPr>
            </a:lvl5pPr>
            <a:lvl6pPr marL="1714178" indent="0" algn="ctr">
              <a:buNone/>
              <a:defRPr>
                <a:solidFill>
                  <a:schemeClr val="tx1">
                    <a:tint val="75000"/>
                  </a:schemeClr>
                </a:solidFill>
              </a:defRPr>
            </a:lvl6pPr>
            <a:lvl7pPr marL="2057012" indent="0" algn="ctr">
              <a:buNone/>
              <a:defRPr>
                <a:solidFill>
                  <a:schemeClr val="tx1">
                    <a:tint val="75000"/>
                  </a:schemeClr>
                </a:solidFill>
              </a:defRPr>
            </a:lvl7pPr>
            <a:lvl8pPr marL="2399844" indent="0" algn="ctr">
              <a:buNone/>
              <a:defRPr>
                <a:solidFill>
                  <a:schemeClr val="tx1">
                    <a:tint val="75000"/>
                  </a:schemeClr>
                </a:solidFill>
              </a:defRPr>
            </a:lvl8pPr>
            <a:lvl9pPr marL="2742677"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1695236" y="2355259"/>
            <a:ext cx="6172200" cy="323165"/>
          </a:xfrm>
        </p:spPr>
        <p:txBody>
          <a:bodyPr wrap="square" lIns="68571" tIns="68571" rIns="68571" bIns="68571">
            <a:spAutoFit/>
          </a:bodyPr>
          <a:lstStyle>
            <a:lvl1pPr marL="0" indent="0">
              <a:buNone/>
              <a:defRPr sz="1200" b="0" baseline="0">
                <a:solidFill>
                  <a:schemeClr val="accent3">
                    <a:lumMod val="50000"/>
                  </a:schemeClr>
                </a:solidFill>
              </a:defRPr>
            </a:lvl1pPr>
            <a:lvl2pPr marL="173807" indent="0">
              <a:buNone/>
              <a:defRPr sz="1200" b="1"/>
            </a:lvl2pPr>
            <a:lvl3pPr marL="342848" indent="0">
              <a:buNone/>
              <a:defRPr sz="1200" b="1"/>
            </a:lvl3pPr>
            <a:lvl4pPr marL="472607" indent="0">
              <a:buNone/>
              <a:defRPr sz="1200" b="1"/>
            </a:lvl4pPr>
            <a:lvl5pPr marL="601175" indent="0">
              <a:buNone/>
              <a:defRPr sz="1200" b="1"/>
            </a:lvl5pPr>
          </a:lstStyle>
          <a:p>
            <a:pPr lvl="0"/>
            <a:r>
              <a:rPr lang="en-US" smtClean="0"/>
              <a:t>Click to edit Master text styles</a:t>
            </a:r>
          </a:p>
        </p:txBody>
      </p:sp>
    </p:spTree>
    <p:extLst>
      <p:ext uri="{BB962C8B-B14F-4D97-AF65-F5344CB8AC3E}">
        <p14:creationId xmlns:p14="http://schemas.microsoft.com/office/powerpoint/2010/main" val="1372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17"/>
            <a:ext cx="8380476" cy="3007099"/>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666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17"/>
            <a:ext cx="8380476" cy="3007099"/>
          </a:xfrm>
        </p:spPr>
        <p:txBody>
          <a:bodyPr>
            <a:noAutofit/>
          </a:bodyPr>
          <a:lstStyle>
            <a:lvl1pPr marL="0" indent="0">
              <a:buNone/>
              <a:defRPr>
                <a:solidFill>
                  <a:schemeClr val="accent3">
                    <a:lumMod val="50000"/>
                  </a:schemeClr>
                </a:solidFill>
                <a:latin typeface="Consolas" panose="020B0609020204030204" pitchFamily="49" charset="0"/>
                <a:cs typeface="Consolas" panose="020B0609020204030204" pitchFamily="49" charset="0"/>
              </a:defRPr>
            </a:lvl1pPr>
            <a:lvl2pPr marL="173807" indent="0">
              <a:buNone/>
              <a:defRPr>
                <a:latin typeface="Consolas" panose="020B0609020204030204" pitchFamily="49" charset="0"/>
                <a:cs typeface="Consolas" panose="020B0609020204030204" pitchFamily="49" charset="0"/>
              </a:defRPr>
            </a:lvl2pPr>
            <a:lvl3pPr marL="342848" indent="0">
              <a:buNone/>
              <a:defRPr>
                <a:latin typeface="Consolas" panose="020B0609020204030204" pitchFamily="49" charset="0"/>
                <a:cs typeface="Consolas" panose="020B0609020204030204" pitchFamily="49" charset="0"/>
              </a:defRPr>
            </a:lvl3pPr>
            <a:lvl4pPr marL="472607" indent="0">
              <a:buNone/>
              <a:defRPr>
                <a:latin typeface="Consolas" panose="020B0609020204030204" pitchFamily="49" charset="0"/>
                <a:cs typeface="Consolas" panose="020B0609020204030204" pitchFamily="49" charset="0"/>
              </a:defRPr>
            </a:lvl4pPr>
            <a:lvl5pPr marL="6011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313039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819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6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1695236" y="1404184"/>
            <a:ext cx="6172200" cy="752372"/>
          </a:xfrm>
        </p:spPr>
        <p:txBody>
          <a:bodyPr wrap="square" lIns="68571" tIns="68571" rIns="68571" bIns="68571" anchor="ctr" anchorCtr="0">
            <a:noAutofit/>
          </a:bodyPr>
          <a:lstStyle>
            <a:lvl1pPr>
              <a:lnSpc>
                <a:spcPct val="90000"/>
              </a:lnSpc>
              <a:defRPr sz="27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1695236" y="1941265"/>
            <a:ext cx="6172200" cy="350096"/>
          </a:xfrm>
        </p:spPr>
        <p:txBody>
          <a:bodyPr wrap="square" lIns="68571" tIns="68571" rIns="68571" bIns="68571">
            <a:spAutoFit/>
          </a:bodyPr>
          <a:lstStyle>
            <a:lvl1pPr marL="0" indent="0" algn="l">
              <a:lnSpc>
                <a:spcPct val="90000"/>
              </a:lnSpc>
              <a:spcBef>
                <a:spcPts val="0"/>
              </a:spcBef>
              <a:buNone/>
              <a:defRPr sz="1500">
                <a:solidFill>
                  <a:schemeClr val="accent3">
                    <a:lumMod val="50000"/>
                  </a:schemeClr>
                </a:solidFill>
              </a:defRPr>
            </a:lvl1pPr>
            <a:lvl2pPr marL="342833" indent="0" algn="ctr">
              <a:buNone/>
              <a:defRPr>
                <a:solidFill>
                  <a:schemeClr val="tx1">
                    <a:tint val="75000"/>
                  </a:schemeClr>
                </a:solidFill>
              </a:defRPr>
            </a:lvl2pPr>
            <a:lvl3pPr marL="685670" indent="0" algn="ctr">
              <a:buNone/>
              <a:defRPr>
                <a:solidFill>
                  <a:schemeClr val="tx1">
                    <a:tint val="75000"/>
                  </a:schemeClr>
                </a:solidFill>
              </a:defRPr>
            </a:lvl3pPr>
            <a:lvl4pPr marL="1028505" indent="0" algn="ctr">
              <a:buNone/>
              <a:defRPr>
                <a:solidFill>
                  <a:schemeClr val="tx1">
                    <a:tint val="75000"/>
                  </a:schemeClr>
                </a:solidFill>
              </a:defRPr>
            </a:lvl4pPr>
            <a:lvl5pPr marL="1371341" indent="0" algn="ctr">
              <a:buNone/>
              <a:defRPr>
                <a:solidFill>
                  <a:schemeClr val="tx1">
                    <a:tint val="75000"/>
                  </a:schemeClr>
                </a:solidFill>
              </a:defRPr>
            </a:lvl5pPr>
            <a:lvl6pPr marL="1714178" indent="0" algn="ctr">
              <a:buNone/>
              <a:defRPr>
                <a:solidFill>
                  <a:schemeClr val="tx1">
                    <a:tint val="75000"/>
                  </a:schemeClr>
                </a:solidFill>
              </a:defRPr>
            </a:lvl6pPr>
            <a:lvl7pPr marL="2057012" indent="0" algn="ctr">
              <a:buNone/>
              <a:defRPr>
                <a:solidFill>
                  <a:schemeClr val="tx1">
                    <a:tint val="75000"/>
                  </a:schemeClr>
                </a:solidFill>
              </a:defRPr>
            </a:lvl7pPr>
            <a:lvl8pPr marL="2399844" indent="0" algn="ctr">
              <a:buNone/>
              <a:defRPr>
                <a:solidFill>
                  <a:schemeClr val="tx1">
                    <a:tint val="75000"/>
                  </a:schemeClr>
                </a:solidFill>
              </a:defRPr>
            </a:lvl8pPr>
            <a:lvl9pPr marL="274267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698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1695236" y="1404184"/>
            <a:ext cx="6172200" cy="752372"/>
          </a:xfrm>
        </p:spPr>
        <p:txBody>
          <a:bodyPr wrap="square" lIns="68571" tIns="68571" rIns="68571" bIns="68571" anchor="ctr" anchorCtr="0">
            <a:noAutofit/>
          </a:bodyPr>
          <a:lstStyle>
            <a:lvl1pPr>
              <a:lnSpc>
                <a:spcPct val="90000"/>
              </a:lnSpc>
              <a:defRPr sz="27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1695236" y="1941265"/>
            <a:ext cx="6172200" cy="350096"/>
          </a:xfrm>
        </p:spPr>
        <p:txBody>
          <a:bodyPr wrap="square" lIns="68571" tIns="68571" rIns="68571" bIns="68571">
            <a:spAutoFit/>
          </a:bodyPr>
          <a:lstStyle>
            <a:lvl1pPr marL="0" indent="0" algn="l">
              <a:lnSpc>
                <a:spcPct val="90000"/>
              </a:lnSpc>
              <a:spcBef>
                <a:spcPts val="0"/>
              </a:spcBef>
              <a:buNone/>
              <a:defRPr sz="1500">
                <a:solidFill>
                  <a:schemeClr val="accent3">
                    <a:lumMod val="50000"/>
                  </a:schemeClr>
                </a:solidFill>
              </a:defRPr>
            </a:lvl1pPr>
            <a:lvl2pPr marL="342833" indent="0" algn="ctr">
              <a:buNone/>
              <a:defRPr>
                <a:solidFill>
                  <a:schemeClr val="tx1">
                    <a:tint val="75000"/>
                  </a:schemeClr>
                </a:solidFill>
              </a:defRPr>
            </a:lvl2pPr>
            <a:lvl3pPr marL="685670" indent="0" algn="ctr">
              <a:buNone/>
              <a:defRPr>
                <a:solidFill>
                  <a:schemeClr val="tx1">
                    <a:tint val="75000"/>
                  </a:schemeClr>
                </a:solidFill>
              </a:defRPr>
            </a:lvl3pPr>
            <a:lvl4pPr marL="1028505" indent="0" algn="ctr">
              <a:buNone/>
              <a:defRPr>
                <a:solidFill>
                  <a:schemeClr val="tx1">
                    <a:tint val="75000"/>
                  </a:schemeClr>
                </a:solidFill>
              </a:defRPr>
            </a:lvl4pPr>
            <a:lvl5pPr marL="1371341" indent="0" algn="ctr">
              <a:buNone/>
              <a:defRPr>
                <a:solidFill>
                  <a:schemeClr val="tx1">
                    <a:tint val="75000"/>
                  </a:schemeClr>
                </a:solidFill>
              </a:defRPr>
            </a:lvl5pPr>
            <a:lvl6pPr marL="1714178" indent="0" algn="ctr">
              <a:buNone/>
              <a:defRPr>
                <a:solidFill>
                  <a:schemeClr val="tx1">
                    <a:tint val="75000"/>
                  </a:schemeClr>
                </a:solidFill>
              </a:defRPr>
            </a:lvl6pPr>
            <a:lvl7pPr marL="2057012" indent="0" algn="ctr">
              <a:buNone/>
              <a:defRPr>
                <a:solidFill>
                  <a:schemeClr val="tx1">
                    <a:tint val="75000"/>
                  </a:schemeClr>
                </a:solidFill>
              </a:defRPr>
            </a:lvl7pPr>
            <a:lvl8pPr marL="2399844" indent="0" algn="ctr">
              <a:buNone/>
              <a:defRPr>
                <a:solidFill>
                  <a:schemeClr val="tx1">
                    <a:tint val="75000"/>
                  </a:schemeClr>
                </a:solidFill>
              </a:defRPr>
            </a:lvl8pPr>
            <a:lvl9pPr marL="274267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5254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43257" y="1016569"/>
            <a:ext cx="2857499" cy="3110375"/>
          </a:xfrm>
          <a:prstGeom prst="rect">
            <a:avLst/>
          </a:prstGeom>
        </p:spPr>
      </p:pic>
    </p:spTree>
    <p:extLst>
      <p:ext uri="{BB962C8B-B14F-4D97-AF65-F5344CB8AC3E}">
        <p14:creationId xmlns:p14="http://schemas.microsoft.com/office/powerpoint/2010/main" val="21791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0"/>
            <a:ext cx="8458200" cy="507831"/>
          </a:xfr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342900" y="1085850"/>
            <a:ext cx="41910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10100" y="1085850"/>
            <a:ext cx="41910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524553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xmlns:p14="http://schemas.microsoft.com/office/powerpoint/2010/main" id="1" dur="indefinite" restart="never" nodeType="tmRoot"/>
      </p:par>
    </p:tnLst>
  </p:timing>
  <p:extLst mod="1">
    <p:ext uri="{DCECCB84-F9BA-43D5-87BE-67443E8EF086}">
      <p15:sldGuideLst xmlns="" xmlns:p15="http://schemas.microsoft.com/office/powerpoint/2012/main">
        <p15:guide id="1" orient="horz" pos="108" userDrawn="1">
          <p15:clr>
            <a:srgbClr val="FBAE40"/>
          </p15:clr>
        </p15:guide>
        <p15:guide id="2" pos="216" userDrawn="1">
          <p15:clr>
            <a:srgbClr val="FBAE40"/>
          </p15:clr>
        </p15:guide>
        <p15:guide id="3" pos="5544" userDrawn="1">
          <p15:clr>
            <a:srgbClr val="FBAE40"/>
          </p15:clr>
        </p15:guide>
        <p15:guide id="4" orient="horz" pos="684" userDrawn="1">
          <p15:clr>
            <a:srgbClr val="FBAE40"/>
          </p15:clr>
        </p15:guide>
        <p15:guide id="5" pos="2856" userDrawn="1">
          <p15:clr>
            <a:srgbClr val="FBAE40"/>
          </p15:clr>
        </p15:guide>
        <p15:guide id="6" pos="2904" userDrawn="1">
          <p15:clr>
            <a:srgbClr val="FBAE40"/>
          </p15:clr>
        </p15:guide>
        <p15:guide id="7" orient="horz" pos="30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21"/>
            <a:ext cx="8380476" cy="3007099"/>
          </a:xfrm>
        </p:spPr>
        <p:txBody>
          <a:bodyPr>
            <a:noAutofit/>
          </a:bodyPr>
          <a:lstStyle>
            <a:lvl1pPr marL="0" indent="0">
              <a:buNone/>
              <a:defRPr>
                <a:solidFill>
                  <a:schemeClr val="accent3">
                    <a:lumMod val="50000"/>
                  </a:schemeClr>
                </a:solidFill>
                <a:latin typeface="Consolas" panose="020B0609020204030204" pitchFamily="49" charset="0"/>
                <a:cs typeface="Consolas" panose="020B0609020204030204" pitchFamily="49" charset="0"/>
              </a:defRPr>
            </a:lvl1pPr>
            <a:lvl2pPr marL="173791" indent="0">
              <a:buNone/>
              <a:defRPr>
                <a:latin typeface="Consolas" panose="020B0609020204030204" pitchFamily="49" charset="0"/>
                <a:cs typeface="Consolas" panose="020B0609020204030204" pitchFamily="49" charset="0"/>
              </a:defRPr>
            </a:lvl2pPr>
            <a:lvl3pPr marL="342812" indent="0">
              <a:buNone/>
              <a:defRPr>
                <a:latin typeface="Consolas" panose="020B0609020204030204" pitchFamily="49" charset="0"/>
                <a:cs typeface="Consolas" panose="020B0609020204030204" pitchFamily="49" charset="0"/>
              </a:defRPr>
            </a:lvl3pPr>
            <a:lvl4pPr marL="472559" indent="0">
              <a:buNone/>
              <a:defRPr>
                <a:latin typeface="Consolas" panose="020B0609020204030204" pitchFamily="49" charset="0"/>
                <a:cs typeface="Consolas" panose="020B0609020204030204" pitchFamily="49" charset="0"/>
              </a:defRPr>
            </a:lvl4pPr>
            <a:lvl5pPr marL="601115" indent="0">
              <a:buNone/>
              <a:defRPr>
                <a:latin typeface="Consolas" panose="020B0609020204030204" pitchFamily="49" charset="0"/>
                <a:cs typeface="Consolas" panose="020B0609020204030204"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335647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10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97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auto">
          <a:xfrm>
            <a:off x="1695236" y="1404184"/>
            <a:ext cx="6172200" cy="752372"/>
          </a:xfrm>
        </p:spPr>
        <p:txBody>
          <a:bodyPr wrap="square" lIns="68565" tIns="68565" rIns="68565" bIns="68565" anchor="ctr" anchorCtr="0">
            <a:noAutofit/>
          </a:bodyPr>
          <a:lstStyle>
            <a:lvl1pPr>
              <a:lnSpc>
                <a:spcPct val="90000"/>
              </a:lnSpc>
              <a:defRPr sz="2700" b="1" spc="0" baseline="0">
                <a:solidFill>
                  <a:schemeClr val="accent1"/>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auto">
          <a:xfrm>
            <a:off x="1695236" y="1941265"/>
            <a:ext cx="6172200" cy="350096"/>
          </a:xfrm>
        </p:spPr>
        <p:txBody>
          <a:bodyPr wrap="square" lIns="68565" tIns="68565" rIns="68565" bIns="68565">
            <a:spAutoFit/>
          </a:bodyPr>
          <a:lstStyle>
            <a:lvl1pPr marL="0" indent="0" algn="l">
              <a:lnSpc>
                <a:spcPct val="90000"/>
              </a:lnSpc>
              <a:spcBef>
                <a:spcPts val="0"/>
              </a:spcBef>
              <a:buNone/>
              <a:defRPr sz="1500">
                <a:solidFill>
                  <a:schemeClr val="accent3">
                    <a:lumMod val="50000"/>
                  </a:schemeClr>
                </a:solidFill>
              </a:defRPr>
            </a:lvl1pPr>
            <a:lvl2pPr marL="342797" indent="0" algn="ctr">
              <a:buNone/>
              <a:defRPr>
                <a:solidFill>
                  <a:schemeClr val="tx1">
                    <a:tint val="75000"/>
                  </a:schemeClr>
                </a:solidFill>
              </a:defRPr>
            </a:lvl2pPr>
            <a:lvl3pPr marL="685602" indent="0" algn="ctr">
              <a:buNone/>
              <a:defRPr>
                <a:solidFill>
                  <a:schemeClr val="tx1">
                    <a:tint val="75000"/>
                  </a:schemeClr>
                </a:solidFill>
              </a:defRPr>
            </a:lvl3pPr>
            <a:lvl4pPr marL="1028403" indent="0" algn="ctr">
              <a:buNone/>
              <a:defRPr>
                <a:solidFill>
                  <a:schemeClr val="tx1">
                    <a:tint val="75000"/>
                  </a:schemeClr>
                </a:solidFill>
              </a:defRPr>
            </a:lvl4pPr>
            <a:lvl5pPr marL="1371205" indent="0" algn="ctr">
              <a:buNone/>
              <a:defRPr>
                <a:solidFill>
                  <a:schemeClr val="tx1">
                    <a:tint val="75000"/>
                  </a:schemeClr>
                </a:solidFill>
              </a:defRPr>
            </a:lvl5pPr>
            <a:lvl6pPr marL="1714010" indent="0" algn="ctr">
              <a:buNone/>
              <a:defRPr>
                <a:solidFill>
                  <a:schemeClr val="tx1">
                    <a:tint val="75000"/>
                  </a:schemeClr>
                </a:solidFill>
              </a:defRPr>
            </a:lvl6pPr>
            <a:lvl7pPr marL="2056808" indent="0" algn="ctr">
              <a:buNone/>
              <a:defRPr>
                <a:solidFill>
                  <a:schemeClr val="tx1">
                    <a:tint val="75000"/>
                  </a:schemeClr>
                </a:solidFill>
              </a:defRPr>
            </a:lvl7pPr>
            <a:lvl8pPr marL="2399604" indent="0" algn="ctr">
              <a:buNone/>
              <a:defRPr>
                <a:solidFill>
                  <a:schemeClr val="tx1">
                    <a:tint val="75000"/>
                  </a:schemeClr>
                </a:solidFill>
              </a:defRPr>
            </a:lvl8pPr>
            <a:lvl9pPr marL="2742401"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54769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hank You">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auto">
          <a:xfrm>
            <a:off x="1695236" y="1404184"/>
            <a:ext cx="6172200" cy="752372"/>
          </a:xfrm>
        </p:spPr>
        <p:txBody>
          <a:bodyPr wrap="square" lIns="68565" tIns="68565" rIns="68565" bIns="68565" anchor="ctr" anchorCtr="0">
            <a:noAutofit/>
          </a:bodyPr>
          <a:lstStyle>
            <a:lvl1pPr>
              <a:lnSpc>
                <a:spcPct val="90000"/>
              </a:lnSpc>
              <a:defRPr sz="27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auto">
          <a:xfrm>
            <a:off x="1695236" y="1941265"/>
            <a:ext cx="6172200" cy="350096"/>
          </a:xfrm>
        </p:spPr>
        <p:txBody>
          <a:bodyPr wrap="square" lIns="68565" tIns="68565" rIns="68565" bIns="68565">
            <a:spAutoFit/>
          </a:bodyPr>
          <a:lstStyle>
            <a:lvl1pPr marL="0" indent="0" algn="l">
              <a:lnSpc>
                <a:spcPct val="90000"/>
              </a:lnSpc>
              <a:spcBef>
                <a:spcPts val="0"/>
              </a:spcBef>
              <a:buNone/>
              <a:defRPr sz="1500">
                <a:solidFill>
                  <a:schemeClr val="accent3">
                    <a:lumMod val="50000"/>
                  </a:schemeClr>
                </a:solidFill>
              </a:defRPr>
            </a:lvl1pPr>
            <a:lvl2pPr marL="342797" indent="0" algn="ctr">
              <a:buNone/>
              <a:defRPr>
                <a:solidFill>
                  <a:schemeClr val="tx1">
                    <a:tint val="75000"/>
                  </a:schemeClr>
                </a:solidFill>
              </a:defRPr>
            </a:lvl2pPr>
            <a:lvl3pPr marL="685602" indent="0" algn="ctr">
              <a:buNone/>
              <a:defRPr>
                <a:solidFill>
                  <a:schemeClr val="tx1">
                    <a:tint val="75000"/>
                  </a:schemeClr>
                </a:solidFill>
              </a:defRPr>
            </a:lvl3pPr>
            <a:lvl4pPr marL="1028403" indent="0" algn="ctr">
              <a:buNone/>
              <a:defRPr>
                <a:solidFill>
                  <a:schemeClr val="tx1">
                    <a:tint val="75000"/>
                  </a:schemeClr>
                </a:solidFill>
              </a:defRPr>
            </a:lvl4pPr>
            <a:lvl5pPr marL="1371205" indent="0" algn="ctr">
              <a:buNone/>
              <a:defRPr>
                <a:solidFill>
                  <a:schemeClr val="tx1">
                    <a:tint val="75000"/>
                  </a:schemeClr>
                </a:solidFill>
              </a:defRPr>
            </a:lvl5pPr>
            <a:lvl6pPr marL="1714010" indent="0" algn="ctr">
              <a:buNone/>
              <a:defRPr>
                <a:solidFill>
                  <a:schemeClr val="tx1">
                    <a:tint val="75000"/>
                  </a:schemeClr>
                </a:solidFill>
              </a:defRPr>
            </a:lvl6pPr>
            <a:lvl7pPr marL="2056808" indent="0" algn="ctr">
              <a:buNone/>
              <a:defRPr>
                <a:solidFill>
                  <a:schemeClr val="tx1">
                    <a:tint val="75000"/>
                  </a:schemeClr>
                </a:solidFill>
              </a:defRPr>
            </a:lvl7pPr>
            <a:lvl8pPr marL="2399604" indent="0" algn="ctr">
              <a:buNone/>
              <a:defRPr>
                <a:solidFill>
                  <a:schemeClr val="tx1">
                    <a:tint val="75000"/>
                  </a:schemeClr>
                </a:solidFill>
              </a:defRPr>
            </a:lvl8pPr>
            <a:lvl9pPr marL="2742401"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3892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43261" y="1016573"/>
            <a:ext cx="2857499" cy="3110375"/>
          </a:xfrm>
          <a:prstGeom prst="rect">
            <a:avLst/>
          </a:prstGeom>
        </p:spPr>
      </p:pic>
    </p:spTree>
    <p:extLst>
      <p:ext uri="{BB962C8B-B14F-4D97-AF65-F5344CB8AC3E}">
        <p14:creationId xmlns:p14="http://schemas.microsoft.com/office/powerpoint/2010/main" val="211454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8" y="342910"/>
            <a:ext cx="8382001" cy="380873"/>
          </a:xfrm>
        </p:spPr>
        <p:txBody>
          <a:body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
        <p:nvSpPr>
          <p:cNvPr id="7" name="Date Placeholder 6"/>
          <p:cNvSpPr>
            <a:spLocks noGrp="1"/>
          </p:cNvSpPr>
          <p:nvPr>
            <p:ph type="dt" sz="half" idx="10"/>
          </p:nvPr>
        </p:nvSpPr>
        <p:spPr>
          <a:xfrm>
            <a:off x="294640" y="4812028"/>
            <a:ext cx="1828800" cy="118872"/>
          </a:xfrm>
          <a:prstGeom prst="rect">
            <a:avLst/>
          </a:prstGeom>
        </p:spPr>
        <p:txBody>
          <a:bodyPr lIns="91424" tIns="45712" rIns="91424" bIns="45712"/>
          <a:lstStyle/>
          <a:p>
            <a:fld id="{C9CB7FDB-6A50-444C-814B-D4DE79856989}" type="datetime2">
              <a:rPr lang="en-US" smtClean="0"/>
              <a:t>Tuesday, March 24, 15</a:t>
            </a:fld>
            <a:endParaRPr lang="en-US" dirty="0"/>
          </a:p>
        </p:txBody>
      </p:sp>
      <p:sp>
        <p:nvSpPr>
          <p:cNvPr id="8" name="Footer Placeholder 7"/>
          <p:cNvSpPr>
            <a:spLocks noGrp="1"/>
          </p:cNvSpPr>
          <p:nvPr>
            <p:ph type="ftr" sz="quarter" idx="11"/>
          </p:nvPr>
        </p:nvSpPr>
        <p:spPr>
          <a:xfrm>
            <a:off x="2215525" y="4815843"/>
            <a:ext cx="5241925" cy="115060"/>
          </a:xfrm>
          <a:prstGeom prst="rect">
            <a:avLst/>
          </a:prstGeom>
        </p:spPr>
        <p:txBody>
          <a:bodyPr lIns="91424" tIns="45712" rIns="91424" bIns="45712"/>
          <a:lstStyle/>
          <a:p>
            <a:r>
              <a:rPr lang="en-US" smtClean="0"/>
              <a:t>Footer Preso Description</a:t>
            </a:r>
            <a:endParaRPr lang="en-US" dirty="0"/>
          </a:p>
        </p:txBody>
      </p:sp>
      <p:sp>
        <p:nvSpPr>
          <p:cNvPr id="9" name="Slide Number Placeholder 8"/>
          <p:cNvSpPr>
            <a:spLocks noGrp="1"/>
          </p:cNvSpPr>
          <p:nvPr>
            <p:ph type="sldNum" sz="quarter" idx="12"/>
          </p:nvPr>
        </p:nvSpPr>
        <p:spPr>
          <a:xfrm>
            <a:off x="7548245" y="4812028"/>
            <a:ext cx="1301115" cy="118872"/>
          </a:xfrm>
          <a:prstGeom prst="rect">
            <a:avLst/>
          </a:prstGeom>
        </p:spPr>
        <p:txBody>
          <a:bodyPr lIns="91424" tIns="45712" rIns="91424" bIns="45712"/>
          <a:lstStyle/>
          <a:p>
            <a:fld id="{A7716E27-CE89-4CED-B9E2-B85DEC66FABB}" type="slidenum">
              <a:rPr lang="en-US" smtClean="0"/>
              <a:pPr/>
              <a:t>‹#›</a:t>
            </a:fld>
            <a:endParaRPr lang="en-US" dirty="0"/>
          </a:p>
        </p:txBody>
      </p:sp>
    </p:spTree>
    <p:extLst>
      <p:ext uri="{BB962C8B-B14F-4D97-AF65-F5344CB8AC3E}">
        <p14:creationId xmlns:p14="http://schemas.microsoft.com/office/powerpoint/2010/main" val="9375138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theme" Target="../theme/theme2.xml"/><Relationship Id="rId11" Type="http://schemas.openxmlformats.org/officeDocument/2006/relationships/image" Target="../media/image5.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381000" y="342909"/>
            <a:ext cx="8382000" cy="380873"/>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auto">
          <a:xfrm>
            <a:off x="381000" y="1044113"/>
            <a:ext cx="8382000" cy="3228975"/>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8503270" y="4500124"/>
            <a:ext cx="431180" cy="422594"/>
          </a:xfrm>
          <a:prstGeom prst="rect">
            <a:avLst/>
          </a:prstGeom>
        </p:spPr>
      </p:pic>
    </p:spTree>
    <p:extLst>
      <p:ext uri="{BB962C8B-B14F-4D97-AF65-F5344CB8AC3E}">
        <p14:creationId xmlns:p14="http://schemas.microsoft.com/office/powerpoint/2010/main" val="13193701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7"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685602" rtl="0" eaLnBrk="1" latinLnBrk="0" hangingPunct="1">
        <a:lnSpc>
          <a:spcPct val="90000"/>
        </a:lnSpc>
        <a:spcBef>
          <a:spcPct val="0"/>
        </a:spcBef>
        <a:buNone/>
        <a:defRPr lang="en-US" sz="2700" b="1" kern="1200" cap="none" spc="0" baseline="0" dirty="0" smtClean="0">
          <a:ln w="3175">
            <a:noFill/>
          </a:ln>
          <a:solidFill>
            <a:schemeClr val="accent1"/>
          </a:solidFill>
          <a:effectLst/>
          <a:latin typeface="+mj-lt"/>
          <a:ea typeface="+mn-ea"/>
          <a:cs typeface="Arial" charset="0"/>
        </a:defRPr>
      </a:lvl1pPr>
    </p:titleStyle>
    <p:bodyStyle>
      <a:lvl1pPr marL="173791" indent="-173791" algn="l" defTabSz="685602" rtl="0" eaLnBrk="1" latinLnBrk="0" hangingPunct="1">
        <a:lnSpc>
          <a:spcPct val="100000"/>
        </a:lnSpc>
        <a:spcBef>
          <a:spcPts val="450"/>
        </a:spcBef>
        <a:buSzPct val="90000"/>
        <a:buFont typeface="Arial" pitchFamily="34" charset="0"/>
        <a:buChar char="•"/>
        <a:defRPr sz="2400" kern="1200" baseline="0">
          <a:solidFill>
            <a:schemeClr val="accent3">
              <a:lumMod val="50000"/>
            </a:schemeClr>
          </a:solidFill>
          <a:latin typeface="+mn-lt"/>
          <a:ea typeface="+mn-ea"/>
          <a:cs typeface="+mn-cs"/>
        </a:defRPr>
      </a:lvl1pPr>
      <a:lvl2pPr marL="342812" indent="-169029" algn="l" defTabSz="685602" rtl="0" eaLnBrk="1" latinLnBrk="0" hangingPunct="1">
        <a:lnSpc>
          <a:spcPct val="100000"/>
        </a:lnSpc>
        <a:spcBef>
          <a:spcPts val="450"/>
        </a:spcBef>
        <a:buSzPct val="90000"/>
        <a:buFont typeface="Arial" pitchFamily="34" charset="0"/>
        <a:buChar char="•"/>
        <a:defRPr sz="2000" kern="1200" baseline="0">
          <a:solidFill>
            <a:schemeClr val="accent3">
              <a:lumMod val="50000"/>
            </a:schemeClr>
          </a:solidFill>
          <a:latin typeface="+mn-lt"/>
          <a:ea typeface="+mn-ea"/>
          <a:cs typeface="+mn-cs"/>
        </a:defRPr>
      </a:lvl2pPr>
      <a:lvl3pPr marL="472559" indent="-129749" algn="l" defTabSz="685602" rtl="0" eaLnBrk="1" latinLnBrk="0" hangingPunct="1">
        <a:lnSpc>
          <a:spcPct val="100000"/>
        </a:lnSpc>
        <a:spcBef>
          <a:spcPts val="450"/>
        </a:spcBef>
        <a:buSzPct val="90000"/>
        <a:buFont typeface="Arial" pitchFamily="34" charset="0"/>
        <a:buChar char="•"/>
        <a:defRPr sz="1800" kern="1200" baseline="0">
          <a:solidFill>
            <a:schemeClr val="accent3">
              <a:lumMod val="50000"/>
            </a:schemeClr>
          </a:solidFill>
          <a:latin typeface="+mn-lt"/>
          <a:ea typeface="+mn-ea"/>
          <a:cs typeface="+mn-cs"/>
        </a:defRPr>
      </a:lvl3pPr>
      <a:lvl4pPr marL="601116" indent="-128558" algn="l" defTabSz="685602" rtl="0" eaLnBrk="1" latinLnBrk="0" hangingPunct="1">
        <a:lnSpc>
          <a:spcPct val="100000"/>
        </a:lnSpc>
        <a:spcBef>
          <a:spcPts val="450"/>
        </a:spcBef>
        <a:buSzPct val="90000"/>
        <a:buFont typeface="Arial" pitchFamily="34" charset="0"/>
        <a:buChar char="•"/>
        <a:defRPr sz="1600" kern="1200" baseline="0">
          <a:solidFill>
            <a:schemeClr val="accent3">
              <a:lumMod val="50000"/>
            </a:schemeClr>
          </a:solidFill>
          <a:latin typeface="+mn-lt"/>
          <a:ea typeface="+mn-ea"/>
          <a:cs typeface="+mn-cs"/>
        </a:defRPr>
      </a:lvl4pPr>
      <a:lvl5pPr marL="730864" indent="-129749" algn="l" defTabSz="685602" rtl="0" eaLnBrk="1" latinLnBrk="0" hangingPunct="1">
        <a:lnSpc>
          <a:spcPct val="100000"/>
        </a:lnSpc>
        <a:spcBef>
          <a:spcPts val="450"/>
        </a:spcBef>
        <a:buSzPct val="90000"/>
        <a:buFont typeface="Arial" pitchFamily="34" charset="0"/>
        <a:buChar char="•"/>
        <a:defRPr sz="1400" kern="1200" baseline="0">
          <a:solidFill>
            <a:schemeClr val="accent3">
              <a:lumMod val="50000"/>
            </a:schemeClr>
          </a:solidFill>
          <a:latin typeface="+mn-lt"/>
          <a:ea typeface="+mn-ea"/>
          <a:cs typeface="+mn-cs"/>
        </a:defRPr>
      </a:lvl5pPr>
      <a:lvl6pPr marL="1885404" indent="-171403" algn="l" defTabSz="68560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05" indent="-171403" algn="l" defTabSz="68560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07" indent="-171403" algn="l" defTabSz="68560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12" indent="-171403" algn="l" defTabSz="68560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2" rtl="0" eaLnBrk="1" latinLnBrk="0" hangingPunct="1">
        <a:defRPr sz="1400" kern="1200">
          <a:solidFill>
            <a:schemeClr val="tx1"/>
          </a:solidFill>
          <a:latin typeface="+mn-lt"/>
          <a:ea typeface="+mn-ea"/>
          <a:cs typeface="+mn-cs"/>
        </a:defRPr>
      </a:lvl1pPr>
      <a:lvl2pPr marL="342797" algn="l" defTabSz="685602" rtl="0" eaLnBrk="1" latinLnBrk="0" hangingPunct="1">
        <a:defRPr sz="1400" kern="1200">
          <a:solidFill>
            <a:schemeClr val="tx1"/>
          </a:solidFill>
          <a:latin typeface="+mn-lt"/>
          <a:ea typeface="+mn-ea"/>
          <a:cs typeface="+mn-cs"/>
        </a:defRPr>
      </a:lvl2pPr>
      <a:lvl3pPr marL="685602" algn="l" defTabSz="685602" rtl="0" eaLnBrk="1" latinLnBrk="0" hangingPunct="1">
        <a:defRPr sz="1400" kern="1200">
          <a:solidFill>
            <a:schemeClr val="tx1"/>
          </a:solidFill>
          <a:latin typeface="+mn-lt"/>
          <a:ea typeface="+mn-ea"/>
          <a:cs typeface="+mn-cs"/>
        </a:defRPr>
      </a:lvl3pPr>
      <a:lvl4pPr marL="1028403" algn="l" defTabSz="685602" rtl="0" eaLnBrk="1" latinLnBrk="0" hangingPunct="1">
        <a:defRPr sz="1400" kern="1200">
          <a:solidFill>
            <a:schemeClr val="tx1"/>
          </a:solidFill>
          <a:latin typeface="+mn-lt"/>
          <a:ea typeface="+mn-ea"/>
          <a:cs typeface="+mn-cs"/>
        </a:defRPr>
      </a:lvl4pPr>
      <a:lvl5pPr marL="1371205" algn="l" defTabSz="685602" rtl="0" eaLnBrk="1" latinLnBrk="0" hangingPunct="1">
        <a:defRPr sz="1400" kern="1200">
          <a:solidFill>
            <a:schemeClr val="tx1"/>
          </a:solidFill>
          <a:latin typeface="+mn-lt"/>
          <a:ea typeface="+mn-ea"/>
          <a:cs typeface="+mn-cs"/>
        </a:defRPr>
      </a:lvl5pPr>
      <a:lvl6pPr marL="1714010" algn="l" defTabSz="685602" rtl="0" eaLnBrk="1" latinLnBrk="0" hangingPunct="1">
        <a:defRPr sz="1400" kern="1200">
          <a:solidFill>
            <a:schemeClr val="tx1"/>
          </a:solidFill>
          <a:latin typeface="+mn-lt"/>
          <a:ea typeface="+mn-ea"/>
          <a:cs typeface="+mn-cs"/>
        </a:defRPr>
      </a:lvl6pPr>
      <a:lvl7pPr marL="2056808" algn="l" defTabSz="685602" rtl="0" eaLnBrk="1" latinLnBrk="0" hangingPunct="1">
        <a:defRPr sz="1400" kern="1200">
          <a:solidFill>
            <a:schemeClr val="tx1"/>
          </a:solidFill>
          <a:latin typeface="+mn-lt"/>
          <a:ea typeface="+mn-ea"/>
          <a:cs typeface="+mn-cs"/>
        </a:defRPr>
      </a:lvl7pPr>
      <a:lvl8pPr marL="2399604" algn="l" defTabSz="685602" rtl="0" eaLnBrk="1" latinLnBrk="0" hangingPunct="1">
        <a:defRPr sz="1400" kern="1200">
          <a:solidFill>
            <a:schemeClr val="tx1"/>
          </a:solidFill>
          <a:latin typeface="+mn-lt"/>
          <a:ea typeface="+mn-ea"/>
          <a:cs typeface="+mn-cs"/>
        </a:defRPr>
      </a:lvl8pPr>
      <a:lvl9pPr marL="2742401" algn="l" defTabSz="685602"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p15:clr>
            <a:srgbClr val="F26B43"/>
          </p15:clr>
        </p15:guide>
        <p15:guide id="2" orient="horz" pos="2160">
          <p15:clr>
            <a:srgbClr val="F26B43"/>
          </p15:clr>
        </p15:guide>
        <p15:guide id="3" orient="horz" pos="288">
          <p15:clr>
            <a:srgbClr val="F26B43"/>
          </p15:clr>
        </p15:guide>
        <p15:guide id="4" orient="horz" pos="4032">
          <p15:clr>
            <a:srgbClr val="F26B43"/>
          </p15:clr>
        </p15:guide>
        <p15:guide id="5" pos="320">
          <p15:clr>
            <a:srgbClr val="F26B43"/>
          </p15:clr>
        </p15:guide>
        <p15:guide id="6" pos="7360">
          <p15:clr>
            <a:srgbClr val="F26B43"/>
          </p15:clr>
        </p15:guide>
        <p15:guide id="7" orient="horz" pos="864">
          <p15:clr>
            <a:srgbClr val="F26B43"/>
          </p15:clr>
        </p15:guide>
        <p15:guide id="8" orient="horz" pos="3576">
          <p15:clr>
            <a:srgbClr val="F26B43"/>
          </p15:clr>
        </p15:guide>
        <p15:guide id="9" orient="horz" pos="11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381000" y="342905"/>
            <a:ext cx="8382000" cy="380873"/>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381000" y="1044113"/>
            <a:ext cx="8382000" cy="3228975"/>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03270" y="4500124"/>
            <a:ext cx="431180" cy="422594"/>
          </a:xfrm>
          <a:prstGeom prst="rect">
            <a:avLst/>
          </a:prstGeom>
        </p:spPr>
      </p:pic>
    </p:spTree>
    <p:extLst>
      <p:ext uri="{BB962C8B-B14F-4D97-AF65-F5344CB8AC3E}">
        <p14:creationId xmlns:p14="http://schemas.microsoft.com/office/powerpoint/2010/main" val="407146972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70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685670" rtl="0" eaLnBrk="1" latinLnBrk="0" hangingPunct="1">
        <a:lnSpc>
          <a:spcPct val="90000"/>
        </a:lnSpc>
        <a:spcBef>
          <a:spcPct val="0"/>
        </a:spcBef>
        <a:buNone/>
        <a:defRPr lang="en-US" sz="2700" b="1" kern="1200" cap="none" spc="0" baseline="0" dirty="0" smtClean="0">
          <a:ln w="3175">
            <a:noFill/>
          </a:ln>
          <a:solidFill>
            <a:schemeClr val="accent1"/>
          </a:solidFill>
          <a:effectLst/>
          <a:latin typeface="+mj-lt"/>
          <a:ea typeface="+mn-ea"/>
          <a:cs typeface="Arial" charset="0"/>
        </a:defRPr>
      </a:lvl1pPr>
    </p:titleStyle>
    <p:bodyStyle>
      <a:lvl1pPr marL="173807" indent="-173807" algn="l" defTabSz="685670" rtl="0" eaLnBrk="1" latinLnBrk="0" hangingPunct="1">
        <a:lnSpc>
          <a:spcPct val="100000"/>
        </a:lnSpc>
        <a:spcBef>
          <a:spcPts val="450"/>
        </a:spcBef>
        <a:buSzPct val="90000"/>
        <a:buFont typeface="Arial" pitchFamily="34" charset="0"/>
        <a:buChar char="•"/>
        <a:defRPr sz="2400" kern="1200" baseline="0">
          <a:solidFill>
            <a:schemeClr val="accent3">
              <a:lumMod val="50000"/>
            </a:schemeClr>
          </a:solidFill>
          <a:latin typeface="+mn-lt"/>
          <a:ea typeface="+mn-ea"/>
          <a:cs typeface="+mn-cs"/>
        </a:defRPr>
      </a:lvl1pPr>
      <a:lvl2pPr marL="342848" indent="-169045" algn="l" defTabSz="685670" rtl="0" eaLnBrk="1" latinLnBrk="0" hangingPunct="1">
        <a:lnSpc>
          <a:spcPct val="100000"/>
        </a:lnSpc>
        <a:spcBef>
          <a:spcPts val="450"/>
        </a:spcBef>
        <a:buSzPct val="90000"/>
        <a:buFont typeface="Arial" pitchFamily="34" charset="0"/>
        <a:buChar char="•"/>
        <a:defRPr sz="2000" kern="1200" baseline="0">
          <a:solidFill>
            <a:schemeClr val="accent3">
              <a:lumMod val="50000"/>
            </a:schemeClr>
          </a:solidFill>
          <a:latin typeface="+mn-lt"/>
          <a:ea typeface="+mn-ea"/>
          <a:cs typeface="+mn-cs"/>
        </a:defRPr>
      </a:lvl2pPr>
      <a:lvl3pPr marL="472607" indent="-129761" algn="l" defTabSz="685670" rtl="0" eaLnBrk="1" latinLnBrk="0" hangingPunct="1">
        <a:lnSpc>
          <a:spcPct val="100000"/>
        </a:lnSpc>
        <a:spcBef>
          <a:spcPts val="450"/>
        </a:spcBef>
        <a:buSzPct val="90000"/>
        <a:buFont typeface="Arial" pitchFamily="34" charset="0"/>
        <a:buChar char="•"/>
        <a:defRPr sz="1800" kern="1200" baseline="0">
          <a:solidFill>
            <a:schemeClr val="accent3">
              <a:lumMod val="50000"/>
            </a:schemeClr>
          </a:solidFill>
          <a:latin typeface="+mn-lt"/>
          <a:ea typeface="+mn-ea"/>
          <a:cs typeface="+mn-cs"/>
        </a:defRPr>
      </a:lvl3pPr>
      <a:lvl4pPr marL="601176" indent="-128570" algn="l" defTabSz="685670" rtl="0" eaLnBrk="1" latinLnBrk="0" hangingPunct="1">
        <a:lnSpc>
          <a:spcPct val="100000"/>
        </a:lnSpc>
        <a:spcBef>
          <a:spcPts val="450"/>
        </a:spcBef>
        <a:buSzPct val="90000"/>
        <a:buFont typeface="Arial" pitchFamily="34" charset="0"/>
        <a:buChar char="•"/>
        <a:defRPr sz="1600" kern="1200" baseline="0">
          <a:solidFill>
            <a:schemeClr val="accent3">
              <a:lumMod val="50000"/>
            </a:schemeClr>
          </a:solidFill>
          <a:latin typeface="+mn-lt"/>
          <a:ea typeface="+mn-ea"/>
          <a:cs typeface="+mn-cs"/>
        </a:defRPr>
      </a:lvl4pPr>
      <a:lvl5pPr marL="730936" indent="-129761" algn="l" defTabSz="685670" rtl="0" eaLnBrk="1" latinLnBrk="0" hangingPunct="1">
        <a:lnSpc>
          <a:spcPct val="100000"/>
        </a:lnSpc>
        <a:spcBef>
          <a:spcPts val="450"/>
        </a:spcBef>
        <a:buSzPct val="90000"/>
        <a:buFont typeface="Arial" pitchFamily="34" charset="0"/>
        <a:buChar char="•"/>
        <a:defRPr sz="1400" kern="1200" baseline="0">
          <a:solidFill>
            <a:schemeClr val="accent3">
              <a:lumMod val="50000"/>
            </a:schemeClr>
          </a:solidFill>
          <a:latin typeface="+mn-lt"/>
          <a:ea typeface="+mn-ea"/>
          <a:cs typeface="+mn-cs"/>
        </a:defRPr>
      </a:lvl5pPr>
      <a:lvl6pPr marL="1885592" indent="-171419" algn="l" defTabSz="68567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27" indent="-171419" algn="l" defTabSz="68567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63" indent="-171419" algn="l" defTabSz="68567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00" indent="-171419" algn="l" defTabSz="68567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70" rtl="0" eaLnBrk="1" latinLnBrk="0" hangingPunct="1">
        <a:defRPr sz="1400" kern="1200">
          <a:solidFill>
            <a:schemeClr val="tx1"/>
          </a:solidFill>
          <a:latin typeface="+mn-lt"/>
          <a:ea typeface="+mn-ea"/>
          <a:cs typeface="+mn-cs"/>
        </a:defRPr>
      </a:lvl1pPr>
      <a:lvl2pPr marL="342833" algn="l" defTabSz="685670" rtl="0" eaLnBrk="1" latinLnBrk="0" hangingPunct="1">
        <a:defRPr sz="1400" kern="1200">
          <a:solidFill>
            <a:schemeClr val="tx1"/>
          </a:solidFill>
          <a:latin typeface="+mn-lt"/>
          <a:ea typeface="+mn-ea"/>
          <a:cs typeface="+mn-cs"/>
        </a:defRPr>
      </a:lvl2pPr>
      <a:lvl3pPr marL="685670" algn="l" defTabSz="685670" rtl="0" eaLnBrk="1" latinLnBrk="0" hangingPunct="1">
        <a:defRPr sz="1400" kern="1200">
          <a:solidFill>
            <a:schemeClr val="tx1"/>
          </a:solidFill>
          <a:latin typeface="+mn-lt"/>
          <a:ea typeface="+mn-ea"/>
          <a:cs typeface="+mn-cs"/>
        </a:defRPr>
      </a:lvl3pPr>
      <a:lvl4pPr marL="1028505" algn="l" defTabSz="685670" rtl="0" eaLnBrk="1" latinLnBrk="0" hangingPunct="1">
        <a:defRPr sz="1400" kern="1200">
          <a:solidFill>
            <a:schemeClr val="tx1"/>
          </a:solidFill>
          <a:latin typeface="+mn-lt"/>
          <a:ea typeface="+mn-ea"/>
          <a:cs typeface="+mn-cs"/>
        </a:defRPr>
      </a:lvl4pPr>
      <a:lvl5pPr marL="1371341" algn="l" defTabSz="685670" rtl="0" eaLnBrk="1" latinLnBrk="0" hangingPunct="1">
        <a:defRPr sz="1400" kern="1200">
          <a:solidFill>
            <a:schemeClr val="tx1"/>
          </a:solidFill>
          <a:latin typeface="+mn-lt"/>
          <a:ea typeface="+mn-ea"/>
          <a:cs typeface="+mn-cs"/>
        </a:defRPr>
      </a:lvl5pPr>
      <a:lvl6pPr marL="1714178" algn="l" defTabSz="685670" rtl="0" eaLnBrk="1" latinLnBrk="0" hangingPunct="1">
        <a:defRPr sz="1400" kern="1200">
          <a:solidFill>
            <a:schemeClr val="tx1"/>
          </a:solidFill>
          <a:latin typeface="+mn-lt"/>
          <a:ea typeface="+mn-ea"/>
          <a:cs typeface="+mn-cs"/>
        </a:defRPr>
      </a:lvl6pPr>
      <a:lvl7pPr marL="2057012" algn="l" defTabSz="685670" rtl="0" eaLnBrk="1" latinLnBrk="0" hangingPunct="1">
        <a:defRPr sz="1400" kern="1200">
          <a:solidFill>
            <a:schemeClr val="tx1"/>
          </a:solidFill>
          <a:latin typeface="+mn-lt"/>
          <a:ea typeface="+mn-ea"/>
          <a:cs typeface="+mn-cs"/>
        </a:defRPr>
      </a:lvl7pPr>
      <a:lvl8pPr marL="2399844" algn="l" defTabSz="685670" rtl="0" eaLnBrk="1" latinLnBrk="0" hangingPunct="1">
        <a:defRPr sz="1400" kern="1200">
          <a:solidFill>
            <a:schemeClr val="tx1"/>
          </a:solidFill>
          <a:latin typeface="+mn-lt"/>
          <a:ea typeface="+mn-ea"/>
          <a:cs typeface="+mn-cs"/>
        </a:defRPr>
      </a:lvl8pPr>
      <a:lvl9pPr marL="2742677" algn="l" defTabSz="685670"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supermarket.chef.io" TargetMode="External"/><Relationship Id="rId4" Type="http://schemas.openxmlformats.org/officeDocument/2006/relationships/hyperlink" Target="https://learn.chef.io" TargetMode="External"/><Relationship Id="rId1" Type="http://schemas.openxmlformats.org/officeDocument/2006/relationships/slideLayout" Target="../slideLayouts/slideLayout2.xml"/><Relationship Id="rId2" Type="http://schemas.openxmlformats.org/officeDocument/2006/relationships/hyperlink" Target="https://github.com/opscode/chef-rfc"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6.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28.xml.rels><?xml version="1.0" encoding="UTF-8" standalone="yes"?>
<Relationships xmlns="http://schemas.openxmlformats.org/package/2006/relationships"><Relationship Id="rId3" Type="http://schemas.openxmlformats.org/officeDocument/2006/relationships/hyperlink" Target="https://github.com/opscode/chef-provisioning" TargetMode="External"/><Relationship Id="rId4" Type="http://schemas.openxmlformats.org/officeDocument/2006/relationships/hyperlink" Target="https://github.com/opscode/chef-provisioning-aws" TargetMode="External"/><Relationship Id="rId5" Type="http://schemas.openxmlformats.org/officeDocument/2006/relationships/hyperlink" Target="https://gitter.im/opscode/chef-provisioning"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29.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32.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139.xml.rels><?xml version="1.0" encoding="UTF-8" standalone="yes"?>
<Relationships xmlns="http://schemas.openxmlformats.org/package/2006/relationships"><Relationship Id="rId3" Type="http://schemas.openxmlformats.org/officeDocument/2006/relationships/hyperlink" Target="https://github.com/chef-partners/azure-cookbook" TargetMode="External"/><Relationship Id="rId4" Type="http://schemas.openxmlformats.org/officeDocument/2006/relationships/image" Target="../media/image50.png"/><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52.jpe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5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hyperlink" Target="https://supermarket.chef.io/cookbooks/dsc" TargetMode="External"/></Relationships>
</file>

<file path=ppt/slides/_rels/slide146.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chef.io/server/release_notes.html"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jpg"/></Relationships>
</file>

<file path=ppt/slides/_rels/slide151.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6.png"/></Relationships>
</file>

<file path=ppt/slides/_rels/slide156.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157.xml.rels><?xml version="1.0" encoding="UTF-8" standalone="yes"?>
<Relationships xmlns="http://schemas.openxmlformats.org/package/2006/relationships"><Relationship Id="rId3" Type="http://schemas.openxmlformats.org/officeDocument/2006/relationships/hyperlink" Target="http://bit.ly/farmer-nathen-sfw" TargetMode="Externa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hyperlink" Target="http://bit.ly/farmer-nathen" TargetMode="External"/></Relationships>
</file>

<file path=ppt/slides/_rels/slide158.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chef.io/server/release_note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28.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3.xml.rels><?xml version="1.0" encoding="UTF-8" standalone="yes"?>
<Relationships xmlns="http://schemas.openxmlformats.org/package/2006/relationships"><Relationship Id="rId3" Type="http://schemas.openxmlformats.org/officeDocument/2006/relationships/hyperlink" Target="http://bit.ly/farmer-nathen-sfw" TargetMode="Externa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hyperlink" Target="http://bit.ly/farmer-nathen"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8.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3.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3.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emf"/><Relationship Id="rId3" Type="http://schemas.openxmlformats.org/officeDocument/2006/relationships/comments" Target="../comments/commen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1" Type="http://schemas.openxmlformats.org/officeDocument/2006/relationships/image" Target="file://localhost/Users/aparoff/Documents/Presentations/Analytics/Analytics%20Architecture-05.png" TargetMode="External"/><Relationship Id="rId12" Type="http://schemas.openxmlformats.org/officeDocument/2006/relationships/comments" Target="../comments/comment5.xml"/><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file://localhost/Users/aparoff/Documents/Presentations/Analytics/Analytics%20Architecture-01.png" TargetMode="External"/><Relationship Id="rId4" Type="http://schemas.openxmlformats.org/officeDocument/2006/relationships/image" Target="../media/image21.png"/><Relationship Id="rId5" Type="http://schemas.openxmlformats.org/officeDocument/2006/relationships/image" Target="file://localhost/Users/aparoff/Documents/Presentations/Analytics/Analytics%20Architecture-02.png" TargetMode="External"/><Relationship Id="rId6" Type="http://schemas.openxmlformats.org/officeDocument/2006/relationships/image" Target="../media/image22.png"/><Relationship Id="rId7" Type="http://schemas.openxmlformats.org/officeDocument/2006/relationships/image" Target="file://localhost/Users/aparoff/Documents/Presentations/Analytics/Analytics%20Architecture-03.png" TargetMode="External"/><Relationship Id="rId8" Type="http://schemas.openxmlformats.org/officeDocument/2006/relationships/image" Target="../media/image23.png"/><Relationship Id="rId9" Type="http://schemas.openxmlformats.org/officeDocument/2006/relationships/image" Target="file://localhost/Users/aparoff/Documents/Presentations/Analytics/Analytics%20Architecture-04.png" TargetMode="External"/><Relationship Id="rId10"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emf"/><Relationship Id="rId3" Type="http://schemas.openxmlformats.org/officeDocument/2006/relationships/comments" Target="../comments/commen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etchef.com/install_analytics.html" TargetMode="External"/><Relationship Id="rId3" Type="http://schemas.openxmlformats.org/officeDocument/2006/relationships/hyperlink" Target="https://downloads.getchef.co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7.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85.xml.rels><?xml version="1.0" encoding="UTF-8" standalone="yes"?>
<Relationships xmlns="http://schemas.openxmlformats.org/package/2006/relationships"><Relationship Id="rId9" Type="http://schemas.openxmlformats.org/officeDocument/2006/relationships/slide" Target="slide37.xml"/><Relationship Id="rId20" Type="http://schemas.openxmlformats.org/officeDocument/2006/relationships/slide" Target="slide157.xml"/><Relationship Id="rId10" Type="http://schemas.openxmlformats.org/officeDocument/2006/relationships/slide" Target="slide39.xml"/><Relationship Id="rId11" Type="http://schemas.openxmlformats.org/officeDocument/2006/relationships/slide" Target="slide133.xml"/><Relationship Id="rId12" Type="http://schemas.openxmlformats.org/officeDocument/2006/relationships/slide" Target="slide42.xml"/><Relationship Id="rId13" Type="http://schemas.openxmlformats.org/officeDocument/2006/relationships/slide" Target="slide130.xml"/><Relationship Id="rId14" Type="http://schemas.openxmlformats.org/officeDocument/2006/relationships/slide" Target="slide44.xml"/><Relationship Id="rId15" Type="http://schemas.openxmlformats.org/officeDocument/2006/relationships/slide" Target="slide46.xml"/><Relationship Id="rId16" Type="http://schemas.openxmlformats.org/officeDocument/2006/relationships/slide" Target="slide78.xml"/><Relationship Id="rId17" Type="http://schemas.openxmlformats.org/officeDocument/2006/relationships/slide" Target="slide86.xml"/><Relationship Id="rId18" Type="http://schemas.openxmlformats.org/officeDocument/2006/relationships/slide" Target="slide147.xml"/><Relationship Id="rId19" Type="http://schemas.openxmlformats.org/officeDocument/2006/relationships/slide" Target="slide152.xml"/><Relationship Id="rId1" Type="http://schemas.openxmlformats.org/officeDocument/2006/relationships/slideLayout" Target="../slideLayouts/slideLayout13.xml"/><Relationship Id="rId2" Type="http://schemas.openxmlformats.org/officeDocument/2006/relationships/slide" Target="slide20.xml"/><Relationship Id="rId3" Type="http://schemas.openxmlformats.org/officeDocument/2006/relationships/slide" Target="slide22.xml"/><Relationship Id="rId4" Type="http://schemas.openxmlformats.org/officeDocument/2006/relationships/slide" Target="slide24.xml"/><Relationship Id="rId5" Type="http://schemas.openxmlformats.org/officeDocument/2006/relationships/slide" Target="slide26.xml"/><Relationship Id="rId6" Type="http://schemas.openxmlformats.org/officeDocument/2006/relationships/slide" Target="slide28.xml"/><Relationship Id="rId7" Type="http://schemas.openxmlformats.org/officeDocument/2006/relationships/slide" Target="slide30.xml"/><Relationship Id="rId8" Type="http://schemas.openxmlformats.org/officeDocument/2006/relationships/slide" Target="slide3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41.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43.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44.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Tree>
    <p:extLst>
      <p:ext uri="{BB962C8B-B14F-4D97-AF65-F5344CB8AC3E}">
        <p14:creationId xmlns:p14="http://schemas.microsoft.com/office/powerpoint/2010/main" val="1672970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 Chef World Has Grown</a:t>
            </a:r>
            <a:endParaRPr lang="en-US" sz="1800" b="1" dirty="0">
              <a:solidFill>
                <a:srgbClr val="F18B21"/>
              </a:solidFill>
            </a:endParaRPr>
          </a:p>
        </p:txBody>
      </p:sp>
      <p:sp>
        <p:nvSpPr>
          <p:cNvPr id="3" name="Text Placeholder 2"/>
          <p:cNvSpPr>
            <a:spLocks noGrp="1"/>
          </p:cNvSpPr>
          <p:nvPr>
            <p:ph type="body" sz="quarter" idx="10"/>
          </p:nvPr>
        </p:nvSpPr>
        <p:spPr/>
        <p:txBody>
          <a:bodyPr>
            <a:normAutofit fontScale="92500" lnSpcReduction="10000"/>
          </a:bodyPr>
          <a:lstStyle/>
          <a:p>
            <a:pPr marL="0" indent="0">
              <a:buNone/>
            </a:pPr>
            <a:r>
              <a:rPr lang="en-US" sz="1600" dirty="0"/>
              <a:t>New </a:t>
            </a:r>
            <a:r>
              <a:rPr lang="en-US" sz="1600" dirty="0" smtClean="0"/>
              <a:t>Premium Features since </a:t>
            </a:r>
            <a:r>
              <a:rPr lang="en-US" sz="1600" dirty="0"/>
              <a:t>Chef 11 Launch:</a:t>
            </a:r>
          </a:p>
          <a:p>
            <a:endParaRPr lang="en-US" sz="1600" dirty="0" smtClean="0"/>
          </a:p>
          <a:p>
            <a:r>
              <a:rPr lang="en-US" sz="1600" dirty="0" smtClean="0"/>
              <a:t>Chef Analytics</a:t>
            </a:r>
            <a:endParaRPr lang="en-US" sz="1600" dirty="0"/>
          </a:p>
          <a:p>
            <a:endParaRPr lang="en-US" sz="1600" dirty="0" smtClean="0"/>
          </a:p>
          <a:p>
            <a:r>
              <a:rPr lang="en-US" sz="1600" dirty="0" smtClean="0"/>
              <a:t>Chef Reporting</a:t>
            </a:r>
            <a:endParaRPr lang="en-US" sz="1600" dirty="0"/>
          </a:p>
          <a:p>
            <a:endParaRPr lang="en-US" sz="1600" dirty="0" smtClean="0"/>
          </a:p>
          <a:p>
            <a:r>
              <a:rPr lang="en-US" sz="1600" dirty="0" smtClean="0"/>
              <a:t>Chef Management Console</a:t>
            </a:r>
            <a:endParaRPr lang="en-US" sz="1600" dirty="0"/>
          </a:p>
          <a:p>
            <a:endParaRPr lang="en-US" sz="1600" dirty="0" smtClean="0"/>
          </a:p>
          <a:p>
            <a:r>
              <a:rPr lang="en-US" sz="1600" dirty="0" smtClean="0"/>
              <a:t>Chef Server Replication</a:t>
            </a:r>
            <a:endParaRPr lang="en-US" sz="1600" dirty="0"/>
          </a:p>
          <a:p>
            <a:endParaRPr lang="en-US" sz="1600" dirty="0" smtClean="0"/>
          </a:p>
          <a:p>
            <a:r>
              <a:rPr lang="en-US" sz="1600" dirty="0" smtClean="0"/>
              <a:t>Chef Server Pluggable HA</a:t>
            </a:r>
            <a:endParaRPr lang="en-US" sz="1600" dirty="0"/>
          </a:p>
          <a:p>
            <a:pPr marL="173780" lvl="1" indent="0">
              <a:buNone/>
            </a:pPr>
            <a:endParaRPr lang="en-US" sz="1600" dirty="0"/>
          </a:p>
          <a:p>
            <a:endParaRPr lang="en-US" sz="1600" dirty="0"/>
          </a:p>
        </p:txBody>
      </p:sp>
    </p:spTree>
    <p:extLst>
      <p:ext uri="{BB962C8B-B14F-4D97-AF65-F5344CB8AC3E}">
        <p14:creationId xmlns:p14="http://schemas.microsoft.com/office/powerpoint/2010/main" val="111076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AWS Credentials File</a:t>
            </a:r>
            <a:endParaRPr lang="en-US" dirty="0"/>
          </a:p>
        </p:txBody>
      </p:sp>
      <p:sp>
        <p:nvSpPr>
          <p:cNvPr id="5" name="Content Placeholder 4"/>
          <p:cNvSpPr>
            <a:spLocks noGrp="1"/>
          </p:cNvSpPr>
          <p:nvPr>
            <p:ph sz="quarter" idx="10"/>
          </p:nvPr>
        </p:nvSpPr>
        <p:spPr/>
        <p:txBody>
          <a:bodyPr/>
          <a:lstStyle/>
          <a:p>
            <a:r>
              <a:rPr lang="en-US" dirty="0"/>
              <a:t>[default]</a:t>
            </a:r>
          </a:p>
          <a:p>
            <a:r>
              <a:rPr lang="en-US" dirty="0" smtClean="0"/>
              <a:t>Region=us-east</a:t>
            </a:r>
            <a:r>
              <a:rPr lang="en-US" dirty="0"/>
              <a:t>-1</a:t>
            </a:r>
          </a:p>
          <a:p>
            <a:r>
              <a:rPr lang="en-US" dirty="0" err="1"/>
              <a:t>aws_access_key_id</a:t>
            </a:r>
            <a:r>
              <a:rPr lang="en-US" dirty="0"/>
              <a:t> = </a:t>
            </a:r>
            <a:r>
              <a:rPr lang="en-US" dirty="0" smtClean="0"/>
              <a:t>&lt;AWS_ACCESS_KEY_ID&gt;</a:t>
            </a:r>
          </a:p>
          <a:p>
            <a:r>
              <a:rPr lang="en-US" dirty="0" err="1" smtClean="0"/>
              <a:t>aws_secret_access_key</a:t>
            </a:r>
            <a:r>
              <a:rPr lang="en-US" dirty="0" smtClean="0"/>
              <a:t> </a:t>
            </a:r>
            <a:r>
              <a:rPr lang="en-US" dirty="0"/>
              <a:t>= </a:t>
            </a:r>
            <a:r>
              <a:rPr lang="en-US" dirty="0" smtClean="0"/>
              <a:t>&lt;AWS_SECRET_ACCESS_KEY&gt;</a:t>
            </a:r>
          </a:p>
          <a:p>
            <a:endParaRPr lang="en-US" dirty="0"/>
          </a:p>
        </p:txBody>
      </p:sp>
      <p:sp>
        <p:nvSpPr>
          <p:cNvPr id="6" name="Text Placeholder 5"/>
          <p:cNvSpPr>
            <a:spLocks noGrp="1"/>
          </p:cNvSpPr>
          <p:nvPr>
            <p:ph type="body" sz="quarter" idx="11"/>
          </p:nvPr>
        </p:nvSpPr>
        <p:spPr/>
        <p:txBody>
          <a:bodyPr>
            <a:normAutofit lnSpcReduction="10000"/>
          </a:bodyPr>
          <a:lstStyle/>
          <a:p>
            <a:r>
              <a:rPr lang="en-US" dirty="0" smtClean="0"/>
              <a:t>~/.</a:t>
            </a:r>
            <a:r>
              <a:rPr lang="en-US" dirty="0" err="1" smtClean="0"/>
              <a:t>aws</a:t>
            </a:r>
            <a:r>
              <a:rPr lang="en-US" dirty="0" smtClean="0"/>
              <a:t>/</a:t>
            </a:r>
            <a:r>
              <a:rPr lang="en-US" dirty="0" err="1" smtClean="0"/>
              <a:t>config</a:t>
            </a:r>
            <a:endParaRPr lang="en-US" dirty="0"/>
          </a:p>
        </p:txBody>
      </p:sp>
    </p:spTree>
    <p:extLst>
      <p:ext uri="{BB962C8B-B14F-4D97-AF65-F5344CB8AC3E}">
        <p14:creationId xmlns:p14="http://schemas.microsoft.com/office/powerpoint/2010/main" val="277414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a:t>
            </a:r>
            <a:endParaRPr lang="en-US" dirty="0"/>
          </a:p>
        </p:txBody>
      </p:sp>
      <p:sp>
        <p:nvSpPr>
          <p:cNvPr id="4" name="Text Placeholder 3"/>
          <p:cNvSpPr>
            <a:spLocks noGrp="1"/>
          </p:cNvSpPr>
          <p:nvPr>
            <p:ph type="body" sz="quarter" idx="10"/>
          </p:nvPr>
        </p:nvSpPr>
        <p:spPr/>
        <p:txBody>
          <a:bodyPr>
            <a:normAutofit/>
          </a:bodyPr>
          <a:lstStyle/>
          <a:p>
            <a:r>
              <a:rPr lang="en-US" sz="2900" dirty="0">
                <a:solidFill>
                  <a:srgbClr val="204A87"/>
                </a:solidFill>
              </a:rPr>
              <a:t>require </a:t>
            </a:r>
            <a:r>
              <a:rPr lang="en-US" sz="2900" dirty="0">
                <a:solidFill>
                  <a:srgbClr val="4E9A06"/>
                </a:solidFill>
              </a:rPr>
              <a:t>'chef/provisioning/</a:t>
            </a:r>
            <a:r>
              <a:rPr lang="en-US" sz="2900" dirty="0" err="1">
                <a:solidFill>
                  <a:srgbClr val="4E9A06"/>
                </a:solidFill>
              </a:rPr>
              <a:t>aws_driver</a:t>
            </a:r>
            <a:r>
              <a:rPr lang="en-US" sz="2900" dirty="0">
                <a:solidFill>
                  <a:srgbClr val="4E9A06"/>
                </a:solidFill>
              </a:rPr>
              <a:t>'</a:t>
            </a:r>
          </a:p>
          <a:p>
            <a:r>
              <a:rPr lang="en-US" sz="2900" dirty="0" err="1">
                <a:solidFill>
                  <a:srgbClr val="000000"/>
                </a:solidFill>
              </a:rPr>
              <a:t>with_driver</a:t>
            </a:r>
            <a:r>
              <a:rPr lang="en-US" sz="2900" dirty="0">
                <a:solidFill>
                  <a:srgbClr val="000000"/>
                </a:solidFill>
              </a:rPr>
              <a:t> </a:t>
            </a:r>
            <a:r>
              <a:rPr lang="en-US" sz="2900" dirty="0">
                <a:solidFill>
                  <a:srgbClr val="4E9A06"/>
                </a:solidFill>
              </a:rPr>
              <a:t>'</a:t>
            </a:r>
            <a:r>
              <a:rPr lang="en-US" sz="2900" dirty="0" err="1">
                <a:solidFill>
                  <a:srgbClr val="4E9A06"/>
                </a:solidFill>
              </a:rPr>
              <a:t>aws</a:t>
            </a:r>
            <a:r>
              <a:rPr lang="en-US" sz="2900" dirty="0">
                <a:solidFill>
                  <a:srgbClr val="4E9A06"/>
                </a:solidFill>
              </a:rPr>
              <a:t>'</a:t>
            </a:r>
          </a:p>
          <a:p>
            <a:endParaRPr lang="en-US" sz="2900" dirty="0"/>
          </a:p>
          <a:p>
            <a:r>
              <a:rPr lang="en-US" sz="2900" dirty="0">
                <a:solidFill>
                  <a:srgbClr val="000000"/>
                </a:solidFill>
              </a:rPr>
              <a:t>machine </a:t>
            </a:r>
            <a:r>
              <a:rPr lang="en-US" sz="2900" dirty="0">
                <a:solidFill>
                  <a:srgbClr val="4E9A06"/>
                </a:solidFill>
              </a:rPr>
              <a:t>'nathen_web1' </a:t>
            </a:r>
            <a:r>
              <a:rPr lang="en-US" sz="2900" b="1" dirty="0">
                <a:solidFill>
                  <a:srgbClr val="204A87"/>
                </a:solidFill>
              </a:rPr>
              <a:t>do</a:t>
            </a:r>
          </a:p>
          <a:p>
            <a:r>
              <a:rPr lang="en-US" sz="2900" dirty="0"/>
              <a:t>  </a:t>
            </a:r>
            <a:r>
              <a:rPr lang="en-US" sz="2900" dirty="0">
                <a:solidFill>
                  <a:srgbClr val="000000"/>
                </a:solidFill>
              </a:rPr>
              <a:t>recipe </a:t>
            </a:r>
            <a:r>
              <a:rPr lang="en-US" sz="2900" dirty="0">
                <a:solidFill>
                  <a:srgbClr val="4E9A06"/>
                </a:solidFill>
              </a:rPr>
              <a:t>'</a:t>
            </a:r>
            <a:r>
              <a:rPr lang="en-US" sz="2900" dirty="0" err="1">
                <a:solidFill>
                  <a:srgbClr val="4E9A06"/>
                </a:solidFill>
              </a:rPr>
              <a:t>hello_world</a:t>
            </a:r>
            <a:r>
              <a:rPr lang="en-US" sz="2900" dirty="0">
                <a:solidFill>
                  <a:srgbClr val="4E9A06"/>
                </a:solidFill>
              </a:rPr>
              <a:t>'</a:t>
            </a:r>
          </a:p>
          <a:p>
            <a:r>
              <a:rPr lang="en-US" sz="2900" b="1" dirty="0">
                <a:solidFill>
                  <a:srgbClr val="204A87"/>
                </a:solidFill>
              </a:rPr>
              <a:t>end</a:t>
            </a:r>
          </a:p>
          <a:p>
            <a:endParaRPr lang="en-US" sz="2900" dirty="0"/>
          </a:p>
          <a:p>
            <a:endParaRPr lang="en-US" sz="2900" dirty="0"/>
          </a:p>
        </p:txBody>
      </p:sp>
    </p:spTree>
    <p:extLst>
      <p:ext uri="{BB962C8B-B14F-4D97-AF65-F5344CB8AC3E}">
        <p14:creationId xmlns:p14="http://schemas.microsoft.com/office/powerpoint/2010/main" val="221975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1"/>
          </p:nvPr>
        </p:nvSpPr>
        <p:spPr/>
        <p:txBody>
          <a:bodyPr>
            <a:normAutofit fontScale="32500" lnSpcReduction="20000"/>
          </a:bodyPr>
          <a:lstStyle/>
          <a:p>
            <a:r>
              <a:rPr lang="en-US" dirty="0"/>
              <a:t>[2015-02-04T12:53:22+00:00] INFO: Started chef-zero at http://localhost:8889 with repository at /Users/</a:t>
            </a:r>
            <a:r>
              <a:rPr lang="en-US" dirty="0" err="1"/>
              <a:t>nathenharvey</a:t>
            </a:r>
            <a:r>
              <a:rPr lang="en-US" dirty="0"/>
              <a:t>/</a:t>
            </a:r>
            <a:r>
              <a:rPr lang="en-US" dirty="0" err="1"/>
              <a:t>chef_london_users</a:t>
            </a:r>
            <a:r>
              <a:rPr lang="en-US" dirty="0"/>
              <a:t>/chef-repo</a:t>
            </a:r>
          </a:p>
          <a:p>
            <a:r>
              <a:rPr lang="en-US" dirty="0"/>
              <a:t>  One version per cookbook</a:t>
            </a:r>
          </a:p>
          <a:p>
            <a:endParaRPr lang="en-US" dirty="0"/>
          </a:p>
          <a:p>
            <a:r>
              <a:rPr lang="en-US" dirty="0"/>
              <a:t>[2015-02-04T12:53:22+00:00] INFO: Forking chef instance to converge...</a:t>
            </a:r>
          </a:p>
          <a:p>
            <a:r>
              <a:rPr lang="en-US" dirty="0"/>
              <a:t>Starting Chef Client, version 12.0.3</a:t>
            </a:r>
          </a:p>
          <a:p>
            <a:r>
              <a:rPr lang="en-US" dirty="0"/>
              <a:t>[2015-02-04T12:53:22+00:00] INFO: *** Chef 12.0.3 ***</a:t>
            </a:r>
          </a:p>
          <a:p>
            <a:r>
              <a:rPr lang="en-US" dirty="0"/>
              <a:t>[2015-02-04T12:53:22+00:00] INFO: Chef-client </a:t>
            </a:r>
            <a:r>
              <a:rPr lang="en-US" dirty="0" err="1"/>
              <a:t>pid</a:t>
            </a:r>
            <a:r>
              <a:rPr lang="en-US" dirty="0"/>
              <a:t>: 23233</a:t>
            </a:r>
          </a:p>
          <a:p>
            <a:r>
              <a:rPr lang="en-US" dirty="0"/>
              <a:t>[2015-02-04T12:53:31+00:00] INFO: Run List is []</a:t>
            </a:r>
          </a:p>
          <a:p>
            <a:r>
              <a:rPr lang="en-US" dirty="0"/>
              <a:t>[2015-02-04T12:53:31+00:00] INFO: Run List expands to []</a:t>
            </a:r>
          </a:p>
          <a:p>
            <a:r>
              <a:rPr lang="en-US" dirty="0"/>
              <a:t>[2015-02-04T12:53:31+00:00] INFO: Starting Chef Run for nharveycul215</a:t>
            </a:r>
          </a:p>
          <a:p>
            <a:r>
              <a:rPr lang="en-US" dirty="0"/>
              <a:t>[2015-02-04T12:53:31+00:00] INFO: Running start handlers</a:t>
            </a:r>
          </a:p>
          <a:p>
            <a:r>
              <a:rPr lang="en-US" dirty="0"/>
              <a:t>[2015-02-04T12:53:31+00:00] INFO: Start handlers complete.</a:t>
            </a:r>
          </a:p>
          <a:p>
            <a:r>
              <a:rPr lang="en-US" dirty="0"/>
              <a:t>[2015-02-04T12:53:31+00:00] INFO: HTTP Request Returned 404 Not Found : Object not found: /reports/nodes/nharveycul215/runs</a:t>
            </a:r>
          </a:p>
          <a:p>
            <a:r>
              <a:rPr lang="en-US" dirty="0"/>
              <a:t>resolving cookbooks for run list: []</a:t>
            </a:r>
          </a:p>
          <a:p>
            <a:r>
              <a:rPr lang="en-US" dirty="0"/>
              <a:t>[2015-02-04T12:53:31+00:00] INFO: Loading cookbooks []</a:t>
            </a:r>
          </a:p>
          <a:p>
            <a:r>
              <a:rPr lang="en-US" dirty="0"/>
              <a:t>Synchronizing Cookbooks:</a:t>
            </a:r>
          </a:p>
          <a:p>
            <a:r>
              <a:rPr lang="en-US" dirty="0"/>
              <a:t>Compiling Cookbooks...</a:t>
            </a:r>
          </a:p>
          <a:p>
            <a:r>
              <a:rPr lang="en-US" dirty="0"/>
              <a:t>[2015-02-04T12:53:35+00:00] WARN: Node nharveycul215 has an empty run list.</a:t>
            </a:r>
          </a:p>
          <a:p>
            <a:r>
              <a:rPr lang="en-US" dirty="0"/>
              <a:t>Converging 7 resources</a:t>
            </a:r>
          </a:p>
          <a:p>
            <a:r>
              <a:rPr lang="en-US" dirty="0"/>
              <a:t>Recipe: @</a:t>
            </a:r>
            <a:r>
              <a:rPr lang="en-US" dirty="0" err="1"/>
              <a:t>recipe_files</a:t>
            </a:r>
            <a:r>
              <a:rPr lang="en-US" dirty="0"/>
              <a:t>::/Users/</a:t>
            </a:r>
            <a:r>
              <a:rPr lang="en-US" dirty="0" err="1"/>
              <a:t>nathenharvey</a:t>
            </a:r>
            <a:r>
              <a:rPr lang="en-US" dirty="0"/>
              <a:t>/</a:t>
            </a:r>
            <a:r>
              <a:rPr lang="en-US" dirty="0" err="1"/>
              <a:t>chef_london_users</a:t>
            </a:r>
            <a:r>
              <a:rPr lang="en-US" dirty="0"/>
              <a:t>/chef-repo/</a:t>
            </a:r>
            <a:r>
              <a:rPr lang="en-US" dirty="0" err="1"/>
              <a:t>web.rb</a:t>
            </a:r>
            <a:endParaRPr lang="en-US" dirty="0"/>
          </a:p>
        </p:txBody>
      </p:sp>
      <p:sp>
        <p:nvSpPr>
          <p:cNvPr id="5" name="Title 4"/>
          <p:cNvSpPr>
            <a:spLocks noGrp="1"/>
          </p:cNvSpPr>
          <p:nvPr>
            <p:ph type="title"/>
          </p:nvPr>
        </p:nvSpPr>
        <p:spPr/>
        <p:txBody>
          <a:bodyPr/>
          <a:lstStyle/>
          <a:p>
            <a:r>
              <a:rPr lang="en-US" dirty="0" smtClean="0"/>
              <a:t>Execute the Recipe</a:t>
            </a:r>
            <a:endParaRPr lang="en-US" dirty="0"/>
          </a:p>
        </p:txBody>
      </p:sp>
      <p:sp>
        <p:nvSpPr>
          <p:cNvPr id="7" name="Content Placeholder 6"/>
          <p:cNvSpPr>
            <a:spLocks noGrp="1"/>
          </p:cNvSpPr>
          <p:nvPr>
            <p:ph sz="quarter" idx="12"/>
          </p:nvPr>
        </p:nvSpPr>
        <p:spPr/>
        <p:txBody>
          <a:bodyPr>
            <a:normAutofit fontScale="92500" lnSpcReduction="10000"/>
          </a:bodyPr>
          <a:lstStyle/>
          <a:p>
            <a:r>
              <a:rPr lang="en-US" dirty="0" smtClean="0"/>
              <a:t>chef-client --local-mode </a:t>
            </a:r>
            <a:r>
              <a:rPr lang="en-US" dirty="0" err="1" smtClean="0"/>
              <a:t>simple.rb</a:t>
            </a:r>
            <a:endParaRPr lang="en-US" dirty="0"/>
          </a:p>
        </p:txBody>
      </p:sp>
    </p:spTree>
    <p:extLst>
      <p:ext uri="{BB962C8B-B14F-4D97-AF65-F5344CB8AC3E}">
        <p14:creationId xmlns:p14="http://schemas.microsoft.com/office/powerpoint/2010/main" val="71856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test and repair </a:t>
            </a:r>
            <a:r>
              <a:rPr lang="en-US" dirty="0" smtClean="0"/>
              <a:t>model</a:t>
            </a:r>
            <a:endParaRPr lang="en-US" dirty="0"/>
          </a:p>
        </p:txBody>
      </p:sp>
      <p:sp>
        <p:nvSpPr>
          <p:cNvPr id="7" name="Content Placeholder 6"/>
          <p:cNvSpPr>
            <a:spLocks noGrp="1"/>
          </p:cNvSpPr>
          <p:nvPr>
            <p:ph sz="quarter" idx="11"/>
          </p:nvPr>
        </p:nvSpPr>
        <p:spPr>
          <a:xfrm>
            <a:off x="4636008" y="857250"/>
            <a:ext cx="4114800" cy="497417"/>
          </a:xfrm>
        </p:spPr>
        <p:txBody>
          <a:bodyPr/>
          <a:lstStyle/>
          <a:p>
            <a:pPr algn="ctr"/>
            <a:r>
              <a:rPr lang="en-US" dirty="0" smtClean="0">
                <a:solidFill>
                  <a:srgbClr val="000000"/>
                </a:solidFill>
              </a:rPr>
              <a:t>machine 'nathen_web1'</a:t>
            </a:r>
            <a:endParaRPr lang="en-US" dirty="0"/>
          </a:p>
        </p:txBody>
      </p:sp>
    </p:spTree>
    <p:extLst>
      <p:ext uri="{BB962C8B-B14F-4D97-AF65-F5344CB8AC3E}">
        <p14:creationId xmlns:p14="http://schemas.microsoft.com/office/powerpoint/2010/main" val="243356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4636008" y="857250"/>
            <a:ext cx="4114800" cy="497417"/>
          </a:xfrm>
        </p:spPr>
        <p:txBody>
          <a:bodyPr/>
          <a:lstStyle/>
          <a:p>
            <a:pPr algn="ctr"/>
            <a:r>
              <a:rPr lang="en-US" dirty="0">
                <a:solidFill>
                  <a:srgbClr val="000000"/>
                </a:solidFill>
              </a:rPr>
              <a:t>machine '</a:t>
            </a:r>
            <a:r>
              <a:rPr lang="en-US" dirty="0" smtClean="0">
                <a:solidFill>
                  <a:srgbClr val="000000"/>
                </a:solidFill>
              </a:rPr>
              <a:t>nathen_web1'</a:t>
            </a:r>
            <a:endParaRPr lang="en-US" dirty="0"/>
          </a:p>
        </p:txBody>
      </p:sp>
      <p:sp>
        <p:nvSpPr>
          <p:cNvPr id="8" name="Text Placeholder 5"/>
          <p:cNvSpPr txBox="1">
            <a:spLocks/>
          </p:cNvSpPr>
          <p:nvPr/>
        </p:nvSpPr>
        <p:spPr bwMode="white">
          <a:xfrm>
            <a:off x="4637617" y="1458385"/>
            <a:ext cx="4114800" cy="541866"/>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000" dirty="0" smtClean="0"/>
              <a:t>nathen_web1 exist?</a:t>
            </a:r>
            <a:endParaRPr lang="en-US" sz="3000" dirty="0"/>
          </a:p>
        </p:txBody>
      </p:sp>
      <p:cxnSp>
        <p:nvCxnSpPr>
          <p:cNvPr id="3" name="Straight Arrow Connector 2"/>
          <p:cNvCxnSpPr>
            <a:stCxn id="8" idx="2"/>
          </p:cNvCxnSpPr>
          <p:nvPr/>
        </p:nvCxnSpPr>
        <p:spPr>
          <a:xfrm flipH="1">
            <a:off x="5164667" y="2000251"/>
            <a:ext cx="1530350" cy="793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728634" y="2813052"/>
            <a:ext cx="618734" cy="430887"/>
          </a:xfrm>
          <a:prstGeom prst="rect">
            <a:avLst/>
          </a:prstGeom>
          <a:noFill/>
        </p:spPr>
        <p:txBody>
          <a:bodyPr wrap="none" lIns="0" tIns="0" rIns="0" bIns="0" rtlCol="0">
            <a:spAutoFit/>
          </a:bodyPr>
          <a:lstStyle/>
          <a:p>
            <a:r>
              <a:rPr lang="en-US" sz="2800" dirty="0">
                <a:solidFill>
                  <a:schemeClr val="accent3">
                    <a:lumMod val="50000"/>
                  </a:schemeClr>
                </a:solidFill>
              </a:rPr>
              <a:t>Yes</a:t>
            </a:r>
          </a:p>
        </p:txBody>
      </p:sp>
      <p:sp>
        <p:nvSpPr>
          <p:cNvPr id="2" name="Rectangle 1"/>
          <p:cNvSpPr/>
          <p:nvPr/>
        </p:nvSpPr>
        <p:spPr bwMode="auto">
          <a:xfrm>
            <a:off x="4195805" y="1553825"/>
            <a:ext cx="685800" cy="35983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2000" dirty="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44598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4636008" y="857250"/>
            <a:ext cx="4114800" cy="497417"/>
          </a:xfrm>
        </p:spPr>
        <p:txBody>
          <a:bodyPr/>
          <a:lstStyle/>
          <a:p>
            <a:pPr algn="ctr"/>
            <a:r>
              <a:rPr lang="en-US" dirty="0">
                <a:solidFill>
                  <a:srgbClr val="000000"/>
                </a:solidFill>
              </a:rPr>
              <a:t>machine '</a:t>
            </a:r>
            <a:r>
              <a:rPr lang="en-US" dirty="0" smtClean="0">
                <a:solidFill>
                  <a:srgbClr val="000000"/>
                </a:solidFill>
              </a:rPr>
              <a:t>nathen_web1'</a:t>
            </a:r>
            <a:endParaRPr lang="en-US" dirty="0"/>
          </a:p>
        </p:txBody>
      </p:sp>
      <p:sp>
        <p:nvSpPr>
          <p:cNvPr id="8" name="Text Placeholder 5"/>
          <p:cNvSpPr txBox="1">
            <a:spLocks/>
          </p:cNvSpPr>
          <p:nvPr/>
        </p:nvSpPr>
        <p:spPr bwMode="white">
          <a:xfrm>
            <a:off x="4637617" y="1458385"/>
            <a:ext cx="4114800" cy="541866"/>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000" dirty="0" smtClean="0"/>
              <a:t>nathen_web1 exist?</a:t>
            </a:r>
            <a:endParaRPr lang="en-US" sz="3000" dirty="0"/>
          </a:p>
        </p:txBody>
      </p:sp>
      <p:cxnSp>
        <p:nvCxnSpPr>
          <p:cNvPr id="3" name="Straight Arrow Connector 2"/>
          <p:cNvCxnSpPr>
            <a:stCxn id="8" idx="2"/>
          </p:cNvCxnSpPr>
          <p:nvPr/>
        </p:nvCxnSpPr>
        <p:spPr>
          <a:xfrm flipH="1">
            <a:off x="5164667" y="2000251"/>
            <a:ext cx="1530350" cy="793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69417" y="3280833"/>
            <a:ext cx="10583"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667250" y="3725334"/>
            <a:ext cx="919723" cy="461665"/>
          </a:xfrm>
          <a:prstGeom prst="rect">
            <a:avLst/>
          </a:prstGeom>
          <a:noFill/>
        </p:spPr>
        <p:txBody>
          <a:bodyPr wrap="none" lIns="0" tIns="0" rIns="0" bIns="0" rtlCol="0">
            <a:spAutoFit/>
          </a:bodyPr>
          <a:lstStyle/>
          <a:p>
            <a:r>
              <a:rPr lang="en-US" sz="3000" dirty="0">
                <a:solidFill>
                  <a:schemeClr val="accent3">
                    <a:lumMod val="50000"/>
                  </a:schemeClr>
                </a:solidFill>
              </a:rPr>
              <a:t>Done</a:t>
            </a:r>
          </a:p>
        </p:txBody>
      </p:sp>
      <p:sp>
        <p:nvSpPr>
          <p:cNvPr id="21" name="TextBox 20"/>
          <p:cNvSpPr txBox="1"/>
          <p:nvPr/>
        </p:nvSpPr>
        <p:spPr>
          <a:xfrm>
            <a:off x="4728634" y="2813052"/>
            <a:ext cx="662929" cy="461665"/>
          </a:xfrm>
          <a:prstGeom prst="rect">
            <a:avLst/>
          </a:prstGeom>
          <a:noFill/>
        </p:spPr>
        <p:txBody>
          <a:bodyPr wrap="none" lIns="0" tIns="0" rIns="0" bIns="0" rtlCol="0">
            <a:spAutoFit/>
          </a:bodyPr>
          <a:lstStyle/>
          <a:p>
            <a:r>
              <a:rPr lang="en-US" sz="3000" dirty="0">
                <a:solidFill>
                  <a:schemeClr val="accent3">
                    <a:lumMod val="50000"/>
                  </a:schemeClr>
                </a:solidFill>
              </a:rPr>
              <a:t>Yes</a:t>
            </a:r>
          </a:p>
        </p:txBody>
      </p:sp>
      <p:sp>
        <p:nvSpPr>
          <p:cNvPr id="2" name="Rectangle 1"/>
          <p:cNvSpPr/>
          <p:nvPr/>
        </p:nvSpPr>
        <p:spPr bwMode="auto">
          <a:xfrm>
            <a:off x="4195805" y="1553825"/>
            <a:ext cx="685800" cy="35983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2000" dirty="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99639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4636008" y="857250"/>
            <a:ext cx="4114800" cy="497417"/>
          </a:xfrm>
        </p:spPr>
        <p:txBody>
          <a:bodyPr/>
          <a:lstStyle/>
          <a:p>
            <a:pPr algn="ctr"/>
            <a:r>
              <a:rPr lang="en-US" dirty="0">
                <a:solidFill>
                  <a:srgbClr val="000000"/>
                </a:solidFill>
              </a:rPr>
              <a:t>machine '</a:t>
            </a:r>
            <a:r>
              <a:rPr lang="en-US" dirty="0" smtClean="0">
                <a:solidFill>
                  <a:srgbClr val="000000"/>
                </a:solidFill>
              </a:rPr>
              <a:t>nathen_web1'</a:t>
            </a:r>
            <a:endParaRPr lang="en-US" dirty="0"/>
          </a:p>
        </p:txBody>
      </p:sp>
      <p:sp>
        <p:nvSpPr>
          <p:cNvPr id="8" name="Text Placeholder 5"/>
          <p:cNvSpPr txBox="1">
            <a:spLocks/>
          </p:cNvSpPr>
          <p:nvPr/>
        </p:nvSpPr>
        <p:spPr bwMode="white">
          <a:xfrm>
            <a:off x="4637617" y="1458385"/>
            <a:ext cx="4114800" cy="541866"/>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000" dirty="0" smtClean="0"/>
              <a:t>nathen_web1 exist?</a:t>
            </a:r>
            <a:endParaRPr lang="en-US" sz="3000" dirty="0"/>
          </a:p>
        </p:txBody>
      </p:sp>
      <p:cxnSp>
        <p:nvCxnSpPr>
          <p:cNvPr id="3" name="Straight Arrow Connector 2"/>
          <p:cNvCxnSpPr>
            <a:stCxn id="8" idx="2"/>
          </p:cNvCxnSpPr>
          <p:nvPr/>
        </p:nvCxnSpPr>
        <p:spPr>
          <a:xfrm flipH="1">
            <a:off x="5164667" y="2000251"/>
            <a:ext cx="1530350" cy="793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6695017" y="2000251"/>
            <a:ext cx="1602317" cy="783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69417" y="3280833"/>
            <a:ext cx="10583"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667250" y="3725334"/>
            <a:ext cx="919723" cy="461665"/>
          </a:xfrm>
          <a:prstGeom prst="rect">
            <a:avLst/>
          </a:prstGeom>
          <a:noFill/>
        </p:spPr>
        <p:txBody>
          <a:bodyPr wrap="none" lIns="0" tIns="0" rIns="0" bIns="0" rtlCol="0">
            <a:spAutoFit/>
          </a:bodyPr>
          <a:lstStyle/>
          <a:p>
            <a:r>
              <a:rPr lang="en-US" sz="3000" dirty="0">
                <a:solidFill>
                  <a:schemeClr val="accent3">
                    <a:lumMod val="50000"/>
                  </a:schemeClr>
                </a:solidFill>
              </a:rPr>
              <a:t>Done</a:t>
            </a:r>
          </a:p>
        </p:txBody>
      </p:sp>
      <p:sp>
        <p:nvSpPr>
          <p:cNvPr id="21" name="TextBox 20"/>
          <p:cNvSpPr txBox="1"/>
          <p:nvPr/>
        </p:nvSpPr>
        <p:spPr>
          <a:xfrm>
            <a:off x="4728634" y="2813052"/>
            <a:ext cx="662929" cy="461665"/>
          </a:xfrm>
          <a:prstGeom prst="rect">
            <a:avLst/>
          </a:prstGeom>
          <a:noFill/>
        </p:spPr>
        <p:txBody>
          <a:bodyPr wrap="none" lIns="0" tIns="0" rIns="0" bIns="0" rtlCol="0">
            <a:spAutoFit/>
          </a:bodyPr>
          <a:lstStyle/>
          <a:p>
            <a:r>
              <a:rPr lang="en-US" sz="3000" dirty="0">
                <a:solidFill>
                  <a:schemeClr val="accent3">
                    <a:lumMod val="50000"/>
                  </a:schemeClr>
                </a:solidFill>
              </a:rPr>
              <a:t>Yes</a:t>
            </a:r>
          </a:p>
        </p:txBody>
      </p:sp>
      <p:sp>
        <p:nvSpPr>
          <p:cNvPr id="22" name="TextBox 21"/>
          <p:cNvSpPr txBox="1"/>
          <p:nvPr/>
        </p:nvSpPr>
        <p:spPr>
          <a:xfrm>
            <a:off x="8157634" y="2823635"/>
            <a:ext cx="491796" cy="461665"/>
          </a:xfrm>
          <a:prstGeom prst="rect">
            <a:avLst/>
          </a:prstGeom>
          <a:noFill/>
        </p:spPr>
        <p:txBody>
          <a:bodyPr wrap="none" lIns="0" tIns="0" rIns="0" bIns="0" rtlCol="0">
            <a:spAutoFit/>
          </a:bodyPr>
          <a:lstStyle/>
          <a:p>
            <a:r>
              <a:rPr lang="en-US" sz="3000" dirty="0">
                <a:solidFill>
                  <a:schemeClr val="accent3">
                    <a:lumMod val="50000"/>
                  </a:schemeClr>
                </a:solidFill>
              </a:rPr>
              <a:t>No</a:t>
            </a:r>
          </a:p>
        </p:txBody>
      </p:sp>
      <p:sp>
        <p:nvSpPr>
          <p:cNvPr id="2" name="Rectangle 1"/>
          <p:cNvSpPr/>
          <p:nvPr/>
        </p:nvSpPr>
        <p:spPr bwMode="auto">
          <a:xfrm>
            <a:off x="4195805" y="1553825"/>
            <a:ext cx="685800" cy="35983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2000" dirty="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408674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4636008" y="857250"/>
            <a:ext cx="4114800" cy="497417"/>
          </a:xfrm>
        </p:spPr>
        <p:txBody>
          <a:bodyPr/>
          <a:lstStyle/>
          <a:p>
            <a:pPr algn="ctr"/>
            <a:r>
              <a:rPr lang="en-US" dirty="0">
                <a:solidFill>
                  <a:srgbClr val="000000"/>
                </a:solidFill>
              </a:rPr>
              <a:t>machine '</a:t>
            </a:r>
            <a:r>
              <a:rPr lang="en-US" dirty="0" smtClean="0">
                <a:solidFill>
                  <a:srgbClr val="000000"/>
                </a:solidFill>
              </a:rPr>
              <a:t>nathen_web1'</a:t>
            </a:r>
            <a:endParaRPr lang="en-US" dirty="0"/>
          </a:p>
        </p:txBody>
      </p:sp>
      <p:sp>
        <p:nvSpPr>
          <p:cNvPr id="8" name="Text Placeholder 5"/>
          <p:cNvSpPr txBox="1">
            <a:spLocks/>
          </p:cNvSpPr>
          <p:nvPr/>
        </p:nvSpPr>
        <p:spPr bwMode="white">
          <a:xfrm>
            <a:off x="4637617" y="1458385"/>
            <a:ext cx="4114800" cy="541866"/>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000" dirty="0" smtClean="0"/>
              <a:t>nathen_web1 exist?</a:t>
            </a:r>
            <a:endParaRPr lang="en-US" sz="3000" dirty="0"/>
          </a:p>
        </p:txBody>
      </p:sp>
      <p:cxnSp>
        <p:nvCxnSpPr>
          <p:cNvPr id="3" name="Straight Arrow Connector 2"/>
          <p:cNvCxnSpPr>
            <a:stCxn id="8" idx="2"/>
          </p:cNvCxnSpPr>
          <p:nvPr/>
        </p:nvCxnSpPr>
        <p:spPr>
          <a:xfrm flipH="1">
            <a:off x="5164667" y="2000251"/>
            <a:ext cx="1530350" cy="793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6695017" y="2000251"/>
            <a:ext cx="1602317" cy="783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382000" y="3312583"/>
            <a:ext cx="0" cy="46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69417" y="3280833"/>
            <a:ext cx="10583"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667250" y="3725334"/>
            <a:ext cx="919723" cy="461665"/>
          </a:xfrm>
          <a:prstGeom prst="rect">
            <a:avLst/>
          </a:prstGeom>
          <a:noFill/>
        </p:spPr>
        <p:txBody>
          <a:bodyPr wrap="none" lIns="0" tIns="0" rIns="0" bIns="0" rtlCol="0">
            <a:spAutoFit/>
          </a:bodyPr>
          <a:lstStyle/>
          <a:p>
            <a:r>
              <a:rPr lang="en-US" sz="3000" dirty="0">
                <a:solidFill>
                  <a:schemeClr val="accent3">
                    <a:lumMod val="50000"/>
                  </a:schemeClr>
                </a:solidFill>
              </a:rPr>
              <a:t>Done</a:t>
            </a:r>
          </a:p>
        </p:txBody>
      </p:sp>
      <p:sp>
        <p:nvSpPr>
          <p:cNvPr id="20" name="TextBox 19"/>
          <p:cNvSpPr txBox="1"/>
          <p:nvPr/>
        </p:nvSpPr>
        <p:spPr>
          <a:xfrm>
            <a:off x="7406217" y="3712635"/>
            <a:ext cx="1453974" cy="461665"/>
          </a:xfrm>
          <a:prstGeom prst="rect">
            <a:avLst/>
          </a:prstGeom>
          <a:noFill/>
        </p:spPr>
        <p:txBody>
          <a:bodyPr wrap="none" lIns="0" tIns="0" rIns="0" bIns="0" rtlCol="0">
            <a:spAutoFit/>
          </a:bodyPr>
          <a:lstStyle/>
          <a:p>
            <a:r>
              <a:rPr lang="en-US" sz="3000" dirty="0">
                <a:solidFill>
                  <a:schemeClr val="accent3">
                    <a:lumMod val="50000"/>
                  </a:schemeClr>
                </a:solidFill>
              </a:rPr>
              <a:t>Create it</a:t>
            </a:r>
          </a:p>
        </p:txBody>
      </p:sp>
      <p:sp>
        <p:nvSpPr>
          <p:cNvPr id="21" name="TextBox 20"/>
          <p:cNvSpPr txBox="1"/>
          <p:nvPr/>
        </p:nvSpPr>
        <p:spPr>
          <a:xfrm>
            <a:off x="4728634" y="2813052"/>
            <a:ext cx="662929" cy="461665"/>
          </a:xfrm>
          <a:prstGeom prst="rect">
            <a:avLst/>
          </a:prstGeom>
          <a:noFill/>
        </p:spPr>
        <p:txBody>
          <a:bodyPr wrap="none" lIns="0" tIns="0" rIns="0" bIns="0" rtlCol="0">
            <a:spAutoFit/>
          </a:bodyPr>
          <a:lstStyle/>
          <a:p>
            <a:r>
              <a:rPr lang="en-US" sz="3000" dirty="0">
                <a:solidFill>
                  <a:schemeClr val="accent3">
                    <a:lumMod val="50000"/>
                  </a:schemeClr>
                </a:solidFill>
              </a:rPr>
              <a:t>Yes</a:t>
            </a:r>
          </a:p>
        </p:txBody>
      </p:sp>
      <p:sp>
        <p:nvSpPr>
          <p:cNvPr id="22" name="TextBox 21"/>
          <p:cNvSpPr txBox="1"/>
          <p:nvPr/>
        </p:nvSpPr>
        <p:spPr>
          <a:xfrm>
            <a:off x="8157634" y="2823635"/>
            <a:ext cx="491796" cy="461665"/>
          </a:xfrm>
          <a:prstGeom prst="rect">
            <a:avLst/>
          </a:prstGeom>
          <a:noFill/>
        </p:spPr>
        <p:txBody>
          <a:bodyPr wrap="none" lIns="0" tIns="0" rIns="0" bIns="0" rtlCol="0">
            <a:spAutoFit/>
          </a:bodyPr>
          <a:lstStyle/>
          <a:p>
            <a:r>
              <a:rPr lang="en-US" sz="3000" dirty="0">
                <a:solidFill>
                  <a:schemeClr val="accent3">
                    <a:lumMod val="50000"/>
                  </a:schemeClr>
                </a:solidFill>
              </a:rPr>
              <a:t>No</a:t>
            </a:r>
          </a:p>
        </p:txBody>
      </p:sp>
      <p:sp>
        <p:nvSpPr>
          <p:cNvPr id="2" name="Rectangle 1"/>
          <p:cNvSpPr/>
          <p:nvPr/>
        </p:nvSpPr>
        <p:spPr bwMode="auto">
          <a:xfrm>
            <a:off x="4195805" y="1553825"/>
            <a:ext cx="685800" cy="35983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2000" dirty="0">
                <a:gradFill>
                  <a:gsLst>
                    <a:gs pos="0">
                      <a:srgbClr val="FFFFFF"/>
                    </a:gs>
                    <a:gs pos="100000">
                      <a:srgbClr val="FFFFFF"/>
                    </a:gs>
                  </a:gsLst>
                  <a:lin ang="5400000" scaled="0"/>
                </a:gradFill>
              </a:rPr>
              <a:t>Test</a:t>
            </a:r>
          </a:p>
        </p:txBody>
      </p:sp>
    </p:spTree>
    <p:extLst>
      <p:ext uri="{BB962C8B-B14F-4D97-AF65-F5344CB8AC3E}">
        <p14:creationId xmlns:p14="http://schemas.microsoft.com/office/powerpoint/2010/main" val="196862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Test and Repair</a:t>
            </a:r>
            <a:endParaRPr lang="en-US" dirty="0"/>
          </a:p>
        </p:txBody>
      </p:sp>
      <p:sp>
        <p:nvSpPr>
          <p:cNvPr id="6" name="Text Placeholder 5"/>
          <p:cNvSpPr>
            <a:spLocks noGrp="1"/>
          </p:cNvSpPr>
          <p:nvPr>
            <p:ph type="body" sz="quarter" idx="10"/>
          </p:nvPr>
        </p:nvSpPr>
        <p:spPr/>
        <p:txBody>
          <a:bodyPr/>
          <a:lstStyle/>
          <a:p>
            <a:pPr marL="0" indent="0">
              <a:buNone/>
            </a:pPr>
            <a:r>
              <a:rPr lang="en-US" dirty="0"/>
              <a:t>Resources follow a </a:t>
            </a:r>
            <a:r>
              <a:rPr lang="en-US" b="1" dirty="0">
                <a:solidFill>
                  <a:srgbClr val="F18B21"/>
                </a:solidFill>
              </a:rPr>
              <a:t>test</a:t>
            </a:r>
            <a:r>
              <a:rPr lang="en-US" dirty="0">
                <a:solidFill>
                  <a:srgbClr val="F18B21"/>
                </a:solidFill>
              </a:rPr>
              <a:t> </a:t>
            </a:r>
            <a:r>
              <a:rPr lang="en-US" dirty="0"/>
              <a:t>and </a:t>
            </a:r>
            <a:r>
              <a:rPr lang="en-US" b="1" dirty="0">
                <a:solidFill>
                  <a:srgbClr val="F18B21"/>
                </a:solidFill>
              </a:rPr>
              <a:t>repair</a:t>
            </a:r>
            <a:r>
              <a:rPr lang="en-US" dirty="0">
                <a:solidFill>
                  <a:srgbClr val="F18B21"/>
                </a:solidFill>
              </a:rPr>
              <a:t> </a:t>
            </a:r>
            <a:r>
              <a:rPr lang="en-US" dirty="0" smtClean="0"/>
              <a:t>model</a:t>
            </a:r>
            <a:endParaRPr lang="en-US" dirty="0"/>
          </a:p>
        </p:txBody>
      </p:sp>
      <p:sp>
        <p:nvSpPr>
          <p:cNvPr id="7" name="Content Placeholder 6"/>
          <p:cNvSpPr>
            <a:spLocks noGrp="1"/>
          </p:cNvSpPr>
          <p:nvPr>
            <p:ph sz="quarter" idx="11"/>
          </p:nvPr>
        </p:nvSpPr>
        <p:spPr>
          <a:xfrm>
            <a:off x="4636008" y="857250"/>
            <a:ext cx="4114800" cy="497417"/>
          </a:xfrm>
        </p:spPr>
        <p:txBody>
          <a:bodyPr/>
          <a:lstStyle/>
          <a:p>
            <a:pPr algn="ctr"/>
            <a:r>
              <a:rPr lang="en-US" dirty="0">
                <a:solidFill>
                  <a:srgbClr val="000000"/>
                </a:solidFill>
              </a:rPr>
              <a:t>machine '</a:t>
            </a:r>
            <a:r>
              <a:rPr lang="en-US" dirty="0" smtClean="0">
                <a:solidFill>
                  <a:srgbClr val="000000"/>
                </a:solidFill>
              </a:rPr>
              <a:t>nathen_web1'</a:t>
            </a:r>
            <a:endParaRPr lang="en-US" dirty="0"/>
          </a:p>
        </p:txBody>
      </p:sp>
      <p:sp>
        <p:nvSpPr>
          <p:cNvPr id="8" name="Text Placeholder 5"/>
          <p:cNvSpPr txBox="1">
            <a:spLocks/>
          </p:cNvSpPr>
          <p:nvPr/>
        </p:nvSpPr>
        <p:spPr bwMode="white">
          <a:xfrm>
            <a:off x="4637617" y="1458385"/>
            <a:ext cx="4114800" cy="541866"/>
          </a:xfrm>
          <a:prstGeom prst="rect">
            <a:avLst/>
          </a:prstGeom>
        </p:spPr>
        <p:txBody>
          <a:bodyPr vert="horz" wrap="square" lIns="0" tIns="0" rIns="0" bIns="0" rtlCol="0">
            <a:noAutofit/>
          </a:bodyPr>
          <a:lstStyle>
            <a:lvl1pPr marL="231775" indent="-231775" algn="l" defTabSz="914363" rtl="0" eaLnBrk="1" latinLnBrk="0" hangingPunct="1">
              <a:lnSpc>
                <a:spcPct val="100000"/>
              </a:lnSpc>
              <a:spcBef>
                <a:spcPts val="600"/>
              </a:spcBef>
              <a:buSzPct val="90000"/>
              <a:buFont typeface="Arial" pitchFamily="34" charset="0"/>
              <a:buChar char="•"/>
              <a:defRPr sz="4000" kern="1200" baseline="0">
                <a:solidFill>
                  <a:schemeClr val="accent3">
                    <a:lumMod val="50000"/>
                  </a:schemeClr>
                </a:solidFill>
                <a:latin typeface="+mn-lt"/>
                <a:ea typeface="+mn-ea"/>
                <a:cs typeface="+mn-cs"/>
              </a:defRPr>
            </a:lvl1pPr>
            <a:lvl2pPr marL="457200" indent="-225425" algn="l" defTabSz="914363" rtl="0" eaLnBrk="1" latinLnBrk="0" hangingPunct="1">
              <a:lnSpc>
                <a:spcPct val="100000"/>
              </a:lnSpc>
              <a:spcBef>
                <a:spcPts val="600"/>
              </a:spcBef>
              <a:buSzPct val="90000"/>
              <a:buFont typeface="Arial" pitchFamily="34" charset="0"/>
              <a:buChar char="•"/>
              <a:defRPr sz="3600" kern="1200" baseline="0">
                <a:solidFill>
                  <a:schemeClr val="accent3">
                    <a:lumMod val="50000"/>
                  </a:schemeClr>
                </a:solidFill>
                <a:latin typeface="+mn-lt"/>
                <a:ea typeface="+mn-ea"/>
                <a:cs typeface="+mn-cs"/>
              </a:defRPr>
            </a:lvl2pPr>
            <a:lvl3pPr marL="630238" indent="-173038" algn="l" defTabSz="914363" rtl="0" eaLnBrk="1" latinLnBrk="0" hangingPunct="1">
              <a:lnSpc>
                <a:spcPct val="100000"/>
              </a:lnSpc>
              <a:spcBef>
                <a:spcPts val="600"/>
              </a:spcBef>
              <a:buSzPct val="90000"/>
              <a:buFont typeface="Arial" pitchFamily="34" charset="0"/>
              <a:buChar char="•"/>
              <a:defRPr sz="3200" kern="1200" baseline="0">
                <a:solidFill>
                  <a:schemeClr val="accent3">
                    <a:lumMod val="50000"/>
                  </a:schemeClr>
                </a:solidFill>
                <a:latin typeface="+mn-lt"/>
                <a:ea typeface="+mn-ea"/>
                <a:cs typeface="+mn-cs"/>
              </a:defRPr>
            </a:lvl3pPr>
            <a:lvl4pPr marL="801688" indent="-171450" algn="l" defTabSz="914363" rtl="0" eaLnBrk="1" latinLnBrk="0" hangingPunct="1">
              <a:lnSpc>
                <a:spcPct val="100000"/>
              </a:lnSpc>
              <a:spcBef>
                <a:spcPts val="600"/>
              </a:spcBef>
              <a:buSzPct val="90000"/>
              <a:buFont typeface="Arial" pitchFamily="34" charset="0"/>
              <a:buChar char="•"/>
              <a:defRPr sz="2800" kern="1200" baseline="0">
                <a:solidFill>
                  <a:schemeClr val="accent3">
                    <a:lumMod val="50000"/>
                  </a:schemeClr>
                </a:solidFill>
                <a:latin typeface="+mn-lt"/>
                <a:ea typeface="+mn-ea"/>
                <a:cs typeface="+mn-cs"/>
              </a:defRPr>
            </a:lvl4pPr>
            <a:lvl5pPr marL="974725" indent="-173038" algn="l" defTabSz="914363" rtl="0" eaLnBrk="1" latinLnBrk="0" hangingPunct="1">
              <a:lnSpc>
                <a:spcPct val="100000"/>
              </a:lnSpc>
              <a:spcBef>
                <a:spcPts val="600"/>
              </a:spcBef>
              <a:buSzPct val="90000"/>
              <a:buFont typeface="Arial" pitchFamily="34" charset="0"/>
              <a:buChar char="•"/>
              <a:defRPr sz="24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000" dirty="0" smtClean="0"/>
              <a:t>nathen_web1 exist?</a:t>
            </a:r>
            <a:endParaRPr lang="en-US" sz="3000" dirty="0"/>
          </a:p>
        </p:txBody>
      </p:sp>
      <p:cxnSp>
        <p:nvCxnSpPr>
          <p:cNvPr id="3" name="Straight Arrow Connector 2"/>
          <p:cNvCxnSpPr>
            <a:stCxn id="8" idx="2"/>
          </p:cNvCxnSpPr>
          <p:nvPr/>
        </p:nvCxnSpPr>
        <p:spPr>
          <a:xfrm flipH="1">
            <a:off x="5164667" y="2000251"/>
            <a:ext cx="1530350" cy="793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2"/>
          </p:cNvCxnSpPr>
          <p:nvPr/>
        </p:nvCxnSpPr>
        <p:spPr>
          <a:xfrm>
            <a:off x="6695017" y="2000251"/>
            <a:ext cx="1602317" cy="7831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8382000" y="3312583"/>
            <a:ext cx="0" cy="46566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5640916" y="3989917"/>
            <a:ext cx="167216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5069417" y="3280833"/>
            <a:ext cx="10583"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667250" y="3725334"/>
            <a:ext cx="919723" cy="461665"/>
          </a:xfrm>
          <a:prstGeom prst="rect">
            <a:avLst/>
          </a:prstGeom>
          <a:noFill/>
        </p:spPr>
        <p:txBody>
          <a:bodyPr wrap="none" lIns="0" tIns="0" rIns="0" bIns="0" rtlCol="0">
            <a:spAutoFit/>
          </a:bodyPr>
          <a:lstStyle/>
          <a:p>
            <a:r>
              <a:rPr lang="en-US" sz="3000" dirty="0">
                <a:solidFill>
                  <a:schemeClr val="accent3">
                    <a:lumMod val="50000"/>
                  </a:schemeClr>
                </a:solidFill>
              </a:rPr>
              <a:t>Done</a:t>
            </a:r>
          </a:p>
        </p:txBody>
      </p:sp>
      <p:sp>
        <p:nvSpPr>
          <p:cNvPr id="20" name="TextBox 19"/>
          <p:cNvSpPr txBox="1"/>
          <p:nvPr/>
        </p:nvSpPr>
        <p:spPr>
          <a:xfrm>
            <a:off x="7406217" y="3712635"/>
            <a:ext cx="1453974" cy="461665"/>
          </a:xfrm>
          <a:prstGeom prst="rect">
            <a:avLst/>
          </a:prstGeom>
          <a:noFill/>
        </p:spPr>
        <p:txBody>
          <a:bodyPr wrap="none" lIns="0" tIns="0" rIns="0" bIns="0" rtlCol="0">
            <a:spAutoFit/>
          </a:bodyPr>
          <a:lstStyle/>
          <a:p>
            <a:r>
              <a:rPr lang="en-US" sz="3000" dirty="0">
                <a:solidFill>
                  <a:schemeClr val="accent3">
                    <a:lumMod val="50000"/>
                  </a:schemeClr>
                </a:solidFill>
              </a:rPr>
              <a:t>Create it</a:t>
            </a:r>
          </a:p>
        </p:txBody>
      </p:sp>
      <p:sp>
        <p:nvSpPr>
          <p:cNvPr id="21" name="TextBox 20"/>
          <p:cNvSpPr txBox="1"/>
          <p:nvPr/>
        </p:nvSpPr>
        <p:spPr>
          <a:xfrm>
            <a:off x="4728634" y="2813052"/>
            <a:ext cx="662929" cy="461665"/>
          </a:xfrm>
          <a:prstGeom prst="rect">
            <a:avLst/>
          </a:prstGeom>
          <a:noFill/>
        </p:spPr>
        <p:txBody>
          <a:bodyPr wrap="none" lIns="0" tIns="0" rIns="0" bIns="0" rtlCol="0">
            <a:spAutoFit/>
          </a:bodyPr>
          <a:lstStyle/>
          <a:p>
            <a:r>
              <a:rPr lang="en-US" sz="3000" dirty="0">
                <a:solidFill>
                  <a:schemeClr val="accent3">
                    <a:lumMod val="50000"/>
                  </a:schemeClr>
                </a:solidFill>
              </a:rPr>
              <a:t>Yes</a:t>
            </a:r>
          </a:p>
        </p:txBody>
      </p:sp>
      <p:sp>
        <p:nvSpPr>
          <p:cNvPr id="22" name="TextBox 21"/>
          <p:cNvSpPr txBox="1"/>
          <p:nvPr/>
        </p:nvSpPr>
        <p:spPr>
          <a:xfrm>
            <a:off x="8157634" y="2823635"/>
            <a:ext cx="491796" cy="461665"/>
          </a:xfrm>
          <a:prstGeom prst="rect">
            <a:avLst/>
          </a:prstGeom>
          <a:noFill/>
        </p:spPr>
        <p:txBody>
          <a:bodyPr wrap="none" lIns="0" tIns="0" rIns="0" bIns="0" rtlCol="0">
            <a:spAutoFit/>
          </a:bodyPr>
          <a:lstStyle/>
          <a:p>
            <a:r>
              <a:rPr lang="en-US" sz="3000" dirty="0">
                <a:solidFill>
                  <a:schemeClr val="accent3">
                    <a:lumMod val="50000"/>
                  </a:schemeClr>
                </a:solidFill>
              </a:rPr>
              <a:t>No</a:t>
            </a:r>
          </a:p>
        </p:txBody>
      </p:sp>
      <p:sp>
        <p:nvSpPr>
          <p:cNvPr id="2" name="Rectangle 1"/>
          <p:cNvSpPr/>
          <p:nvPr/>
        </p:nvSpPr>
        <p:spPr bwMode="auto">
          <a:xfrm>
            <a:off x="4195805" y="1553825"/>
            <a:ext cx="685800" cy="359834"/>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2000" dirty="0">
                <a:gradFill>
                  <a:gsLst>
                    <a:gs pos="0">
                      <a:srgbClr val="FFFFFF"/>
                    </a:gs>
                    <a:gs pos="100000">
                      <a:srgbClr val="FFFFFF"/>
                    </a:gs>
                  </a:gsLst>
                  <a:lin ang="5400000" scaled="0"/>
                </a:gradFill>
              </a:rPr>
              <a:t>Test</a:t>
            </a:r>
          </a:p>
        </p:txBody>
      </p:sp>
      <p:sp>
        <p:nvSpPr>
          <p:cNvPr id="17" name="Rectangle 16"/>
          <p:cNvSpPr/>
          <p:nvPr/>
        </p:nvSpPr>
        <p:spPr bwMode="auto">
          <a:xfrm>
            <a:off x="6157383" y="3088217"/>
            <a:ext cx="1060451" cy="457199"/>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2300" dirty="0">
                <a:gradFill>
                  <a:gsLst>
                    <a:gs pos="0">
                      <a:srgbClr val="FFFFFF"/>
                    </a:gs>
                    <a:gs pos="100000">
                      <a:srgbClr val="FFFFFF"/>
                    </a:gs>
                  </a:gsLst>
                  <a:lin ang="5400000" scaled="0"/>
                </a:gradFill>
              </a:rPr>
              <a:t>Repair</a:t>
            </a:r>
          </a:p>
        </p:txBody>
      </p:sp>
    </p:spTree>
    <p:extLst>
      <p:ext uri="{BB962C8B-B14F-4D97-AF65-F5344CB8AC3E}">
        <p14:creationId xmlns:p14="http://schemas.microsoft.com/office/powerpoint/2010/main" val="199347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Behold!  The power of a loop</a:t>
            </a:r>
            <a:endParaRPr lang="en-US" dirty="0"/>
          </a:p>
        </p:txBody>
      </p:sp>
      <p:sp>
        <p:nvSpPr>
          <p:cNvPr id="3" name="Text Placeholder 2"/>
          <p:cNvSpPr>
            <a:spLocks noGrp="1"/>
          </p:cNvSpPr>
          <p:nvPr>
            <p:ph type="body" sz="quarter" idx="10"/>
          </p:nvPr>
        </p:nvSpPr>
        <p:spPr/>
        <p:txBody>
          <a:bodyPr/>
          <a:lstStyle/>
          <a:p>
            <a:r>
              <a:rPr lang="en-US" dirty="0" smtClean="0"/>
              <a:t>Need multiple instances?</a:t>
            </a:r>
          </a:p>
          <a:p>
            <a:endParaRPr lang="en-US" dirty="0"/>
          </a:p>
          <a:p>
            <a:r>
              <a:rPr lang="en-US" dirty="0" smtClean="0"/>
              <a:t>That’s easy!</a:t>
            </a:r>
            <a:endParaRPr lang="en-US" dirty="0"/>
          </a:p>
        </p:txBody>
      </p:sp>
      <p:sp>
        <p:nvSpPr>
          <p:cNvPr id="4" name="Content Placeholder 3"/>
          <p:cNvSpPr>
            <a:spLocks noGrp="1"/>
          </p:cNvSpPr>
          <p:nvPr>
            <p:ph sz="quarter" idx="11"/>
          </p:nvPr>
        </p:nvSpPr>
        <p:spPr/>
        <p:txBody>
          <a:bodyPr>
            <a:normAutofit/>
          </a:bodyPr>
          <a:lstStyle/>
          <a:p>
            <a:r>
              <a:rPr lang="en-US" sz="1600" dirty="0" err="1">
                <a:solidFill>
                  <a:srgbClr val="000000"/>
                </a:solidFill>
              </a:rPr>
              <a:t>num_webservers</a:t>
            </a:r>
            <a:r>
              <a:rPr lang="en-US" sz="1600" dirty="0">
                <a:solidFill>
                  <a:srgbClr val="000000"/>
                </a:solidFill>
              </a:rPr>
              <a:t> </a:t>
            </a:r>
            <a:r>
              <a:rPr lang="en-US" sz="1600" b="1" dirty="0">
                <a:solidFill>
                  <a:srgbClr val="CE5C00"/>
                </a:solidFill>
              </a:rPr>
              <a:t>= </a:t>
            </a:r>
            <a:r>
              <a:rPr lang="en-US" sz="1600" b="1" dirty="0">
                <a:solidFill>
                  <a:srgbClr val="0000CF"/>
                </a:solidFill>
              </a:rPr>
              <a:t>3</a:t>
            </a:r>
          </a:p>
          <a:p>
            <a:r>
              <a:rPr lang="en-US" sz="1600" b="1" dirty="0">
                <a:solidFill>
                  <a:srgbClr val="000000"/>
                </a:solidFill>
              </a:rPr>
              <a:t>(</a:t>
            </a:r>
            <a:r>
              <a:rPr lang="en-US" sz="1600" b="1" dirty="0">
                <a:solidFill>
                  <a:srgbClr val="0000CF"/>
                </a:solidFill>
              </a:rPr>
              <a:t>0</a:t>
            </a:r>
            <a:r>
              <a:rPr lang="en-US" sz="1600" b="1" dirty="0">
                <a:solidFill>
                  <a:srgbClr val="CE5C00"/>
                </a:solidFill>
              </a:rPr>
              <a:t>.</a:t>
            </a:r>
            <a:r>
              <a:rPr lang="en-US" sz="1600" b="1" dirty="0">
                <a:solidFill>
                  <a:srgbClr val="000000"/>
                </a:solidFill>
              </a:rPr>
              <a:t>.</a:t>
            </a:r>
            <a:r>
              <a:rPr lang="en-US" sz="1600" b="1" dirty="0">
                <a:solidFill>
                  <a:srgbClr val="CE5C00"/>
                </a:solidFill>
              </a:rPr>
              <a:t>.</a:t>
            </a:r>
            <a:r>
              <a:rPr lang="en-US" sz="1600" b="1" dirty="0" err="1">
                <a:solidFill>
                  <a:srgbClr val="000000"/>
                </a:solidFill>
              </a:rPr>
              <a:t>num_webservers</a:t>
            </a:r>
            <a:r>
              <a:rPr lang="en-US" sz="1600" b="1" dirty="0">
                <a:solidFill>
                  <a:srgbClr val="000000"/>
                </a:solidFill>
              </a:rPr>
              <a:t>)</a:t>
            </a:r>
            <a:r>
              <a:rPr lang="en-US" sz="1600" b="1" dirty="0">
                <a:solidFill>
                  <a:srgbClr val="CE5C00"/>
                </a:solidFill>
              </a:rPr>
              <a:t>.</a:t>
            </a:r>
            <a:r>
              <a:rPr lang="en-US" sz="1600" b="1" dirty="0">
                <a:solidFill>
                  <a:srgbClr val="000000"/>
                </a:solidFill>
              </a:rPr>
              <a:t>each </a:t>
            </a:r>
            <a:r>
              <a:rPr lang="en-US" sz="1600" b="1" dirty="0">
                <a:solidFill>
                  <a:srgbClr val="204A87"/>
                </a:solidFill>
              </a:rPr>
              <a:t>do </a:t>
            </a:r>
            <a:r>
              <a:rPr lang="en-US" sz="1600" b="1" dirty="0">
                <a:solidFill>
                  <a:srgbClr val="CE5C00"/>
                </a:solidFill>
              </a:rPr>
              <a:t>|</a:t>
            </a:r>
            <a:r>
              <a:rPr lang="en-US" sz="1600" b="1" dirty="0" err="1">
                <a:solidFill>
                  <a:srgbClr val="000000"/>
                </a:solidFill>
              </a:rPr>
              <a:t>i</a:t>
            </a:r>
            <a:r>
              <a:rPr lang="en-US" sz="1600" b="1" dirty="0">
                <a:solidFill>
                  <a:srgbClr val="CE5C00"/>
                </a:solidFill>
              </a:rPr>
              <a:t>| </a:t>
            </a:r>
          </a:p>
          <a:p>
            <a:r>
              <a:rPr lang="en-US" sz="1600" dirty="0"/>
              <a:t>  </a:t>
            </a:r>
            <a:r>
              <a:rPr lang="en-US" sz="1600" dirty="0">
                <a:solidFill>
                  <a:srgbClr val="000000"/>
                </a:solidFill>
              </a:rPr>
              <a:t>machine </a:t>
            </a:r>
            <a:r>
              <a:rPr lang="en-US" sz="1600" dirty="0">
                <a:solidFill>
                  <a:srgbClr val="4E9A06"/>
                </a:solidFill>
              </a:rPr>
              <a:t>"nathen_web_0#{</a:t>
            </a:r>
            <a:r>
              <a:rPr lang="en-US" sz="1600" dirty="0" err="1">
                <a:solidFill>
                  <a:srgbClr val="000000"/>
                </a:solidFill>
              </a:rPr>
              <a:t>i</a:t>
            </a:r>
            <a:r>
              <a:rPr lang="en-US" sz="1600" dirty="0">
                <a:solidFill>
                  <a:srgbClr val="4E9A06"/>
                </a:solidFill>
              </a:rPr>
              <a:t>}" </a:t>
            </a:r>
            <a:r>
              <a:rPr lang="en-US" sz="1600" b="1" dirty="0">
                <a:solidFill>
                  <a:srgbClr val="204A87"/>
                </a:solidFill>
              </a:rPr>
              <a:t>do</a:t>
            </a:r>
          </a:p>
          <a:p>
            <a:r>
              <a:rPr lang="en-US" sz="1600" dirty="0"/>
              <a:t>    </a:t>
            </a:r>
            <a:r>
              <a:rPr lang="en-US" sz="1600" dirty="0">
                <a:solidFill>
                  <a:srgbClr val="000000"/>
                </a:solidFill>
              </a:rPr>
              <a:t>recipe </a:t>
            </a:r>
            <a:r>
              <a:rPr lang="en-US" sz="1600" dirty="0">
                <a:solidFill>
                  <a:srgbClr val="4E9A06"/>
                </a:solidFill>
              </a:rPr>
              <a:t>"</a:t>
            </a:r>
            <a:r>
              <a:rPr lang="en-US" sz="1600" dirty="0" err="1">
                <a:solidFill>
                  <a:srgbClr val="4E9A06"/>
                </a:solidFill>
              </a:rPr>
              <a:t>hello_world</a:t>
            </a:r>
            <a:r>
              <a:rPr lang="en-US" sz="1600" dirty="0">
                <a:solidFill>
                  <a:srgbClr val="4E9A06"/>
                </a:solidFill>
              </a:rPr>
              <a:t>"</a:t>
            </a:r>
          </a:p>
          <a:p>
            <a:r>
              <a:rPr lang="en-US" sz="1600" dirty="0"/>
              <a:t>  </a:t>
            </a:r>
            <a:r>
              <a:rPr lang="en-US" sz="1600" b="1" dirty="0">
                <a:solidFill>
                  <a:srgbClr val="204A87"/>
                </a:solidFill>
              </a:rPr>
              <a:t>end</a:t>
            </a:r>
          </a:p>
          <a:p>
            <a:r>
              <a:rPr lang="en-US" sz="1600" b="1" dirty="0">
                <a:solidFill>
                  <a:srgbClr val="204A87"/>
                </a:solidFill>
              </a:rPr>
              <a:t>end</a:t>
            </a:r>
          </a:p>
          <a:p>
            <a:endParaRPr lang="en-US" sz="1600" dirty="0"/>
          </a:p>
        </p:txBody>
      </p:sp>
    </p:spTree>
    <p:extLst>
      <p:ext uri="{BB962C8B-B14F-4D97-AF65-F5344CB8AC3E}">
        <p14:creationId xmlns:p14="http://schemas.microsoft.com/office/powerpoint/2010/main" val="5563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Changes in the Chef Community</a:t>
            </a:r>
            <a:endParaRPr lang="en-US" sz="1800" b="1" dirty="0">
              <a:solidFill>
                <a:srgbClr val="F18B21"/>
              </a:solidFill>
            </a:endParaRPr>
          </a:p>
        </p:txBody>
      </p:sp>
      <p:sp>
        <p:nvSpPr>
          <p:cNvPr id="3" name="Text Placeholder 2"/>
          <p:cNvSpPr>
            <a:spLocks noGrp="1"/>
          </p:cNvSpPr>
          <p:nvPr>
            <p:ph type="body" sz="quarter" idx="10"/>
          </p:nvPr>
        </p:nvSpPr>
        <p:spPr>
          <a:xfrm>
            <a:off x="381000" y="1064433"/>
            <a:ext cx="8380476" cy="3385647"/>
          </a:xfrm>
        </p:spPr>
        <p:txBody>
          <a:bodyPr numCol="2"/>
          <a:lstStyle/>
          <a:p>
            <a:r>
              <a:rPr lang="en-US" sz="1800" dirty="0" smtClean="0"/>
              <a:t>RFC Process – Get involved!</a:t>
            </a:r>
          </a:p>
          <a:p>
            <a:pPr lvl="1"/>
            <a:r>
              <a:rPr lang="en-US" sz="1800" dirty="0">
                <a:hlinkClick r:id="rId2"/>
              </a:rPr>
              <a:t>https://github.com/opscode/chef-</a:t>
            </a:r>
            <a:r>
              <a:rPr lang="en-US" sz="1800" dirty="0" smtClean="0">
                <a:hlinkClick r:id="rId2"/>
              </a:rPr>
              <a:t>rfc</a:t>
            </a:r>
            <a:endParaRPr lang="en-US" sz="1800" dirty="0" smtClean="0"/>
          </a:p>
          <a:p>
            <a:pPr lvl="1"/>
            <a:endParaRPr lang="en-US" sz="1800" dirty="0"/>
          </a:p>
          <a:p>
            <a:r>
              <a:rPr lang="en-US" sz="1800" dirty="0" smtClean="0"/>
              <a:t>Supermarket</a:t>
            </a:r>
            <a:endParaRPr lang="en-US" sz="1800" dirty="0"/>
          </a:p>
          <a:p>
            <a:pPr lvl="1"/>
            <a:r>
              <a:rPr lang="en-US" sz="1800" dirty="0" smtClean="0">
                <a:hlinkClick r:id="rId3"/>
              </a:rPr>
              <a:t>https://supermarket.chef.io</a:t>
            </a:r>
            <a:endParaRPr lang="en-US" sz="1800" dirty="0" smtClean="0"/>
          </a:p>
          <a:p>
            <a:pPr lvl="1"/>
            <a:endParaRPr lang="en-US" sz="1800" dirty="0"/>
          </a:p>
          <a:p>
            <a:r>
              <a:rPr lang="en-US" sz="1800" dirty="0" err="1" smtClean="0"/>
              <a:t>LearnChef</a:t>
            </a:r>
            <a:endParaRPr lang="en-US" sz="1800" dirty="0" smtClean="0"/>
          </a:p>
          <a:p>
            <a:pPr lvl="1"/>
            <a:r>
              <a:rPr lang="en-US" sz="1800" dirty="0" smtClean="0">
                <a:hlinkClick r:id="rId4"/>
              </a:rPr>
              <a:t>https://learn.chef.io</a:t>
            </a:r>
            <a:endParaRPr lang="en-US" sz="1800" dirty="0" smtClean="0"/>
          </a:p>
          <a:p>
            <a:pPr lvl="1"/>
            <a:endParaRPr lang="en-US" sz="1800" dirty="0"/>
          </a:p>
          <a:p>
            <a:r>
              <a:rPr lang="en-US" sz="1800" dirty="0" smtClean="0"/>
              <a:t>Switch to Github Issues</a:t>
            </a:r>
          </a:p>
          <a:p>
            <a:endParaRPr lang="en-US" sz="1800" dirty="0"/>
          </a:p>
          <a:p>
            <a:endParaRPr lang="en-US" sz="1800" dirty="0" smtClean="0"/>
          </a:p>
          <a:p>
            <a:pPr lvl="1"/>
            <a:endParaRPr lang="en-US" sz="1800" dirty="0" smtClean="0"/>
          </a:p>
          <a:p>
            <a:pPr lvl="1"/>
            <a:endParaRPr lang="en-US" sz="1800" dirty="0"/>
          </a:p>
          <a:p>
            <a:endParaRPr lang="en-US" sz="1800" dirty="0" smtClean="0"/>
          </a:p>
        </p:txBody>
      </p:sp>
    </p:spTree>
    <p:extLst>
      <p:ext uri="{BB962C8B-B14F-4D97-AF65-F5344CB8AC3E}">
        <p14:creationId xmlns:p14="http://schemas.microsoft.com/office/powerpoint/2010/main" val="32490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with AWS</a:t>
            </a:r>
            <a:endParaRPr lang="en-US" dirty="0"/>
          </a:p>
        </p:txBody>
      </p:sp>
      <p:sp>
        <p:nvSpPr>
          <p:cNvPr id="3" name="Text Placeholder 2"/>
          <p:cNvSpPr>
            <a:spLocks noGrp="1"/>
          </p:cNvSpPr>
          <p:nvPr>
            <p:ph type="body" sz="quarter" idx="10"/>
          </p:nvPr>
        </p:nvSpPr>
        <p:spPr/>
        <p:txBody>
          <a:bodyPr/>
          <a:lstStyle/>
          <a:p>
            <a:r>
              <a:rPr lang="en-US" dirty="0" smtClean="0"/>
              <a:t>Security Groups</a:t>
            </a:r>
          </a:p>
          <a:p>
            <a:r>
              <a:rPr lang="en-US" dirty="0" smtClean="0"/>
              <a:t>Elastic Load Balancers</a:t>
            </a:r>
          </a:p>
          <a:p>
            <a:r>
              <a:rPr lang="en-US" dirty="0" smtClean="0"/>
              <a:t>VPCs</a:t>
            </a:r>
          </a:p>
          <a:p>
            <a:r>
              <a:rPr lang="en-US" dirty="0" smtClean="0"/>
              <a:t>Auto Scaling Groups</a:t>
            </a:r>
          </a:p>
          <a:p>
            <a:r>
              <a:rPr lang="en-US" dirty="0" smtClean="0"/>
              <a:t>SQS Queues</a:t>
            </a:r>
          </a:p>
          <a:p>
            <a:r>
              <a:rPr lang="en-US" dirty="0" smtClean="0"/>
              <a:t>…and more</a:t>
            </a:r>
          </a:p>
          <a:p>
            <a:r>
              <a:rPr lang="en-US" dirty="0"/>
              <a:t>https://</a:t>
            </a:r>
            <a:r>
              <a:rPr lang="en-US" dirty="0" err="1"/>
              <a:t>github.com</a:t>
            </a:r>
            <a:r>
              <a:rPr lang="en-US" dirty="0"/>
              <a:t>/chef/chef-provisioning-</a:t>
            </a:r>
            <a:r>
              <a:rPr lang="en-US" dirty="0" err="1"/>
              <a:t>aws</a:t>
            </a:r>
            <a:endParaRPr lang="en-US" dirty="0"/>
          </a:p>
        </p:txBody>
      </p:sp>
    </p:spTree>
    <p:extLst>
      <p:ext uri="{BB962C8B-B14F-4D97-AF65-F5344CB8AC3E}">
        <p14:creationId xmlns:p14="http://schemas.microsoft.com/office/powerpoint/2010/main" val="218526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Security Group</a:t>
            </a:r>
            <a:endParaRPr lang="en-US" dirty="0"/>
          </a:p>
        </p:txBody>
      </p:sp>
      <p:sp>
        <p:nvSpPr>
          <p:cNvPr id="6" name="Text Placeholder 5"/>
          <p:cNvSpPr>
            <a:spLocks noGrp="1"/>
          </p:cNvSpPr>
          <p:nvPr>
            <p:ph type="body" sz="quarter" idx="10"/>
          </p:nvPr>
        </p:nvSpPr>
        <p:spPr/>
        <p:txBody>
          <a:bodyPr>
            <a:noAutofit/>
          </a:bodyPr>
          <a:lstStyle/>
          <a:p>
            <a:r>
              <a:rPr lang="en-US" sz="1600" dirty="0" err="1">
                <a:solidFill>
                  <a:srgbClr val="000000"/>
                </a:solidFill>
              </a:rPr>
              <a:t>with_data_center</a:t>
            </a:r>
            <a:r>
              <a:rPr lang="en-US" sz="1600" dirty="0">
                <a:solidFill>
                  <a:srgbClr val="000000"/>
                </a:solidFill>
              </a:rPr>
              <a:t> </a:t>
            </a:r>
            <a:r>
              <a:rPr lang="en-US" sz="1600" dirty="0" smtClean="0">
                <a:solidFill>
                  <a:srgbClr val="4E9A06"/>
                </a:solidFill>
              </a:rPr>
              <a:t>'us-east</a:t>
            </a:r>
            <a:r>
              <a:rPr lang="en-US" sz="1600" dirty="0">
                <a:solidFill>
                  <a:srgbClr val="4E9A06"/>
                </a:solidFill>
              </a:rPr>
              <a:t>-1' </a:t>
            </a:r>
            <a:r>
              <a:rPr lang="en-US" sz="1600" b="1" dirty="0">
                <a:solidFill>
                  <a:srgbClr val="204A87"/>
                </a:solidFill>
              </a:rPr>
              <a:t>do</a:t>
            </a:r>
          </a:p>
          <a:p>
            <a:r>
              <a:rPr lang="en-US" sz="1600" dirty="0"/>
              <a:t>  </a:t>
            </a:r>
            <a:r>
              <a:rPr lang="en-US" sz="1600" dirty="0" err="1">
                <a:solidFill>
                  <a:srgbClr val="000000"/>
                </a:solidFill>
              </a:rPr>
              <a:t>aws_security_group</a:t>
            </a:r>
            <a:r>
              <a:rPr lang="en-US" sz="1600" dirty="0">
                <a:solidFill>
                  <a:srgbClr val="000000"/>
                </a:solidFill>
              </a:rPr>
              <a:t> </a:t>
            </a:r>
            <a:r>
              <a:rPr lang="en-US" sz="1600" dirty="0">
                <a:solidFill>
                  <a:srgbClr val="4E9A06"/>
                </a:solidFill>
              </a:rPr>
              <a:t>"</a:t>
            </a:r>
            <a:r>
              <a:rPr lang="en-US" sz="1600" dirty="0" err="1">
                <a:solidFill>
                  <a:srgbClr val="4E9A06"/>
                </a:solidFill>
              </a:rPr>
              <a:t>nathen</a:t>
            </a:r>
            <a:r>
              <a:rPr lang="en-US" sz="1600" dirty="0">
                <a:solidFill>
                  <a:srgbClr val="4E9A06"/>
                </a:solidFill>
              </a:rPr>
              <a:t>-provisioning-security-group" </a:t>
            </a:r>
            <a:r>
              <a:rPr lang="en-US" sz="1600" b="1" dirty="0">
                <a:solidFill>
                  <a:srgbClr val="204A87"/>
                </a:solidFill>
              </a:rPr>
              <a:t>do</a:t>
            </a:r>
          </a:p>
          <a:p>
            <a:r>
              <a:rPr lang="en-US" sz="1600" dirty="0"/>
              <a:t>    </a:t>
            </a:r>
            <a:r>
              <a:rPr lang="en-US" sz="1600" dirty="0" err="1">
                <a:solidFill>
                  <a:srgbClr val="000000"/>
                </a:solidFill>
              </a:rPr>
              <a:t>inbound_rules</a:t>
            </a:r>
            <a:r>
              <a:rPr lang="en-US" sz="1600" dirty="0">
                <a:solidFill>
                  <a:srgbClr val="000000"/>
                </a:solidFill>
              </a:rPr>
              <a:t> </a:t>
            </a:r>
            <a:r>
              <a:rPr lang="en-US" sz="1600" b="1" dirty="0">
                <a:solidFill>
                  <a:srgbClr val="CE5C00"/>
                </a:solidFill>
              </a:rPr>
              <a:t>[</a:t>
            </a:r>
          </a:p>
          <a:p>
            <a:r>
              <a:rPr lang="fr-FR" sz="1600" dirty="0"/>
              <a:t>      </a:t>
            </a:r>
            <a:r>
              <a:rPr lang="fr-FR" sz="1600" b="1" dirty="0">
                <a:solidFill>
                  <a:srgbClr val="000000"/>
                </a:solidFill>
              </a:rPr>
              <a:t>{</a:t>
            </a:r>
            <a:r>
              <a:rPr lang="fr-FR" sz="1600" b="1" dirty="0">
                <a:solidFill>
                  <a:srgbClr val="4E9A06"/>
                </a:solidFill>
              </a:rPr>
              <a:t>:ports </a:t>
            </a:r>
            <a:r>
              <a:rPr lang="fr-FR" sz="1600" b="1" dirty="0">
                <a:solidFill>
                  <a:srgbClr val="CE5C00"/>
                </a:solidFill>
              </a:rPr>
              <a:t>=&gt; </a:t>
            </a:r>
            <a:r>
              <a:rPr lang="fr-FR" sz="1600" b="1" dirty="0">
                <a:solidFill>
                  <a:srgbClr val="0000CF"/>
                </a:solidFill>
              </a:rPr>
              <a:t>22</a:t>
            </a:r>
            <a:r>
              <a:rPr lang="fr-FR" sz="1600" b="1" dirty="0">
                <a:solidFill>
                  <a:srgbClr val="000000"/>
                </a:solidFill>
              </a:rPr>
              <a:t>, </a:t>
            </a:r>
            <a:r>
              <a:rPr lang="fr-FR" sz="1600" b="1" dirty="0">
                <a:solidFill>
                  <a:srgbClr val="4E9A06"/>
                </a:solidFill>
              </a:rPr>
              <a:t>:</a:t>
            </a:r>
            <a:r>
              <a:rPr lang="fr-FR" sz="1600" b="1" dirty="0" err="1">
                <a:solidFill>
                  <a:srgbClr val="4E9A06"/>
                </a:solidFill>
              </a:rPr>
              <a:t>protocol</a:t>
            </a:r>
            <a:r>
              <a:rPr lang="fr-FR" sz="1600" b="1" dirty="0">
                <a:solidFill>
                  <a:srgbClr val="4E9A06"/>
                </a:solidFill>
              </a:rPr>
              <a:t> </a:t>
            </a:r>
            <a:r>
              <a:rPr lang="fr-FR" sz="1600" b="1" dirty="0">
                <a:solidFill>
                  <a:srgbClr val="CE5C00"/>
                </a:solidFill>
              </a:rPr>
              <a:t>=&gt; </a:t>
            </a:r>
            <a:r>
              <a:rPr lang="fr-FR" sz="1600" b="1" dirty="0">
                <a:solidFill>
                  <a:srgbClr val="4E9A06"/>
                </a:solidFill>
              </a:rPr>
              <a:t>:</a:t>
            </a:r>
            <a:r>
              <a:rPr lang="fr-FR" sz="1600" b="1" dirty="0" err="1">
                <a:solidFill>
                  <a:srgbClr val="4E9A06"/>
                </a:solidFill>
              </a:rPr>
              <a:t>tcp</a:t>
            </a:r>
            <a:r>
              <a:rPr lang="fr-FR" sz="1600" b="1" dirty="0">
                <a:solidFill>
                  <a:srgbClr val="000000"/>
                </a:solidFill>
              </a:rPr>
              <a:t>, </a:t>
            </a:r>
            <a:r>
              <a:rPr lang="fr-FR" sz="1600" b="1" dirty="0">
                <a:solidFill>
                  <a:srgbClr val="4E9A06"/>
                </a:solidFill>
              </a:rPr>
              <a:t>:sources </a:t>
            </a:r>
            <a:r>
              <a:rPr lang="fr-FR" sz="1600" b="1" dirty="0">
                <a:solidFill>
                  <a:srgbClr val="CE5C00"/>
                </a:solidFill>
              </a:rPr>
              <a:t>=&gt; [</a:t>
            </a:r>
            <a:r>
              <a:rPr lang="fr-FR" sz="1600" b="1" dirty="0">
                <a:solidFill>
                  <a:srgbClr val="4E9A06"/>
                </a:solidFill>
              </a:rPr>
              <a:t>"0.0.0.0/0"</a:t>
            </a:r>
            <a:r>
              <a:rPr lang="fr-FR" sz="1600" b="1" dirty="0">
                <a:solidFill>
                  <a:srgbClr val="CE5C00"/>
                </a:solidFill>
              </a:rPr>
              <a:t>] </a:t>
            </a:r>
            <a:r>
              <a:rPr lang="fr-FR" sz="1600" b="1" dirty="0">
                <a:solidFill>
                  <a:srgbClr val="000000"/>
                </a:solidFill>
              </a:rPr>
              <a:t>},</a:t>
            </a:r>
          </a:p>
          <a:p>
            <a:r>
              <a:rPr lang="fr-FR" sz="1600" dirty="0"/>
              <a:t>      </a:t>
            </a:r>
            <a:r>
              <a:rPr lang="fr-FR" sz="1600" b="1" dirty="0">
                <a:solidFill>
                  <a:srgbClr val="000000"/>
                </a:solidFill>
              </a:rPr>
              <a:t>{</a:t>
            </a:r>
            <a:r>
              <a:rPr lang="fr-FR" sz="1600" b="1" dirty="0">
                <a:solidFill>
                  <a:srgbClr val="4E9A06"/>
                </a:solidFill>
              </a:rPr>
              <a:t>:ports </a:t>
            </a:r>
            <a:r>
              <a:rPr lang="fr-FR" sz="1600" b="1" dirty="0">
                <a:solidFill>
                  <a:srgbClr val="CE5C00"/>
                </a:solidFill>
              </a:rPr>
              <a:t>=&gt; </a:t>
            </a:r>
            <a:r>
              <a:rPr lang="fr-FR" sz="1600" b="1" dirty="0">
                <a:solidFill>
                  <a:srgbClr val="0000CF"/>
                </a:solidFill>
              </a:rPr>
              <a:t>80</a:t>
            </a:r>
            <a:r>
              <a:rPr lang="fr-FR" sz="1600" b="1" dirty="0">
                <a:solidFill>
                  <a:srgbClr val="000000"/>
                </a:solidFill>
              </a:rPr>
              <a:t>, </a:t>
            </a:r>
            <a:r>
              <a:rPr lang="fr-FR" sz="1600" b="1" dirty="0">
                <a:solidFill>
                  <a:srgbClr val="4E9A06"/>
                </a:solidFill>
              </a:rPr>
              <a:t>:</a:t>
            </a:r>
            <a:r>
              <a:rPr lang="fr-FR" sz="1600" b="1" dirty="0" err="1">
                <a:solidFill>
                  <a:srgbClr val="4E9A06"/>
                </a:solidFill>
              </a:rPr>
              <a:t>protocol</a:t>
            </a:r>
            <a:r>
              <a:rPr lang="fr-FR" sz="1600" b="1" dirty="0">
                <a:solidFill>
                  <a:srgbClr val="4E9A06"/>
                </a:solidFill>
              </a:rPr>
              <a:t> </a:t>
            </a:r>
            <a:r>
              <a:rPr lang="fr-FR" sz="1600" b="1" dirty="0">
                <a:solidFill>
                  <a:srgbClr val="CE5C00"/>
                </a:solidFill>
              </a:rPr>
              <a:t>=&gt; </a:t>
            </a:r>
            <a:r>
              <a:rPr lang="fr-FR" sz="1600" b="1" dirty="0">
                <a:solidFill>
                  <a:srgbClr val="4E9A06"/>
                </a:solidFill>
              </a:rPr>
              <a:t>:</a:t>
            </a:r>
            <a:r>
              <a:rPr lang="fr-FR" sz="1600" b="1" dirty="0" err="1">
                <a:solidFill>
                  <a:srgbClr val="4E9A06"/>
                </a:solidFill>
              </a:rPr>
              <a:t>tcp</a:t>
            </a:r>
            <a:r>
              <a:rPr lang="fr-FR" sz="1600" b="1" dirty="0">
                <a:solidFill>
                  <a:srgbClr val="000000"/>
                </a:solidFill>
              </a:rPr>
              <a:t>, </a:t>
            </a:r>
            <a:r>
              <a:rPr lang="fr-FR" sz="1600" b="1" dirty="0">
                <a:solidFill>
                  <a:srgbClr val="4E9A06"/>
                </a:solidFill>
              </a:rPr>
              <a:t>:sources </a:t>
            </a:r>
            <a:r>
              <a:rPr lang="fr-FR" sz="1600" b="1" dirty="0">
                <a:solidFill>
                  <a:srgbClr val="CE5C00"/>
                </a:solidFill>
              </a:rPr>
              <a:t>=&gt; [</a:t>
            </a:r>
            <a:r>
              <a:rPr lang="fr-FR" sz="1600" b="1" dirty="0">
                <a:solidFill>
                  <a:srgbClr val="4E9A06"/>
                </a:solidFill>
              </a:rPr>
              <a:t>"0.0.0.0/0"</a:t>
            </a:r>
            <a:r>
              <a:rPr lang="fr-FR" sz="1600" b="1" dirty="0">
                <a:solidFill>
                  <a:srgbClr val="CE5C00"/>
                </a:solidFill>
              </a:rPr>
              <a:t>] </a:t>
            </a:r>
            <a:r>
              <a:rPr lang="fr-FR" sz="1600" b="1" dirty="0">
                <a:solidFill>
                  <a:srgbClr val="000000"/>
                </a:solidFill>
              </a:rPr>
              <a:t>}</a:t>
            </a:r>
          </a:p>
          <a:p>
            <a:r>
              <a:rPr lang="fr-FR" sz="1600" dirty="0"/>
              <a:t>    </a:t>
            </a:r>
            <a:r>
              <a:rPr lang="fr-FR" sz="1600" b="1" dirty="0">
                <a:solidFill>
                  <a:srgbClr val="CE5C00"/>
                </a:solidFill>
              </a:rPr>
              <a:t>]</a:t>
            </a:r>
          </a:p>
          <a:p>
            <a:r>
              <a:rPr lang="fr-FR" sz="1600" dirty="0"/>
              <a:t>  </a:t>
            </a:r>
            <a:r>
              <a:rPr lang="fr-FR" sz="1600" b="1" dirty="0">
                <a:solidFill>
                  <a:srgbClr val="204A87"/>
                </a:solidFill>
              </a:rPr>
              <a:t>end</a:t>
            </a:r>
          </a:p>
          <a:p>
            <a:r>
              <a:rPr lang="fr-FR" sz="1600" b="1" dirty="0">
                <a:solidFill>
                  <a:srgbClr val="204A87"/>
                </a:solidFill>
              </a:rPr>
              <a:t>end</a:t>
            </a:r>
          </a:p>
        </p:txBody>
      </p:sp>
    </p:spTree>
    <p:extLst>
      <p:ext uri="{BB962C8B-B14F-4D97-AF65-F5344CB8AC3E}">
        <p14:creationId xmlns:p14="http://schemas.microsoft.com/office/powerpoint/2010/main" val="20125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Security Groups</a:t>
            </a:r>
            <a:endParaRPr lang="en-US" dirty="0"/>
          </a:p>
        </p:txBody>
      </p:sp>
      <p:sp>
        <p:nvSpPr>
          <p:cNvPr id="7" name="Content Placeholder 6"/>
          <p:cNvSpPr>
            <a:spLocks noGrp="1"/>
          </p:cNvSpPr>
          <p:nvPr>
            <p:ph sz="quarter" idx="10"/>
          </p:nvPr>
        </p:nvSpPr>
        <p:spPr/>
        <p:txBody>
          <a:bodyPr>
            <a:noAutofit/>
          </a:bodyPr>
          <a:lstStyle/>
          <a:p>
            <a:r>
              <a:rPr lang="en-US" sz="2400" b="1" dirty="0">
                <a:solidFill>
                  <a:srgbClr val="000000"/>
                </a:solidFill>
              </a:rPr>
              <a:t>{</a:t>
            </a:r>
          </a:p>
          <a:p>
            <a:r>
              <a:rPr lang="en-US" sz="2400" dirty="0"/>
              <a:t>  </a:t>
            </a:r>
            <a:r>
              <a:rPr lang="en-US" sz="2400" b="1" dirty="0">
                <a:solidFill>
                  <a:srgbClr val="204A87"/>
                </a:solidFill>
              </a:rPr>
              <a:t>"id"</a:t>
            </a:r>
            <a:r>
              <a:rPr lang="en-US" sz="2400" b="1" dirty="0">
                <a:solidFill>
                  <a:srgbClr val="000000"/>
                </a:solidFill>
              </a:rPr>
              <a:t>: </a:t>
            </a:r>
            <a:r>
              <a:rPr lang="en-US" sz="2400" b="1" dirty="0">
                <a:solidFill>
                  <a:srgbClr val="4E9A06"/>
                </a:solidFill>
              </a:rPr>
              <a:t>"</a:t>
            </a:r>
            <a:r>
              <a:rPr lang="en-US" sz="2400" b="1" dirty="0" err="1">
                <a:solidFill>
                  <a:srgbClr val="4E9A06"/>
                </a:solidFill>
              </a:rPr>
              <a:t>nathen</a:t>
            </a:r>
            <a:r>
              <a:rPr lang="en-US" sz="2400" b="1" dirty="0">
                <a:solidFill>
                  <a:srgbClr val="4E9A06"/>
                </a:solidFill>
              </a:rPr>
              <a:t>-provisioning-security-group"</a:t>
            </a:r>
            <a:r>
              <a:rPr lang="en-US" sz="2400" b="1" dirty="0">
                <a:solidFill>
                  <a:srgbClr val="000000"/>
                </a:solidFill>
              </a:rPr>
              <a:t>,</a:t>
            </a:r>
          </a:p>
          <a:p>
            <a:r>
              <a:rPr lang="en-US" sz="2400" dirty="0"/>
              <a:t>  </a:t>
            </a:r>
            <a:r>
              <a:rPr lang="en-US" sz="2400" b="1" dirty="0">
                <a:solidFill>
                  <a:srgbClr val="204A87"/>
                </a:solidFill>
              </a:rPr>
              <a:t>"</a:t>
            </a:r>
            <a:r>
              <a:rPr lang="en-US" sz="2400" b="1" dirty="0" err="1">
                <a:solidFill>
                  <a:srgbClr val="204A87"/>
                </a:solidFill>
              </a:rPr>
              <a:t>security_group_id</a:t>
            </a:r>
            <a:r>
              <a:rPr lang="en-US" sz="2400" b="1" dirty="0">
                <a:solidFill>
                  <a:srgbClr val="204A87"/>
                </a:solidFill>
              </a:rPr>
              <a:t>"</a:t>
            </a:r>
            <a:r>
              <a:rPr lang="en-US" sz="2400" b="1" dirty="0">
                <a:solidFill>
                  <a:srgbClr val="000000"/>
                </a:solidFill>
              </a:rPr>
              <a:t>: </a:t>
            </a:r>
            <a:r>
              <a:rPr lang="en-US" sz="2400" b="1" dirty="0">
                <a:solidFill>
                  <a:srgbClr val="4E9A06"/>
                </a:solidFill>
              </a:rPr>
              <a:t>"sg-1d452878"</a:t>
            </a:r>
          </a:p>
          <a:p>
            <a:r>
              <a:rPr lang="en-US" sz="2400" b="1" dirty="0">
                <a:solidFill>
                  <a:srgbClr val="000000"/>
                </a:solidFill>
              </a:rPr>
              <a:t>}</a:t>
            </a:r>
          </a:p>
          <a:p>
            <a:endParaRPr lang="en-US" sz="2400" dirty="0"/>
          </a:p>
        </p:txBody>
      </p:sp>
      <p:sp>
        <p:nvSpPr>
          <p:cNvPr id="6" name="Text Placeholder 5"/>
          <p:cNvSpPr>
            <a:spLocks noGrp="1"/>
          </p:cNvSpPr>
          <p:nvPr>
            <p:ph sz="quarter" idx="11"/>
          </p:nvPr>
        </p:nvSpPr>
        <p:spPr/>
        <p:txBody>
          <a:bodyPr/>
          <a:lstStyle/>
          <a:p>
            <a:r>
              <a:rPr lang="en-US" dirty="0" smtClean="0"/>
              <a:t>Information is stored in data bag items</a:t>
            </a:r>
          </a:p>
        </p:txBody>
      </p:sp>
    </p:spTree>
    <p:extLst>
      <p:ext uri="{BB962C8B-B14F-4D97-AF65-F5344CB8AC3E}">
        <p14:creationId xmlns:p14="http://schemas.microsoft.com/office/powerpoint/2010/main" val="132400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Load Security Group ID</a:t>
            </a:r>
            <a:endParaRPr lang="en-US" dirty="0"/>
          </a:p>
        </p:txBody>
      </p:sp>
      <p:sp>
        <p:nvSpPr>
          <p:cNvPr id="6" name="Text Placeholder 5"/>
          <p:cNvSpPr>
            <a:spLocks noGrp="1"/>
          </p:cNvSpPr>
          <p:nvPr>
            <p:ph type="body" sz="quarter" idx="10"/>
          </p:nvPr>
        </p:nvSpPr>
        <p:spPr/>
        <p:txBody>
          <a:bodyPr>
            <a:normAutofit/>
          </a:bodyPr>
          <a:lstStyle/>
          <a:p>
            <a:r>
              <a:rPr lang="en-US" sz="1900" dirty="0" err="1">
                <a:solidFill>
                  <a:srgbClr val="000000"/>
                </a:solidFill>
              </a:rPr>
              <a:t>security_group</a:t>
            </a:r>
            <a:r>
              <a:rPr lang="en-US" sz="1900" dirty="0">
                <a:solidFill>
                  <a:srgbClr val="000000"/>
                </a:solidFill>
              </a:rPr>
              <a:t> </a:t>
            </a:r>
            <a:r>
              <a:rPr lang="en-US" sz="1900" b="1" dirty="0">
                <a:solidFill>
                  <a:srgbClr val="CE5C00"/>
                </a:solidFill>
              </a:rPr>
              <a:t>= </a:t>
            </a:r>
            <a:r>
              <a:rPr lang="en-US" sz="1900" b="1" dirty="0" err="1">
                <a:solidFill>
                  <a:srgbClr val="000000"/>
                </a:solidFill>
              </a:rPr>
              <a:t>data_bag_item</a:t>
            </a:r>
            <a:r>
              <a:rPr lang="en-US" sz="1900" b="1" dirty="0">
                <a:solidFill>
                  <a:srgbClr val="000000"/>
                </a:solidFill>
              </a:rPr>
              <a:t>(</a:t>
            </a:r>
            <a:r>
              <a:rPr lang="en-US" sz="1900" b="1" dirty="0">
                <a:solidFill>
                  <a:srgbClr val="4E9A06"/>
                </a:solidFill>
              </a:rPr>
              <a:t>'</a:t>
            </a:r>
            <a:r>
              <a:rPr lang="en-US" sz="1900" b="1" dirty="0" err="1">
                <a:solidFill>
                  <a:srgbClr val="4E9A06"/>
                </a:solidFill>
              </a:rPr>
              <a:t>aws_security_groups</a:t>
            </a:r>
            <a:r>
              <a:rPr lang="en-US" sz="1900" b="1" dirty="0">
                <a:solidFill>
                  <a:srgbClr val="4E9A06"/>
                </a:solidFill>
              </a:rPr>
              <a:t>'</a:t>
            </a:r>
            <a:r>
              <a:rPr lang="en-US" sz="1900" b="1" dirty="0">
                <a:solidFill>
                  <a:srgbClr val="000000"/>
                </a:solidFill>
              </a:rPr>
              <a:t>, </a:t>
            </a:r>
          </a:p>
          <a:p>
            <a:r>
              <a:rPr lang="en-US" sz="1900" dirty="0">
                <a:solidFill>
                  <a:srgbClr val="4E9A06"/>
                </a:solidFill>
              </a:rPr>
              <a:t>                   '</a:t>
            </a:r>
            <a:r>
              <a:rPr lang="en-US" sz="1900" dirty="0" err="1">
                <a:solidFill>
                  <a:srgbClr val="4E9A06"/>
                </a:solidFill>
              </a:rPr>
              <a:t>nathen</a:t>
            </a:r>
            <a:r>
              <a:rPr lang="en-US" sz="1900" dirty="0">
                <a:solidFill>
                  <a:srgbClr val="4E9A06"/>
                </a:solidFill>
              </a:rPr>
              <a:t>-provisioning-security-group'</a:t>
            </a:r>
            <a:r>
              <a:rPr lang="en-US" sz="1900" b="1" dirty="0">
                <a:solidFill>
                  <a:srgbClr val="000000"/>
                </a:solidFill>
              </a:rPr>
              <a:t>)</a:t>
            </a:r>
          </a:p>
          <a:p>
            <a:r>
              <a:rPr lang="en-US" sz="1900" dirty="0"/>
              <a:t>                                </a:t>
            </a:r>
          </a:p>
          <a:p>
            <a:r>
              <a:rPr lang="en-US" sz="1900" dirty="0" err="1">
                <a:solidFill>
                  <a:srgbClr val="000000"/>
                </a:solidFill>
              </a:rPr>
              <a:t>security_group_id</a:t>
            </a:r>
            <a:r>
              <a:rPr lang="en-US" sz="1900" dirty="0">
                <a:solidFill>
                  <a:srgbClr val="000000"/>
                </a:solidFill>
              </a:rPr>
              <a:t> </a:t>
            </a:r>
            <a:r>
              <a:rPr lang="en-US" sz="1900" b="1" dirty="0">
                <a:solidFill>
                  <a:srgbClr val="CE5C00"/>
                </a:solidFill>
              </a:rPr>
              <a:t>= </a:t>
            </a:r>
            <a:r>
              <a:rPr lang="en-US" sz="1900" b="1" dirty="0" err="1">
                <a:solidFill>
                  <a:srgbClr val="000000"/>
                </a:solidFill>
              </a:rPr>
              <a:t>security_group</a:t>
            </a:r>
            <a:r>
              <a:rPr lang="en-US" sz="1900" b="1" dirty="0">
                <a:solidFill>
                  <a:srgbClr val="CE5C00"/>
                </a:solidFill>
              </a:rPr>
              <a:t>[</a:t>
            </a:r>
            <a:r>
              <a:rPr lang="en-US" sz="1900" b="1" dirty="0">
                <a:solidFill>
                  <a:srgbClr val="4E9A06"/>
                </a:solidFill>
              </a:rPr>
              <a:t>'</a:t>
            </a:r>
            <a:r>
              <a:rPr lang="en-US" sz="1900" b="1" dirty="0" err="1">
                <a:solidFill>
                  <a:srgbClr val="4E9A06"/>
                </a:solidFill>
              </a:rPr>
              <a:t>security_group_id</a:t>
            </a:r>
            <a:r>
              <a:rPr lang="en-US" sz="1900" b="1" dirty="0">
                <a:solidFill>
                  <a:srgbClr val="4E9A06"/>
                </a:solidFill>
              </a:rPr>
              <a:t>'</a:t>
            </a:r>
            <a:r>
              <a:rPr lang="en-US" sz="1900" b="1" dirty="0">
                <a:solidFill>
                  <a:srgbClr val="CE5C00"/>
                </a:solidFill>
              </a:rPr>
              <a:t>]</a:t>
            </a:r>
          </a:p>
          <a:p>
            <a:endParaRPr lang="en-US" sz="1900" dirty="0"/>
          </a:p>
        </p:txBody>
      </p:sp>
    </p:spTree>
    <p:extLst>
      <p:ext uri="{BB962C8B-B14F-4D97-AF65-F5344CB8AC3E}">
        <p14:creationId xmlns:p14="http://schemas.microsoft.com/office/powerpoint/2010/main" val="39615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Security Group</a:t>
            </a:r>
            <a:endParaRPr lang="en-US" dirty="0"/>
          </a:p>
        </p:txBody>
      </p:sp>
      <p:sp>
        <p:nvSpPr>
          <p:cNvPr id="3" name="Text Placeholder 2"/>
          <p:cNvSpPr>
            <a:spLocks noGrp="1"/>
          </p:cNvSpPr>
          <p:nvPr>
            <p:ph type="body" sz="quarter" idx="10"/>
          </p:nvPr>
        </p:nvSpPr>
        <p:spPr/>
        <p:txBody>
          <a:bodyPr>
            <a:normAutofit/>
          </a:bodyPr>
          <a:lstStyle/>
          <a:p>
            <a:r>
              <a:rPr lang="en-US" dirty="0" err="1">
                <a:solidFill>
                  <a:srgbClr val="000000"/>
                </a:solidFill>
              </a:rPr>
              <a:t>with_machine_options</a:t>
            </a:r>
            <a:r>
              <a:rPr lang="en-US" dirty="0">
                <a:solidFill>
                  <a:srgbClr val="000000"/>
                </a:solidFill>
              </a:rPr>
              <a:t> </a:t>
            </a:r>
            <a:r>
              <a:rPr lang="en-US" dirty="0">
                <a:solidFill>
                  <a:srgbClr val="4E9A06"/>
                </a:solidFill>
              </a:rPr>
              <a:t>:</a:t>
            </a:r>
            <a:r>
              <a:rPr lang="en-US" dirty="0" err="1">
                <a:solidFill>
                  <a:srgbClr val="4E9A06"/>
                </a:solidFill>
              </a:rPr>
              <a:t>bootstrap_options</a:t>
            </a:r>
            <a:r>
              <a:rPr lang="en-US" dirty="0">
                <a:solidFill>
                  <a:srgbClr val="4E9A06"/>
                </a:solidFill>
              </a:rPr>
              <a:t> </a:t>
            </a:r>
            <a:r>
              <a:rPr lang="en-US" b="1" dirty="0">
                <a:solidFill>
                  <a:srgbClr val="CE5C00"/>
                </a:solidFill>
              </a:rPr>
              <a:t>=&gt; </a:t>
            </a:r>
            <a:r>
              <a:rPr lang="en-US" b="1" dirty="0">
                <a:solidFill>
                  <a:srgbClr val="000000"/>
                </a:solidFill>
              </a:rPr>
              <a:t>{</a:t>
            </a:r>
          </a:p>
          <a:p>
            <a:r>
              <a:rPr lang="en-US" dirty="0"/>
              <a:t>  </a:t>
            </a:r>
            <a:r>
              <a:rPr lang="en-US" dirty="0">
                <a:solidFill>
                  <a:srgbClr val="4E9A06"/>
                </a:solidFill>
              </a:rPr>
              <a:t>:</a:t>
            </a:r>
            <a:r>
              <a:rPr lang="en-US" dirty="0" err="1">
                <a:solidFill>
                  <a:srgbClr val="4E9A06"/>
                </a:solidFill>
              </a:rPr>
              <a:t>instance_type</a:t>
            </a:r>
            <a:r>
              <a:rPr lang="en-US" dirty="0">
                <a:solidFill>
                  <a:srgbClr val="4E9A06"/>
                </a:solidFill>
              </a:rPr>
              <a:t> </a:t>
            </a:r>
            <a:r>
              <a:rPr lang="en-US" b="1" dirty="0">
                <a:solidFill>
                  <a:srgbClr val="CE5C00"/>
                </a:solidFill>
              </a:rPr>
              <a:t>=&gt; </a:t>
            </a:r>
            <a:r>
              <a:rPr lang="en-US" b="1" dirty="0">
                <a:solidFill>
                  <a:srgbClr val="4E9A06"/>
                </a:solidFill>
              </a:rPr>
              <a:t>'t1.micro'</a:t>
            </a:r>
            <a:r>
              <a:rPr lang="en-US" b="1" dirty="0">
                <a:solidFill>
                  <a:srgbClr val="000000"/>
                </a:solidFill>
              </a:rPr>
              <a:t>,</a:t>
            </a:r>
          </a:p>
          <a:p>
            <a:r>
              <a:rPr lang="en-US" dirty="0"/>
              <a:t>  </a:t>
            </a:r>
            <a:r>
              <a:rPr lang="en-US" dirty="0">
                <a:solidFill>
                  <a:srgbClr val="4E9A06"/>
                </a:solidFill>
              </a:rPr>
              <a:t>:</a:t>
            </a:r>
            <a:r>
              <a:rPr lang="en-US" dirty="0" err="1">
                <a:solidFill>
                  <a:srgbClr val="4E9A06"/>
                </a:solidFill>
              </a:rPr>
              <a:t>security_group_ids</a:t>
            </a:r>
            <a:r>
              <a:rPr lang="en-US" dirty="0">
                <a:solidFill>
                  <a:srgbClr val="4E9A06"/>
                </a:solidFill>
              </a:rPr>
              <a:t> </a:t>
            </a:r>
            <a:r>
              <a:rPr lang="en-US" b="1" dirty="0">
                <a:solidFill>
                  <a:srgbClr val="CE5C00"/>
                </a:solidFill>
              </a:rPr>
              <a:t>=&gt; [</a:t>
            </a:r>
            <a:r>
              <a:rPr lang="en-US" b="1" dirty="0" err="1">
                <a:solidFill>
                  <a:srgbClr val="000000"/>
                </a:solidFill>
              </a:rPr>
              <a:t>security_group_id</a:t>
            </a:r>
            <a:r>
              <a:rPr lang="en-US" b="1" dirty="0">
                <a:solidFill>
                  <a:srgbClr val="CE5C00"/>
                </a:solidFill>
              </a:rPr>
              <a:t>]</a:t>
            </a:r>
          </a:p>
          <a:p>
            <a:r>
              <a:rPr lang="en-US" b="1" dirty="0">
                <a:solidFill>
                  <a:srgbClr val="000000"/>
                </a:solidFill>
              </a:rPr>
              <a:t>}</a:t>
            </a:r>
          </a:p>
          <a:p>
            <a:endParaRPr lang="en-US" dirty="0"/>
          </a:p>
        </p:txBody>
      </p:sp>
    </p:spTree>
    <p:extLst>
      <p:ext uri="{BB962C8B-B14F-4D97-AF65-F5344CB8AC3E}">
        <p14:creationId xmlns:p14="http://schemas.microsoft.com/office/powerpoint/2010/main" val="58690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Load Balancer</a:t>
            </a:r>
            <a:endParaRPr lang="en-US" dirty="0"/>
          </a:p>
        </p:txBody>
      </p:sp>
      <p:sp>
        <p:nvSpPr>
          <p:cNvPr id="3" name="Text Placeholder 2"/>
          <p:cNvSpPr>
            <a:spLocks noGrp="1"/>
          </p:cNvSpPr>
          <p:nvPr>
            <p:ph type="body" sz="quarter" idx="10"/>
          </p:nvPr>
        </p:nvSpPr>
        <p:spPr/>
        <p:txBody>
          <a:bodyPr>
            <a:normAutofit/>
          </a:bodyPr>
          <a:lstStyle/>
          <a:p>
            <a:r>
              <a:rPr lang="en-US" sz="1900" dirty="0" err="1">
                <a:solidFill>
                  <a:srgbClr val="000000"/>
                </a:solidFill>
              </a:rPr>
              <a:t>load_balancer</a:t>
            </a:r>
            <a:r>
              <a:rPr lang="en-US" sz="1900" dirty="0">
                <a:solidFill>
                  <a:srgbClr val="000000"/>
                </a:solidFill>
              </a:rPr>
              <a:t> </a:t>
            </a:r>
            <a:r>
              <a:rPr lang="en-US" sz="1900" dirty="0">
                <a:solidFill>
                  <a:srgbClr val="4E9A06"/>
                </a:solidFill>
              </a:rPr>
              <a:t>"</a:t>
            </a:r>
            <a:r>
              <a:rPr lang="en-US" sz="1900" dirty="0" err="1">
                <a:solidFill>
                  <a:srgbClr val="4E9A06"/>
                </a:solidFill>
              </a:rPr>
              <a:t>nathen-elb</a:t>
            </a:r>
            <a:r>
              <a:rPr lang="en-US" sz="1900" dirty="0">
                <a:solidFill>
                  <a:srgbClr val="4E9A06"/>
                </a:solidFill>
              </a:rPr>
              <a:t>" </a:t>
            </a:r>
            <a:r>
              <a:rPr lang="en-US" sz="1900" b="1" dirty="0">
                <a:solidFill>
                  <a:srgbClr val="204A87"/>
                </a:solidFill>
              </a:rPr>
              <a:t>do</a:t>
            </a:r>
          </a:p>
          <a:p>
            <a:r>
              <a:rPr lang="en-US" sz="1900" dirty="0"/>
              <a:t>  </a:t>
            </a:r>
            <a:r>
              <a:rPr lang="en-US" sz="1900" dirty="0" err="1">
                <a:solidFill>
                  <a:srgbClr val="000000"/>
                </a:solidFill>
              </a:rPr>
              <a:t>load_balancer_options</a:t>
            </a:r>
            <a:r>
              <a:rPr lang="en-US" sz="1900" dirty="0">
                <a:solidFill>
                  <a:srgbClr val="000000"/>
                </a:solidFill>
              </a:rPr>
              <a:t> </a:t>
            </a:r>
            <a:r>
              <a:rPr lang="en-US" sz="1900" dirty="0">
                <a:solidFill>
                  <a:srgbClr val="4E9A06"/>
                </a:solidFill>
              </a:rPr>
              <a:t>:</a:t>
            </a:r>
            <a:r>
              <a:rPr lang="en-US" sz="1900" dirty="0" err="1">
                <a:solidFill>
                  <a:srgbClr val="4E9A06"/>
                </a:solidFill>
              </a:rPr>
              <a:t>availability_zones</a:t>
            </a:r>
            <a:r>
              <a:rPr lang="en-US" sz="1900" dirty="0">
                <a:solidFill>
                  <a:srgbClr val="4E9A06"/>
                </a:solidFill>
              </a:rPr>
              <a:t> </a:t>
            </a:r>
            <a:r>
              <a:rPr lang="en-US" sz="1900" b="1" dirty="0">
                <a:solidFill>
                  <a:srgbClr val="CE5C00"/>
                </a:solidFill>
              </a:rPr>
              <a:t>=&gt; </a:t>
            </a:r>
            <a:r>
              <a:rPr lang="en-US" sz="1900" b="1" dirty="0" smtClean="0">
                <a:solidFill>
                  <a:srgbClr val="CE5C00"/>
                </a:solidFill>
              </a:rPr>
              <a:t>[</a:t>
            </a:r>
            <a:r>
              <a:rPr lang="en-US" sz="1900" b="1" dirty="0" smtClean="0">
                <a:solidFill>
                  <a:srgbClr val="4E9A06"/>
                </a:solidFill>
              </a:rPr>
              <a:t>'us-east</a:t>
            </a:r>
            <a:r>
              <a:rPr lang="en-US" sz="1900" b="1" dirty="0">
                <a:solidFill>
                  <a:srgbClr val="4E9A06"/>
                </a:solidFill>
              </a:rPr>
              <a:t>-1a'</a:t>
            </a:r>
            <a:r>
              <a:rPr lang="en-US" sz="1900" b="1" dirty="0">
                <a:solidFill>
                  <a:srgbClr val="000000"/>
                </a:solidFill>
              </a:rPr>
              <a:t>, </a:t>
            </a:r>
            <a:r>
              <a:rPr lang="en-US" sz="1900" b="1" dirty="0" smtClean="0">
                <a:solidFill>
                  <a:srgbClr val="4E9A06"/>
                </a:solidFill>
              </a:rPr>
              <a:t>'us-east</a:t>
            </a:r>
            <a:r>
              <a:rPr lang="en-US" sz="1900" b="1" dirty="0">
                <a:solidFill>
                  <a:srgbClr val="4E9A06"/>
                </a:solidFill>
              </a:rPr>
              <a:t>-</a:t>
            </a:r>
            <a:r>
              <a:rPr lang="en-US" sz="1900" b="1" dirty="0" smtClean="0">
                <a:solidFill>
                  <a:srgbClr val="4E9A06"/>
                </a:solidFill>
              </a:rPr>
              <a:t>1c'</a:t>
            </a:r>
            <a:r>
              <a:rPr lang="en-US" sz="1900" b="1" dirty="0">
                <a:solidFill>
                  <a:srgbClr val="000000"/>
                </a:solidFill>
              </a:rPr>
              <a:t>, </a:t>
            </a:r>
            <a:r>
              <a:rPr lang="en-US" sz="1900" b="1" dirty="0" smtClean="0">
                <a:solidFill>
                  <a:srgbClr val="4E9A06"/>
                </a:solidFill>
              </a:rPr>
              <a:t>'us-east</a:t>
            </a:r>
            <a:r>
              <a:rPr lang="en-US" sz="1900" b="1" dirty="0">
                <a:solidFill>
                  <a:srgbClr val="4E9A06"/>
                </a:solidFill>
              </a:rPr>
              <a:t>-</a:t>
            </a:r>
            <a:r>
              <a:rPr lang="en-US" sz="1900" b="1" dirty="0" smtClean="0">
                <a:solidFill>
                  <a:srgbClr val="4E9A06"/>
                </a:solidFill>
              </a:rPr>
              <a:t>1d'</a:t>
            </a:r>
            <a:r>
              <a:rPr lang="en-US" sz="1900" b="1" dirty="0">
                <a:solidFill>
                  <a:srgbClr val="000000"/>
                </a:solidFill>
              </a:rPr>
              <a:t>, </a:t>
            </a:r>
            <a:r>
              <a:rPr lang="en-US" sz="1900" b="1" dirty="0">
                <a:solidFill>
                  <a:srgbClr val="4E9A06"/>
                </a:solidFill>
              </a:rPr>
              <a:t>'us-east-</a:t>
            </a:r>
            <a:r>
              <a:rPr lang="en-US" sz="1900" b="1" dirty="0" smtClean="0">
                <a:solidFill>
                  <a:srgbClr val="4E9A06"/>
                </a:solidFill>
              </a:rPr>
              <a:t>1e'</a:t>
            </a:r>
            <a:r>
              <a:rPr lang="en-US" sz="1900" b="1" dirty="0" smtClean="0">
                <a:solidFill>
                  <a:srgbClr val="CE5C00"/>
                </a:solidFill>
              </a:rPr>
              <a:t>]</a:t>
            </a:r>
            <a:r>
              <a:rPr lang="en-US" sz="1900" b="1" dirty="0">
                <a:solidFill>
                  <a:srgbClr val="000000"/>
                </a:solidFill>
              </a:rPr>
              <a:t>,</a:t>
            </a:r>
          </a:p>
          <a:p>
            <a:r>
              <a:rPr lang="en-US" sz="1900" dirty="0"/>
              <a:t>                        </a:t>
            </a:r>
            <a:r>
              <a:rPr lang="en-US" sz="1900" dirty="0">
                <a:solidFill>
                  <a:srgbClr val="4E9A06"/>
                </a:solidFill>
              </a:rPr>
              <a:t>:listeners </a:t>
            </a:r>
            <a:r>
              <a:rPr lang="en-US" sz="1900" b="1" dirty="0">
                <a:solidFill>
                  <a:srgbClr val="CE5C00"/>
                </a:solidFill>
              </a:rPr>
              <a:t>=&gt; [</a:t>
            </a:r>
            <a:r>
              <a:rPr lang="en-US" sz="1900" b="1" dirty="0">
                <a:solidFill>
                  <a:srgbClr val="000000"/>
                </a:solidFill>
              </a:rPr>
              <a:t>{</a:t>
            </a:r>
          </a:p>
          <a:p>
            <a:r>
              <a:rPr lang="en-US" sz="1900" dirty="0"/>
              <a:t>                             </a:t>
            </a:r>
            <a:r>
              <a:rPr lang="en-US" sz="1900" dirty="0">
                <a:solidFill>
                  <a:srgbClr val="4E9A06"/>
                </a:solidFill>
              </a:rPr>
              <a:t>:port </a:t>
            </a:r>
            <a:r>
              <a:rPr lang="en-US" sz="1900" b="1" dirty="0">
                <a:solidFill>
                  <a:srgbClr val="CE5C00"/>
                </a:solidFill>
              </a:rPr>
              <a:t>=&gt; </a:t>
            </a:r>
            <a:r>
              <a:rPr lang="en-US" sz="1900" b="1" dirty="0">
                <a:solidFill>
                  <a:srgbClr val="0000CF"/>
                </a:solidFill>
              </a:rPr>
              <a:t>80</a:t>
            </a:r>
            <a:r>
              <a:rPr lang="en-US" sz="1900" b="1" dirty="0">
                <a:solidFill>
                  <a:srgbClr val="000000"/>
                </a:solidFill>
              </a:rPr>
              <a:t>,</a:t>
            </a:r>
          </a:p>
          <a:p>
            <a:r>
              <a:rPr lang="en-US" sz="1900" dirty="0"/>
              <a:t>                             </a:t>
            </a:r>
            <a:r>
              <a:rPr lang="en-US" sz="1900" dirty="0">
                <a:solidFill>
                  <a:srgbClr val="4E9A06"/>
                </a:solidFill>
              </a:rPr>
              <a:t>:protocol </a:t>
            </a:r>
            <a:r>
              <a:rPr lang="en-US" sz="1900" b="1" dirty="0">
                <a:solidFill>
                  <a:srgbClr val="CE5C00"/>
                </a:solidFill>
              </a:rPr>
              <a:t>=&gt; </a:t>
            </a:r>
            <a:r>
              <a:rPr lang="en-US" sz="1900" b="1" dirty="0">
                <a:solidFill>
                  <a:srgbClr val="4E9A06"/>
                </a:solidFill>
              </a:rPr>
              <a:t>:http</a:t>
            </a:r>
            <a:r>
              <a:rPr lang="en-US" sz="1900" b="1" dirty="0">
                <a:solidFill>
                  <a:srgbClr val="000000"/>
                </a:solidFill>
              </a:rPr>
              <a:t>,</a:t>
            </a:r>
          </a:p>
          <a:p>
            <a:r>
              <a:rPr lang="en-US" sz="1900" dirty="0"/>
              <a:t>                             </a:t>
            </a:r>
            <a:r>
              <a:rPr lang="en-US" sz="1900" dirty="0">
                <a:solidFill>
                  <a:srgbClr val="4E9A06"/>
                </a:solidFill>
              </a:rPr>
              <a:t>:</a:t>
            </a:r>
            <a:r>
              <a:rPr lang="en-US" sz="1900" dirty="0" err="1">
                <a:solidFill>
                  <a:srgbClr val="4E9A06"/>
                </a:solidFill>
              </a:rPr>
              <a:t>instance_port</a:t>
            </a:r>
            <a:r>
              <a:rPr lang="en-US" sz="1900" dirty="0">
                <a:solidFill>
                  <a:srgbClr val="4E9A06"/>
                </a:solidFill>
              </a:rPr>
              <a:t> </a:t>
            </a:r>
            <a:r>
              <a:rPr lang="en-US" sz="1900" b="1" dirty="0">
                <a:solidFill>
                  <a:srgbClr val="CE5C00"/>
                </a:solidFill>
              </a:rPr>
              <a:t>=&gt; </a:t>
            </a:r>
            <a:r>
              <a:rPr lang="en-US" sz="1900" b="1" dirty="0">
                <a:solidFill>
                  <a:srgbClr val="0000CF"/>
                </a:solidFill>
              </a:rPr>
              <a:t>80</a:t>
            </a:r>
            <a:r>
              <a:rPr lang="en-US" sz="1900" b="1" dirty="0">
                <a:solidFill>
                  <a:srgbClr val="000000"/>
                </a:solidFill>
              </a:rPr>
              <a:t>,</a:t>
            </a:r>
          </a:p>
          <a:p>
            <a:r>
              <a:rPr lang="en-US" sz="1900" dirty="0"/>
              <a:t>                             </a:t>
            </a:r>
            <a:r>
              <a:rPr lang="en-US" sz="1900" dirty="0">
                <a:solidFill>
                  <a:srgbClr val="4E9A06"/>
                </a:solidFill>
              </a:rPr>
              <a:t>:</a:t>
            </a:r>
            <a:r>
              <a:rPr lang="en-US" sz="1900" dirty="0" err="1">
                <a:solidFill>
                  <a:srgbClr val="4E9A06"/>
                </a:solidFill>
              </a:rPr>
              <a:t>instance_protocol</a:t>
            </a:r>
            <a:r>
              <a:rPr lang="en-US" sz="1900" dirty="0">
                <a:solidFill>
                  <a:srgbClr val="4E9A06"/>
                </a:solidFill>
              </a:rPr>
              <a:t> </a:t>
            </a:r>
            <a:r>
              <a:rPr lang="en-US" sz="1900" b="1" dirty="0">
                <a:solidFill>
                  <a:srgbClr val="CE5C00"/>
                </a:solidFill>
              </a:rPr>
              <a:t>=&gt; </a:t>
            </a:r>
            <a:r>
              <a:rPr lang="en-US" sz="1900" b="1" dirty="0">
                <a:solidFill>
                  <a:srgbClr val="4E9A06"/>
                </a:solidFill>
              </a:rPr>
              <a:t>:http</a:t>
            </a:r>
            <a:r>
              <a:rPr lang="en-US" sz="1900" b="1" dirty="0">
                <a:solidFill>
                  <a:srgbClr val="000000"/>
                </a:solidFill>
              </a:rPr>
              <a:t>,</a:t>
            </a:r>
          </a:p>
          <a:p>
            <a:r>
              <a:rPr lang="en-US" sz="1900" dirty="0"/>
              <a:t>                         </a:t>
            </a:r>
            <a:r>
              <a:rPr lang="en-US" sz="1900" b="1" dirty="0">
                <a:solidFill>
                  <a:srgbClr val="000000"/>
                </a:solidFill>
              </a:rPr>
              <a:t>}</a:t>
            </a:r>
            <a:r>
              <a:rPr lang="en-US" sz="1900" b="1" dirty="0">
                <a:solidFill>
                  <a:srgbClr val="CE5C00"/>
                </a:solidFill>
              </a:rPr>
              <a:t>]</a:t>
            </a:r>
          </a:p>
          <a:p>
            <a:r>
              <a:rPr lang="en-US" sz="1900" dirty="0"/>
              <a:t>  </a:t>
            </a:r>
            <a:r>
              <a:rPr lang="en-US" sz="1900" dirty="0">
                <a:solidFill>
                  <a:srgbClr val="000000"/>
                </a:solidFill>
              </a:rPr>
              <a:t>machines </a:t>
            </a:r>
            <a:r>
              <a:rPr lang="en-US" sz="1900" dirty="0" err="1">
                <a:solidFill>
                  <a:srgbClr val="000000"/>
                </a:solidFill>
              </a:rPr>
              <a:t>machine_names</a:t>
            </a:r>
            <a:endParaRPr lang="en-US" sz="1900" dirty="0">
              <a:solidFill>
                <a:srgbClr val="000000"/>
              </a:solidFill>
            </a:endParaRPr>
          </a:p>
          <a:p>
            <a:r>
              <a:rPr lang="en-US" sz="1900" b="1" dirty="0">
                <a:solidFill>
                  <a:srgbClr val="204A87"/>
                </a:solidFill>
              </a:rPr>
              <a:t>end</a:t>
            </a:r>
          </a:p>
          <a:p>
            <a:endParaRPr lang="en-US" sz="1900" dirty="0"/>
          </a:p>
        </p:txBody>
      </p:sp>
    </p:spTree>
    <p:extLst>
      <p:ext uri="{BB962C8B-B14F-4D97-AF65-F5344CB8AC3E}">
        <p14:creationId xmlns:p14="http://schemas.microsoft.com/office/powerpoint/2010/main" val="241933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3300" dirty="0"/>
              <a:t>Provisioning Production Environments</a:t>
            </a:r>
          </a:p>
        </p:txBody>
      </p:sp>
      <p:sp>
        <p:nvSpPr>
          <p:cNvPr id="2" name="Subtitle 1"/>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28759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1"/>
            <a:ext cx="8458200" cy="380873"/>
          </a:xfrm>
        </p:spPr>
        <p:txBody>
          <a:bodyPr/>
          <a:lstStyle/>
          <a:p>
            <a:r>
              <a:rPr lang="en-US" sz="2700" dirty="0"/>
              <a:t>Chef Provisioning – Provisioning Node</a:t>
            </a:r>
          </a:p>
        </p:txBody>
      </p:sp>
      <p:sp>
        <p:nvSpPr>
          <p:cNvPr id="6" name="Rectangle 5"/>
          <p:cNvSpPr/>
          <p:nvPr/>
        </p:nvSpPr>
        <p:spPr bwMode="auto">
          <a:xfrm>
            <a:off x="452209" y="1087147"/>
            <a:ext cx="1067983" cy="1491218"/>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7" name="Cloud 6"/>
          <p:cNvSpPr/>
          <p:nvPr/>
        </p:nvSpPr>
        <p:spPr bwMode="auto">
          <a:xfrm>
            <a:off x="4383997" y="798524"/>
            <a:ext cx="4333076" cy="3694373"/>
          </a:xfrm>
          <a:prstGeom prst="cloud">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a:gradFill>
                <a:gsLst>
                  <a:gs pos="0">
                    <a:srgbClr val="FFFFFF"/>
                  </a:gs>
                  <a:gs pos="100000">
                    <a:srgbClr val="FFFFFF"/>
                  </a:gs>
                </a:gsLst>
                <a:lin ang="5400000" scaled="0"/>
              </a:gradFill>
            </a:endParaRPr>
          </a:p>
        </p:txBody>
      </p:sp>
      <p:sp>
        <p:nvSpPr>
          <p:cNvPr id="8" name="TextBox 7"/>
          <p:cNvSpPr txBox="1"/>
          <p:nvPr/>
        </p:nvSpPr>
        <p:spPr>
          <a:xfrm>
            <a:off x="394481" y="2568742"/>
            <a:ext cx="1270034" cy="276999"/>
          </a:xfrm>
          <a:prstGeom prst="rect">
            <a:avLst/>
          </a:prstGeom>
          <a:noFill/>
        </p:spPr>
        <p:txBody>
          <a:bodyPr wrap="square" lIns="0" tIns="0" rIns="0" bIns="0" rtlCol="0">
            <a:spAutoFit/>
          </a:bodyPr>
          <a:lstStyle/>
          <a:p>
            <a:r>
              <a:rPr lang="en-US" sz="1800" dirty="0"/>
              <a:t>Chef Server</a:t>
            </a:r>
          </a:p>
        </p:txBody>
      </p:sp>
      <p:pic>
        <p:nvPicPr>
          <p:cNvPr id="9" name="Picture 8"/>
          <p:cNvPicPr>
            <a:picLocks noChangeAspect="1"/>
          </p:cNvPicPr>
          <p:nvPr/>
        </p:nvPicPr>
        <p:blipFill>
          <a:blip r:embed="rId2"/>
          <a:stretch>
            <a:fillRect/>
          </a:stretch>
        </p:blipFill>
        <p:spPr>
          <a:xfrm>
            <a:off x="487725" y="1296932"/>
            <a:ext cx="992810" cy="992810"/>
          </a:xfrm>
          <a:prstGeom prst="rect">
            <a:avLst/>
          </a:prstGeom>
        </p:spPr>
      </p:pic>
      <p:sp>
        <p:nvSpPr>
          <p:cNvPr id="10" name="TextBox 9"/>
          <p:cNvSpPr txBox="1"/>
          <p:nvPr/>
        </p:nvSpPr>
        <p:spPr>
          <a:xfrm>
            <a:off x="6359790" y="4560242"/>
            <a:ext cx="548423" cy="276999"/>
          </a:xfrm>
          <a:prstGeom prst="rect">
            <a:avLst/>
          </a:prstGeom>
          <a:noFill/>
        </p:spPr>
        <p:txBody>
          <a:bodyPr wrap="square" lIns="0" tIns="0" rIns="0" bIns="0" rtlCol="0">
            <a:spAutoFit/>
          </a:bodyPr>
          <a:lstStyle/>
          <a:p>
            <a:r>
              <a:rPr lang="en-US" sz="1800" dirty="0"/>
              <a:t>AWS</a:t>
            </a:r>
          </a:p>
        </p:txBody>
      </p:sp>
      <p:sp>
        <p:nvSpPr>
          <p:cNvPr id="12" name="TextBox 11"/>
          <p:cNvSpPr txBox="1"/>
          <p:nvPr/>
        </p:nvSpPr>
        <p:spPr>
          <a:xfrm>
            <a:off x="2328395" y="4791140"/>
            <a:ext cx="0" cy="276999"/>
          </a:xfrm>
          <a:prstGeom prst="rect">
            <a:avLst/>
          </a:prstGeom>
          <a:noFill/>
        </p:spPr>
        <p:txBody>
          <a:bodyPr wrap="none" lIns="0" tIns="0" rIns="0" bIns="0" rtlCol="0">
            <a:spAutoFit/>
          </a:bodyPr>
          <a:lstStyle/>
          <a:p>
            <a:endParaRPr lang="en-US" sz="1800" dirty="0" err="1"/>
          </a:p>
        </p:txBody>
      </p:sp>
    </p:spTree>
    <p:extLst>
      <p:ext uri="{BB962C8B-B14F-4D97-AF65-F5344CB8AC3E}">
        <p14:creationId xmlns:p14="http://schemas.microsoft.com/office/powerpoint/2010/main" val="24559995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1"/>
            <a:ext cx="8458200" cy="380873"/>
          </a:xfrm>
        </p:spPr>
        <p:txBody>
          <a:bodyPr/>
          <a:lstStyle/>
          <a:p>
            <a:r>
              <a:rPr lang="en-US" sz="2700" dirty="0"/>
              <a:t>Chef Provisioning – Provisioning Node</a:t>
            </a:r>
          </a:p>
        </p:txBody>
      </p:sp>
      <p:sp>
        <p:nvSpPr>
          <p:cNvPr id="6" name="Rectangle 5"/>
          <p:cNvSpPr/>
          <p:nvPr/>
        </p:nvSpPr>
        <p:spPr bwMode="auto">
          <a:xfrm>
            <a:off x="452209" y="1087147"/>
            <a:ext cx="1067983" cy="1491218"/>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7" name="Cloud 6"/>
          <p:cNvSpPr/>
          <p:nvPr/>
        </p:nvSpPr>
        <p:spPr bwMode="auto">
          <a:xfrm>
            <a:off x="4383997" y="798524"/>
            <a:ext cx="4333076" cy="3694373"/>
          </a:xfrm>
          <a:prstGeom prst="cloud">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a:gradFill>
                <a:gsLst>
                  <a:gs pos="0">
                    <a:srgbClr val="FFFFFF"/>
                  </a:gs>
                  <a:gs pos="100000">
                    <a:srgbClr val="FFFFFF"/>
                  </a:gs>
                </a:gsLst>
                <a:lin ang="5400000" scaled="0"/>
              </a:gradFill>
            </a:endParaRPr>
          </a:p>
        </p:txBody>
      </p:sp>
      <p:sp>
        <p:nvSpPr>
          <p:cNvPr id="8" name="TextBox 7"/>
          <p:cNvSpPr txBox="1"/>
          <p:nvPr/>
        </p:nvSpPr>
        <p:spPr>
          <a:xfrm>
            <a:off x="394481" y="2568742"/>
            <a:ext cx="1270034" cy="276999"/>
          </a:xfrm>
          <a:prstGeom prst="rect">
            <a:avLst/>
          </a:prstGeom>
          <a:noFill/>
        </p:spPr>
        <p:txBody>
          <a:bodyPr wrap="square" lIns="0" tIns="0" rIns="0" bIns="0" rtlCol="0">
            <a:spAutoFit/>
          </a:bodyPr>
          <a:lstStyle/>
          <a:p>
            <a:r>
              <a:rPr lang="en-US" sz="1800" dirty="0"/>
              <a:t>Chef Server</a:t>
            </a:r>
          </a:p>
        </p:txBody>
      </p:sp>
      <p:pic>
        <p:nvPicPr>
          <p:cNvPr id="9" name="Picture 8"/>
          <p:cNvPicPr>
            <a:picLocks noChangeAspect="1"/>
          </p:cNvPicPr>
          <p:nvPr/>
        </p:nvPicPr>
        <p:blipFill>
          <a:blip r:embed="rId2"/>
          <a:stretch>
            <a:fillRect/>
          </a:stretch>
        </p:blipFill>
        <p:spPr>
          <a:xfrm>
            <a:off x="487725" y="1296932"/>
            <a:ext cx="992810" cy="992810"/>
          </a:xfrm>
          <a:prstGeom prst="rect">
            <a:avLst/>
          </a:prstGeom>
        </p:spPr>
      </p:pic>
      <p:sp>
        <p:nvSpPr>
          <p:cNvPr id="10" name="TextBox 9"/>
          <p:cNvSpPr txBox="1"/>
          <p:nvPr/>
        </p:nvSpPr>
        <p:spPr>
          <a:xfrm>
            <a:off x="6359790" y="4560242"/>
            <a:ext cx="548423" cy="276999"/>
          </a:xfrm>
          <a:prstGeom prst="rect">
            <a:avLst/>
          </a:prstGeom>
          <a:noFill/>
        </p:spPr>
        <p:txBody>
          <a:bodyPr wrap="square" lIns="0" tIns="0" rIns="0" bIns="0" rtlCol="0">
            <a:spAutoFit/>
          </a:bodyPr>
          <a:lstStyle/>
          <a:p>
            <a:r>
              <a:rPr lang="en-US" sz="1800" dirty="0"/>
              <a:t>AWS</a:t>
            </a:r>
          </a:p>
        </p:txBody>
      </p:sp>
      <p:sp>
        <p:nvSpPr>
          <p:cNvPr id="11" name="TextBox 10"/>
          <p:cNvSpPr txBox="1"/>
          <p:nvPr/>
        </p:nvSpPr>
        <p:spPr>
          <a:xfrm>
            <a:off x="346368" y="4358206"/>
            <a:ext cx="4618308" cy="484748"/>
          </a:xfrm>
          <a:prstGeom prst="rect">
            <a:avLst/>
          </a:prstGeom>
          <a:solidFill>
            <a:schemeClr val="bg2"/>
          </a:solidFill>
        </p:spPr>
        <p:txBody>
          <a:bodyPr wrap="square" lIns="68580" tIns="34290" rIns="0" bIns="34290" rtlCol="0">
            <a:spAutoFit/>
          </a:bodyPr>
          <a:lstStyle/>
          <a:p>
            <a:r>
              <a:rPr lang="en-US" sz="900" dirty="0">
                <a:latin typeface="Courier"/>
                <a:cs typeface="Courier"/>
              </a:rPr>
              <a:t>$ knife ec2 server create \</a:t>
            </a:r>
          </a:p>
          <a:p>
            <a:r>
              <a:rPr lang="en-US" sz="900" dirty="0">
                <a:latin typeface="Courier"/>
                <a:cs typeface="Courier"/>
              </a:rPr>
              <a:t>--node-name provisioner-node-1 \</a:t>
            </a:r>
          </a:p>
          <a:p>
            <a:r>
              <a:rPr lang="en-US" sz="900" dirty="0">
                <a:latin typeface="Courier"/>
                <a:cs typeface="Courier"/>
              </a:rPr>
              <a:t>--run-list “recipe[provision]”, “recipe[provision::orchestration]”</a:t>
            </a:r>
          </a:p>
        </p:txBody>
      </p:sp>
      <p:sp>
        <p:nvSpPr>
          <p:cNvPr id="12" name="TextBox 11"/>
          <p:cNvSpPr txBox="1"/>
          <p:nvPr/>
        </p:nvSpPr>
        <p:spPr>
          <a:xfrm>
            <a:off x="2328395" y="4791140"/>
            <a:ext cx="0" cy="276999"/>
          </a:xfrm>
          <a:prstGeom prst="rect">
            <a:avLst/>
          </a:prstGeom>
          <a:noFill/>
        </p:spPr>
        <p:txBody>
          <a:bodyPr wrap="none" lIns="0" tIns="0" rIns="0" bIns="0" rtlCol="0">
            <a:spAutoFit/>
          </a:bodyPr>
          <a:lstStyle/>
          <a:p>
            <a:endParaRPr lang="en-US" sz="1800" dirty="0" err="1"/>
          </a:p>
        </p:txBody>
      </p:sp>
    </p:spTree>
    <p:extLst>
      <p:ext uri="{BB962C8B-B14F-4D97-AF65-F5344CB8AC3E}">
        <p14:creationId xmlns:p14="http://schemas.microsoft.com/office/powerpoint/2010/main" val="29852131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1"/>
            <a:ext cx="8458200" cy="380873"/>
          </a:xfrm>
        </p:spPr>
        <p:txBody>
          <a:bodyPr/>
          <a:lstStyle/>
          <a:p>
            <a:r>
              <a:rPr lang="en-US" sz="2700" dirty="0"/>
              <a:t>Chef Provisioning – Provisioning Node</a:t>
            </a:r>
          </a:p>
        </p:txBody>
      </p:sp>
      <p:sp>
        <p:nvSpPr>
          <p:cNvPr id="6" name="Rectangle 5"/>
          <p:cNvSpPr/>
          <p:nvPr/>
        </p:nvSpPr>
        <p:spPr bwMode="auto">
          <a:xfrm>
            <a:off x="452209" y="1087147"/>
            <a:ext cx="1067983" cy="1491218"/>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7" name="Cloud 6"/>
          <p:cNvSpPr/>
          <p:nvPr/>
        </p:nvSpPr>
        <p:spPr bwMode="auto">
          <a:xfrm>
            <a:off x="4383997" y="798524"/>
            <a:ext cx="4333076" cy="3694373"/>
          </a:xfrm>
          <a:prstGeom prst="cloud">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a:gradFill>
                <a:gsLst>
                  <a:gs pos="0">
                    <a:srgbClr val="FFFFFF"/>
                  </a:gs>
                  <a:gs pos="100000">
                    <a:srgbClr val="FFFFFF"/>
                  </a:gs>
                </a:gsLst>
                <a:lin ang="5400000" scaled="0"/>
              </a:gradFill>
            </a:endParaRPr>
          </a:p>
        </p:txBody>
      </p:sp>
      <p:sp>
        <p:nvSpPr>
          <p:cNvPr id="8" name="TextBox 7"/>
          <p:cNvSpPr txBox="1"/>
          <p:nvPr/>
        </p:nvSpPr>
        <p:spPr>
          <a:xfrm>
            <a:off x="394481" y="2568742"/>
            <a:ext cx="1270034" cy="276999"/>
          </a:xfrm>
          <a:prstGeom prst="rect">
            <a:avLst/>
          </a:prstGeom>
          <a:noFill/>
        </p:spPr>
        <p:txBody>
          <a:bodyPr wrap="square" lIns="0" tIns="0" rIns="0" bIns="0" rtlCol="0">
            <a:spAutoFit/>
          </a:bodyPr>
          <a:lstStyle/>
          <a:p>
            <a:r>
              <a:rPr lang="en-US" sz="1800" dirty="0"/>
              <a:t>Chef Server</a:t>
            </a:r>
          </a:p>
        </p:txBody>
      </p:sp>
      <p:pic>
        <p:nvPicPr>
          <p:cNvPr id="9" name="Picture 8"/>
          <p:cNvPicPr>
            <a:picLocks noChangeAspect="1"/>
          </p:cNvPicPr>
          <p:nvPr/>
        </p:nvPicPr>
        <p:blipFill>
          <a:blip r:embed="rId2"/>
          <a:stretch>
            <a:fillRect/>
          </a:stretch>
        </p:blipFill>
        <p:spPr>
          <a:xfrm>
            <a:off x="487725" y="1296932"/>
            <a:ext cx="992810" cy="992810"/>
          </a:xfrm>
          <a:prstGeom prst="rect">
            <a:avLst/>
          </a:prstGeom>
        </p:spPr>
      </p:pic>
      <p:sp>
        <p:nvSpPr>
          <p:cNvPr id="10" name="TextBox 9"/>
          <p:cNvSpPr txBox="1"/>
          <p:nvPr/>
        </p:nvSpPr>
        <p:spPr>
          <a:xfrm>
            <a:off x="6359790" y="4560242"/>
            <a:ext cx="548423" cy="276999"/>
          </a:xfrm>
          <a:prstGeom prst="rect">
            <a:avLst/>
          </a:prstGeom>
          <a:noFill/>
        </p:spPr>
        <p:txBody>
          <a:bodyPr wrap="square" lIns="0" tIns="0" rIns="0" bIns="0" rtlCol="0">
            <a:spAutoFit/>
          </a:bodyPr>
          <a:lstStyle/>
          <a:p>
            <a:r>
              <a:rPr lang="en-US" sz="1800" dirty="0"/>
              <a:t>AWS</a:t>
            </a:r>
          </a:p>
        </p:txBody>
      </p:sp>
      <p:sp>
        <p:nvSpPr>
          <p:cNvPr id="11" name="TextBox 10"/>
          <p:cNvSpPr txBox="1"/>
          <p:nvPr/>
        </p:nvSpPr>
        <p:spPr>
          <a:xfrm>
            <a:off x="346368" y="4358206"/>
            <a:ext cx="4618308" cy="484748"/>
          </a:xfrm>
          <a:prstGeom prst="rect">
            <a:avLst/>
          </a:prstGeom>
          <a:solidFill>
            <a:schemeClr val="bg2"/>
          </a:solidFill>
        </p:spPr>
        <p:txBody>
          <a:bodyPr wrap="square" lIns="68580" tIns="34290" rIns="0" bIns="34290" rtlCol="0">
            <a:spAutoFit/>
          </a:bodyPr>
          <a:lstStyle/>
          <a:p>
            <a:r>
              <a:rPr lang="en-US" sz="900" dirty="0">
                <a:latin typeface="Courier"/>
                <a:cs typeface="Courier"/>
              </a:rPr>
              <a:t>$ knife ec2 server create \</a:t>
            </a:r>
          </a:p>
          <a:p>
            <a:r>
              <a:rPr lang="en-US" sz="900" dirty="0">
                <a:latin typeface="Courier"/>
                <a:cs typeface="Courier"/>
              </a:rPr>
              <a:t>--node-name provisioner-node-1 \</a:t>
            </a:r>
          </a:p>
          <a:p>
            <a:r>
              <a:rPr lang="en-US" sz="900" dirty="0">
                <a:latin typeface="Courier"/>
                <a:cs typeface="Courier"/>
              </a:rPr>
              <a:t>--run-list “recipe[provision]”, “recipe[provision::orchestration]”</a:t>
            </a:r>
          </a:p>
        </p:txBody>
      </p:sp>
      <p:sp>
        <p:nvSpPr>
          <p:cNvPr id="12" name="TextBox 11"/>
          <p:cNvSpPr txBox="1"/>
          <p:nvPr/>
        </p:nvSpPr>
        <p:spPr>
          <a:xfrm>
            <a:off x="2328395" y="4791140"/>
            <a:ext cx="0" cy="276999"/>
          </a:xfrm>
          <a:prstGeom prst="rect">
            <a:avLst/>
          </a:prstGeom>
          <a:noFill/>
        </p:spPr>
        <p:txBody>
          <a:bodyPr wrap="none" lIns="0" tIns="0" rIns="0" bIns="0" rtlCol="0">
            <a:spAutoFit/>
          </a:bodyPr>
          <a:lstStyle/>
          <a:p>
            <a:endParaRPr lang="en-US" sz="1800" dirty="0" err="1"/>
          </a:p>
        </p:txBody>
      </p:sp>
      <p:sp>
        <p:nvSpPr>
          <p:cNvPr id="14" name="Rectangle 13"/>
          <p:cNvSpPr/>
          <p:nvPr/>
        </p:nvSpPr>
        <p:spPr bwMode="auto">
          <a:xfrm>
            <a:off x="6234713" y="3213334"/>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provisioner-node-1</a:t>
            </a:r>
          </a:p>
        </p:txBody>
      </p:sp>
      <p:cxnSp>
        <p:nvCxnSpPr>
          <p:cNvPr id="4" name="Straight Arrow Connector 3"/>
          <p:cNvCxnSpPr/>
          <p:nvPr/>
        </p:nvCxnSpPr>
        <p:spPr>
          <a:xfrm flipV="1">
            <a:off x="4926191" y="4223515"/>
            <a:ext cx="1318141" cy="425169"/>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3078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 Big Deal With Chef Server 12</a:t>
            </a:r>
            <a:endParaRPr lang="en-US" sz="1800" b="1" dirty="0">
              <a:solidFill>
                <a:srgbClr val="F18B21"/>
              </a:solidFill>
            </a:endParaRPr>
          </a:p>
        </p:txBody>
      </p:sp>
      <p:sp>
        <p:nvSpPr>
          <p:cNvPr id="3" name="Text Placeholder 2"/>
          <p:cNvSpPr>
            <a:spLocks noGrp="1"/>
          </p:cNvSpPr>
          <p:nvPr>
            <p:ph type="body" sz="quarter" idx="10"/>
          </p:nvPr>
        </p:nvSpPr>
        <p:spPr>
          <a:xfrm>
            <a:off x="381000" y="840913"/>
            <a:ext cx="8380476" cy="3192607"/>
          </a:xfrm>
        </p:spPr>
        <p:txBody>
          <a:bodyPr numCol="1">
            <a:normAutofit fontScale="70000" lnSpcReduction="20000"/>
          </a:bodyPr>
          <a:lstStyle/>
          <a:p>
            <a:r>
              <a:rPr lang="en-US" dirty="0" smtClean="0"/>
              <a:t>No more difference between OSS and Enterprise Chef Server 12</a:t>
            </a:r>
          </a:p>
          <a:p>
            <a:pPr lvl="1"/>
            <a:r>
              <a:rPr lang="en-US" dirty="0" smtClean="0"/>
              <a:t>There is one Chef Server, and it is open source.</a:t>
            </a:r>
          </a:p>
          <a:p>
            <a:endParaRPr lang="en-US" dirty="0" smtClean="0"/>
          </a:p>
          <a:p>
            <a:r>
              <a:rPr lang="en-US" dirty="0" smtClean="0"/>
              <a:t>Once</a:t>
            </a:r>
            <a:r>
              <a:rPr lang="en-US" dirty="0"/>
              <a:t>-premium features </a:t>
            </a:r>
            <a:r>
              <a:rPr lang="en-US" dirty="0" smtClean="0"/>
              <a:t>are </a:t>
            </a:r>
            <a:r>
              <a:rPr lang="en-US" dirty="0"/>
              <a:t>now free for everybody:</a:t>
            </a:r>
          </a:p>
          <a:p>
            <a:pPr lvl="1"/>
            <a:r>
              <a:rPr lang="en-US" dirty="0" smtClean="0"/>
              <a:t>Multi</a:t>
            </a:r>
            <a:r>
              <a:rPr lang="en-US" dirty="0"/>
              <a:t>-tenancy (“Organizations”)</a:t>
            </a:r>
          </a:p>
          <a:p>
            <a:pPr lvl="1"/>
            <a:r>
              <a:rPr lang="en-US" dirty="0"/>
              <a:t>Role-based access </a:t>
            </a:r>
            <a:r>
              <a:rPr lang="en-US" dirty="0" smtClean="0"/>
              <a:t>controls</a:t>
            </a:r>
          </a:p>
          <a:p>
            <a:pPr lvl="1"/>
            <a:r>
              <a:rPr lang="en-US" dirty="0" smtClean="0"/>
              <a:t>Push Jobs Server &amp; Client</a:t>
            </a:r>
            <a:endParaRPr lang="en-US" dirty="0"/>
          </a:p>
          <a:p>
            <a:endParaRPr lang="en-US" dirty="0" smtClean="0"/>
          </a:p>
          <a:p>
            <a:r>
              <a:rPr lang="en-US" dirty="0"/>
              <a:t>All Premium features are free up to 25 </a:t>
            </a:r>
            <a:r>
              <a:rPr lang="en-US" dirty="0" smtClean="0"/>
              <a:t>nodes</a:t>
            </a:r>
          </a:p>
          <a:p>
            <a:endParaRPr lang="en-US" dirty="0"/>
          </a:p>
          <a:p>
            <a:r>
              <a:rPr lang="en-US" dirty="0" smtClean="0"/>
              <a:t>Toggling Premium </a:t>
            </a:r>
            <a:r>
              <a:rPr lang="en-US" dirty="0"/>
              <a:t>Features is one command.</a:t>
            </a:r>
          </a:p>
          <a:p>
            <a:pPr lvl="1"/>
            <a:r>
              <a:rPr lang="en-US" dirty="0">
                <a:latin typeface="Consolas"/>
                <a:cs typeface="Consolas"/>
              </a:rPr>
              <a:t>chef-server-</a:t>
            </a:r>
            <a:r>
              <a:rPr lang="en-US" dirty="0" err="1">
                <a:latin typeface="Consolas"/>
                <a:cs typeface="Consolas"/>
              </a:rPr>
              <a:t>ctl</a:t>
            </a:r>
            <a:r>
              <a:rPr lang="en-US" dirty="0">
                <a:latin typeface="Consolas"/>
                <a:cs typeface="Consolas"/>
              </a:rPr>
              <a:t> install </a:t>
            </a:r>
            <a:r>
              <a:rPr lang="en-US" dirty="0" err="1">
                <a:latin typeface="Consolas"/>
                <a:cs typeface="Consolas"/>
              </a:rPr>
              <a:t>opscode</a:t>
            </a:r>
            <a:r>
              <a:rPr lang="en-US" dirty="0">
                <a:latin typeface="Consolas"/>
                <a:cs typeface="Consolas"/>
              </a:rPr>
              <a:t>-</a:t>
            </a:r>
            <a:r>
              <a:rPr lang="en-US" dirty="0" smtClean="0">
                <a:latin typeface="Consolas"/>
                <a:cs typeface="Consolas"/>
              </a:rPr>
              <a:t>manage</a:t>
            </a:r>
          </a:p>
          <a:p>
            <a:pPr lvl="1"/>
            <a:r>
              <a:rPr lang="en-US" dirty="0">
                <a:latin typeface="Consolas"/>
                <a:cs typeface="Consolas"/>
              </a:rPr>
              <a:t>c</a:t>
            </a:r>
            <a:r>
              <a:rPr lang="en-US" dirty="0" smtClean="0">
                <a:latin typeface="Consolas"/>
                <a:cs typeface="Consolas"/>
              </a:rPr>
              <a:t>hef-server-</a:t>
            </a:r>
            <a:r>
              <a:rPr lang="en-US" dirty="0" err="1" smtClean="0">
                <a:latin typeface="Consolas"/>
                <a:cs typeface="Consolas"/>
              </a:rPr>
              <a:t>ctl</a:t>
            </a:r>
            <a:r>
              <a:rPr lang="en-US" dirty="0" smtClean="0">
                <a:latin typeface="Consolas"/>
                <a:cs typeface="Consolas"/>
              </a:rPr>
              <a:t> remove </a:t>
            </a:r>
            <a:r>
              <a:rPr lang="en-US" dirty="0" err="1" smtClean="0">
                <a:latin typeface="Consolas"/>
                <a:cs typeface="Consolas"/>
              </a:rPr>
              <a:t>opscode</a:t>
            </a:r>
            <a:r>
              <a:rPr lang="en-US" dirty="0" smtClean="0">
                <a:latin typeface="Consolas"/>
                <a:cs typeface="Consolas"/>
              </a:rPr>
              <a:t>-manage</a:t>
            </a:r>
            <a:endParaRPr lang="en-US" dirty="0"/>
          </a:p>
          <a:p>
            <a:endParaRPr lang="en-US" dirty="0" smtClean="0"/>
          </a:p>
          <a:p>
            <a:endParaRPr lang="en-US" dirty="0" smtClean="0"/>
          </a:p>
          <a:p>
            <a:endParaRPr lang="en-US" dirty="0" smtClean="0">
              <a:latin typeface="Consolas"/>
              <a:cs typeface="Consolas"/>
            </a:endParaRPr>
          </a:p>
        </p:txBody>
      </p:sp>
    </p:spTree>
    <p:extLst>
      <p:ext uri="{BB962C8B-B14F-4D97-AF65-F5344CB8AC3E}">
        <p14:creationId xmlns:p14="http://schemas.microsoft.com/office/powerpoint/2010/main" val="3046854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1"/>
            <a:ext cx="8458200" cy="380873"/>
          </a:xfrm>
        </p:spPr>
        <p:txBody>
          <a:bodyPr/>
          <a:lstStyle/>
          <a:p>
            <a:r>
              <a:rPr lang="en-US" sz="2700" dirty="0"/>
              <a:t>Chef Provisioning – Provisioning Node</a:t>
            </a:r>
          </a:p>
        </p:txBody>
      </p:sp>
      <p:sp>
        <p:nvSpPr>
          <p:cNvPr id="6" name="Rectangle 5"/>
          <p:cNvSpPr/>
          <p:nvPr/>
        </p:nvSpPr>
        <p:spPr bwMode="auto">
          <a:xfrm>
            <a:off x="452209" y="1087147"/>
            <a:ext cx="1067983" cy="1491218"/>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7" name="Cloud 6"/>
          <p:cNvSpPr/>
          <p:nvPr/>
        </p:nvSpPr>
        <p:spPr bwMode="auto">
          <a:xfrm>
            <a:off x="4383997" y="798524"/>
            <a:ext cx="4333076" cy="3694373"/>
          </a:xfrm>
          <a:prstGeom prst="cloud">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a:gradFill>
                <a:gsLst>
                  <a:gs pos="0">
                    <a:srgbClr val="FFFFFF"/>
                  </a:gs>
                  <a:gs pos="100000">
                    <a:srgbClr val="FFFFFF"/>
                  </a:gs>
                </a:gsLst>
                <a:lin ang="5400000" scaled="0"/>
              </a:gradFill>
            </a:endParaRPr>
          </a:p>
        </p:txBody>
      </p:sp>
      <p:sp>
        <p:nvSpPr>
          <p:cNvPr id="8" name="TextBox 7"/>
          <p:cNvSpPr txBox="1"/>
          <p:nvPr/>
        </p:nvSpPr>
        <p:spPr>
          <a:xfrm>
            <a:off x="394481" y="2568742"/>
            <a:ext cx="1270034" cy="276999"/>
          </a:xfrm>
          <a:prstGeom prst="rect">
            <a:avLst/>
          </a:prstGeom>
          <a:noFill/>
        </p:spPr>
        <p:txBody>
          <a:bodyPr wrap="square" lIns="0" tIns="0" rIns="0" bIns="0" rtlCol="0">
            <a:spAutoFit/>
          </a:bodyPr>
          <a:lstStyle/>
          <a:p>
            <a:r>
              <a:rPr lang="en-US" sz="1800" dirty="0"/>
              <a:t>Chef Server</a:t>
            </a:r>
          </a:p>
        </p:txBody>
      </p:sp>
      <p:pic>
        <p:nvPicPr>
          <p:cNvPr id="9" name="Picture 8"/>
          <p:cNvPicPr>
            <a:picLocks noChangeAspect="1"/>
          </p:cNvPicPr>
          <p:nvPr/>
        </p:nvPicPr>
        <p:blipFill>
          <a:blip r:embed="rId2"/>
          <a:stretch>
            <a:fillRect/>
          </a:stretch>
        </p:blipFill>
        <p:spPr>
          <a:xfrm>
            <a:off x="487725" y="1296932"/>
            <a:ext cx="992810" cy="992810"/>
          </a:xfrm>
          <a:prstGeom prst="rect">
            <a:avLst/>
          </a:prstGeom>
        </p:spPr>
      </p:pic>
      <p:sp>
        <p:nvSpPr>
          <p:cNvPr id="10" name="TextBox 9"/>
          <p:cNvSpPr txBox="1"/>
          <p:nvPr/>
        </p:nvSpPr>
        <p:spPr>
          <a:xfrm>
            <a:off x="6359790" y="4560242"/>
            <a:ext cx="548423" cy="276999"/>
          </a:xfrm>
          <a:prstGeom prst="rect">
            <a:avLst/>
          </a:prstGeom>
          <a:noFill/>
        </p:spPr>
        <p:txBody>
          <a:bodyPr wrap="square" lIns="0" tIns="0" rIns="0" bIns="0" rtlCol="0">
            <a:spAutoFit/>
          </a:bodyPr>
          <a:lstStyle/>
          <a:p>
            <a:r>
              <a:rPr lang="en-US" sz="1800" dirty="0"/>
              <a:t>AWS</a:t>
            </a:r>
          </a:p>
        </p:txBody>
      </p:sp>
      <p:sp>
        <p:nvSpPr>
          <p:cNvPr id="11" name="TextBox 10"/>
          <p:cNvSpPr txBox="1"/>
          <p:nvPr/>
        </p:nvSpPr>
        <p:spPr>
          <a:xfrm>
            <a:off x="346368" y="4358206"/>
            <a:ext cx="4618308" cy="484748"/>
          </a:xfrm>
          <a:prstGeom prst="rect">
            <a:avLst/>
          </a:prstGeom>
          <a:solidFill>
            <a:schemeClr val="bg2"/>
          </a:solidFill>
        </p:spPr>
        <p:txBody>
          <a:bodyPr wrap="square" lIns="68580" tIns="34290" rIns="0" bIns="34290" rtlCol="0">
            <a:spAutoFit/>
          </a:bodyPr>
          <a:lstStyle/>
          <a:p>
            <a:r>
              <a:rPr lang="en-US" sz="900" dirty="0">
                <a:latin typeface="Courier"/>
                <a:cs typeface="Courier"/>
              </a:rPr>
              <a:t>$ knife ec2 server create \</a:t>
            </a:r>
          </a:p>
          <a:p>
            <a:r>
              <a:rPr lang="en-US" sz="900" dirty="0">
                <a:latin typeface="Courier"/>
                <a:cs typeface="Courier"/>
              </a:rPr>
              <a:t>--node-name provisioner-node-1 \</a:t>
            </a:r>
          </a:p>
          <a:p>
            <a:r>
              <a:rPr lang="en-US" sz="900" dirty="0">
                <a:latin typeface="Courier"/>
                <a:cs typeface="Courier"/>
              </a:rPr>
              <a:t>--run-list “recipe[provision]”, “recipe[provision::orchestration]”</a:t>
            </a:r>
          </a:p>
        </p:txBody>
      </p:sp>
      <p:sp>
        <p:nvSpPr>
          <p:cNvPr id="12" name="TextBox 11"/>
          <p:cNvSpPr txBox="1"/>
          <p:nvPr/>
        </p:nvSpPr>
        <p:spPr>
          <a:xfrm>
            <a:off x="2328395" y="4791140"/>
            <a:ext cx="0" cy="276999"/>
          </a:xfrm>
          <a:prstGeom prst="rect">
            <a:avLst/>
          </a:prstGeom>
          <a:noFill/>
        </p:spPr>
        <p:txBody>
          <a:bodyPr wrap="none" lIns="0" tIns="0" rIns="0" bIns="0" rtlCol="0">
            <a:spAutoFit/>
          </a:bodyPr>
          <a:lstStyle/>
          <a:p>
            <a:endParaRPr lang="en-US" sz="1800" dirty="0" err="1"/>
          </a:p>
        </p:txBody>
      </p:sp>
      <p:sp>
        <p:nvSpPr>
          <p:cNvPr id="14" name="Rectangle 13"/>
          <p:cNvSpPr/>
          <p:nvPr/>
        </p:nvSpPr>
        <p:spPr bwMode="auto">
          <a:xfrm>
            <a:off x="6234713" y="3213334"/>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provisioner-node-1</a:t>
            </a:r>
          </a:p>
        </p:txBody>
      </p:sp>
      <p:cxnSp>
        <p:nvCxnSpPr>
          <p:cNvPr id="4" name="Straight Arrow Connector 3"/>
          <p:cNvCxnSpPr/>
          <p:nvPr/>
        </p:nvCxnSpPr>
        <p:spPr>
          <a:xfrm flipV="1">
            <a:off x="4926191" y="4223515"/>
            <a:ext cx="1318141" cy="425169"/>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1597164" y="2126189"/>
            <a:ext cx="4579817" cy="1664392"/>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36286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1"/>
            <a:ext cx="8458200" cy="380873"/>
          </a:xfrm>
        </p:spPr>
        <p:txBody>
          <a:bodyPr/>
          <a:lstStyle/>
          <a:p>
            <a:r>
              <a:rPr lang="en-US" sz="2700" dirty="0"/>
              <a:t>Chef Provisioning – Provisioning Node</a:t>
            </a:r>
          </a:p>
        </p:txBody>
      </p:sp>
      <p:sp>
        <p:nvSpPr>
          <p:cNvPr id="6" name="Rectangle 5"/>
          <p:cNvSpPr/>
          <p:nvPr/>
        </p:nvSpPr>
        <p:spPr bwMode="auto">
          <a:xfrm>
            <a:off x="452209" y="1087147"/>
            <a:ext cx="1067983" cy="1491218"/>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7" name="Cloud 6"/>
          <p:cNvSpPr/>
          <p:nvPr/>
        </p:nvSpPr>
        <p:spPr bwMode="auto">
          <a:xfrm>
            <a:off x="4383997" y="798524"/>
            <a:ext cx="4333076" cy="3694373"/>
          </a:xfrm>
          <a:prstGeom prst="cloud">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a:gradFill>
                <a:gsLst>
                  <a:gs pos="0">
                    <a:srgbClr val="FFFFFF"/>
                  </a:gs>
                  <a:gs pos="100000">
                    <a:srgbClr val="FFFFFF"/>
                  </a:gs>
                </a:gsLst>
                <a:lin ang="5400000" scaled="0"/>
              </a:gradFill>
            </a:endParaRPr>
          </a:p>
        </p:txBody>
      </p:sp>
      <p:sp>
        <p:nvSpPr>
          <p:cNvPr id="8" name="TextBox 7"/>
          <p:cNvSpPr txBox="1"/>
          <p:nvPr/>
        </p:nvSpPr>
        <p:spPr>
          <a:xfrm>
            <a:off x="394481" y="2568742"/>
            <a:ext cx="1270034" cy="276999"/>
          </a:xfrm>
          <a:prstGeom prst="rect">
            <a:avLst/>
          </a:prstGeom>
          <a:noFill/>
        </p:spPr>
        <p:txBody>
          <a:bodyPr wrap="square" lIns="0" tIns="0" rIns="0" bIns="0" rtlCol="0">
            <a:spAutoFit/>
          </a:bodyPr>
          <a:lstStyle/>
          <a:p>
            <a:r>
              <a:rPr lang="en-US" sz="1800" dirty="0"/>
              <a:t>Chef Server</a:t>
            </a:r>
          </a:p>
        </p:txBody>
      </p:sp>
      <p:pic>
        <p:nvPicPr>
          <p:cNvPr id="9" name="Picture 8"/>
          <p:cNvPicPr>
            <a:picLocks noChangeAspect="1"/>
          </p:cNvPicPr>
          <p:nvPr/>
        </p:nvPicPr>
        <p:blipFill>
          <a:blip r:embed="rId2"/>
          <a:stretch>
            <a:fillRect/>
          </a:stretch>
        </p:blipFill>
        <p:spPr>
          <a:xfrm>
            <a:off x="487725" y="1296932"/>
            <a:ext cx="992810" cy="992810"/>
          </a:xfrm>
          <a:prstGeom prst="rect">
            <a:avLst/>
          </a:prstGeom>
        </p:spPr>
      </p:pic>
      <p:sp>
        <p:nvSpPr>
          <p:cNvPr id="10" name="TextBox 9"/>
          <p:cNvSpPr txBox="1"/>
          <p:nvPr/>
        </p:nvSpPr>
        <p:spPr>
          <a:xfrm>
            <a:off x="6359790" y="4560242"/>
            <a:ext cx="548423" cy="276999"/>
          </a:xfrm>
          <a:prstGeom prst="rect">
            <a:avLst/>
          </a:prstGeom>
          <a:noFill/>
        </p:spPr>
        <p:txBody>
          <a:bodyPr wrap="square" lIns="0" tIns="0" rIns="0" bIns="0" rtlCol="0">
            <a:spAutoFit/>
          </a:bodyPr>
          <a:lstStyle/>
          <a:p>
            <a:r>
              <a:rPr lang="en-US" sz="1800" dirty="0"/>
              <a:t>AWS</a:t>
            </a:r>
          </a:p>
        </p:txBody>
      </p:sp>
      <p:sp>
        <p:nvSpPr>
          <p:cNvPr id="12" name="TextBox 11"/>
          <p:cNvSpPr txBox="1"/>
          <p:nvPr/>
        </p:nvSpPr>
        <p:spPr>
          <a:xfrm>
            <a:off x="2328395" y="4791140"/>
            <a:ext cx="0" cy="276999"/>
          </a:xfrm>
          <a:prstGeom prst="rect">
            <a:avLst/>
          </a:prstGeom>
          <a:noFill/>
        </p:spPr>
        <p:txBody>
          <a:bodyPr wrap="none" lIns="0" tIns="0" rIns="0" bIns="0" rtlCol="0">
            <a:spAutoFit/>
          </a:bodyPr>
          <a:lstStyle/>
          <a:p>
            <a:endParaRPr lang="en-US" sz="1800" dirty="0" err="1"/>
          </a:p>
        </p:txBody>
      </p:sp>
      <p:sp>
        <p:nvSpPr>
          <p:cNvPr id="14" name="Rectangle 13"/>
          <p:cNvSpPr/>
          <p:nvPr/>
        </p:nvSpPr>
        <p:spPr bwMode="auto">
          <a:xfrm>
            <a:off x="6234713" y="3213334"/>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provisioner-node-1</a:t>
            </a:r>
          </a:p>
        </p:txBody>
      </p:sp>
      <p:sp>
        <p:nvSpPr>
          <p:cNvPr id="15" name="TextBox 14"/>
          <p:cNvSpPr txBox="1"/>
          <p:nvPr/>
        </p:nvSpPr>
        <p:spPr>
          <a:xfrm>
            <a:off x="2241802" y="1635530"/>
            <a:ext cx="1654892" cy="2492991"/>
          </a:xfrm>
          <a:prstGeom prst="rect">
            <a:avLst/>
          </a:prstGeom>
          <a:solidFill>
            <a:schemeClr val="bg2"/>
          </a:solidFill>
        </p:spPr>
        <p:txBody>
          <a:bodyPr wrap="square" lIns="68580" tIns="0" rIns="0" bIns="0" rtlCol="0">
            <a:spAutoFit/>
          </a:bodyPr>
          <a:lstStyle/>
          <a:p>
            <a:r>
              <a:rPr lang="en-US" sz="600" dirty="0">
                <a:latin typeface="Courier New"/>
                <a:cs typeface="Courier New"/>
              </a:rPr>
              <a:t>require 'chef/provisioning'</a:t>
            </a:r>
          </a:p>
          <a:p>
            <a:endParaRPr lang="en-US" sz="600" dirty="0">
              <a:latin typeface="Courier New"/>
              <a:cs typeface="Courier New"/>
            </a:endParaRPr>
          </a:p>
          <a:p>
            <a:r>
              <a:rPr lang="en-US" sz="600" dirty="0" err="1">
                <a:latin typeface="Courier New"/>
                <a:cs typeface="Courier New"/>
              </a:rPr>
              <a:t>machine_batch</a:t>
            </a:r>
            <a:r>
              <a:rPr lang="en-US" sz="600" dirty="0">
                <a:latin typeface="Courier New"/>
                <a:cs typeface="Courier New"/>
              </a:rPr>
              <a:t> do</a:t>
            </a:r>
          </a:p>
          <a:p>
            <a:r>
              <a:rPr lang="en-US" sz="600" dirty="0">
                <a:latin typeface="Courier New"/>
                <a:cs typeface="Courier New"/>
              </a:rPr>
              <a:t>  machines %w(primary secondary web1 web2)</a:t>
            </a:r>
          </a:p>
          <a:p>
            <a:r>
              <a:rPr lang="en-US" sz="600" dirty="0">
                <a:latin typeface="Courier New"/>
                <a:cs typeface="Courier New"/>
              </a:rPr>
              <a:t>end</a:t>
            </a:r>
          </a:p>
          <a:p>
            <a:endParaRPr lang="en-US" sz="600" dirty="0">
              <a:latin typeface="Courier New"/>
              <a:cs typeface="Courier New"/>
            </a:endParaRPr>
          </a:p>
          <a:p>
            <a:r>
              <a:rPr lang="en-US" sz="600" dirty="0" err="1">
                <a:latin typeface="Courier New"/>
                <a:cs typeface="Courier New"/>
              </a:rPr>
              <a:t>machine_batch</a:t>
            </a:r>
            <a:r>
              <a:rPr lang="en-US" sz="600" dirty="0">
                <a:latin typeface="Courier New"/>
                <a:cs typeface="Courier New"/>
              </a:rPr>
              <a:t> do</a:t>
            </a:r>
          </a:p>
          <a:p>
            <a:r>
              <a:rPr lang="en-US" sz="600" dirty="0">
                <a:latin typeface="Courier New"/>
                <a:cs typeface="Courier New"/>
              </a:rPr>
              <a:t>  machine 'primary' do</a:t>
            </a:r>
          </a:p>
          <a:p>
            <a:r>
              <a:rPr lang="en-US" sz="600" dirty="0">
                <a:latin typeface="Courier New"/>
                <a:cs typeface="Courier New"/>
              </a:rPr>
              <a:t>    recipe '</a:t>
            </a:r>
            <a:r>
              <a:rPr lang="en-US" sz="600" dirty="0" err="1">
                <a:latin typeface="Courier New"/>
                <a:cs typeface="Courier New"/>
              </a:rPr>
              <a:t>initial_ha_setup</a:t>
            </a:r>
            <a:r>
              <a:rPr lang="en-US" sz="600" dirty="0">
                <a:latin typeface="Courier New"/>
                <a:cs typeface="Courier New"/>
              </a:rPr>
              <a:t>'</a:t>
            </a:r>
          </a:p>
          <a:p>
            <a:r>
              <a:rPr lang="en-US" sz="600" dirty="0">
                <a:latin typeface="Courier New"/>
                <a:cs typeface="Courier New"/>
              </a:rPr>
              <a:t>  end</a:t>
            </a:r>
          </a:p>
          <a:p>
            <a:r>
              <a:rPr lang="en-US" sz="600" dirty="0">
                <a:latin typeface="Courier New"/>
                <a:cs typeface="Courier New"/>
              </a:rPr>
              <a:t>end</a:t>
            </a:r>
          </a:p>
          <a:p>
            <a:endParaRPr lang="en-US" sz="600" dirty="0">
              <a:latin typeface="Courier New"/>
              <a:cs typeface="Courier New"/>
            </a:endParaRPr>
          </a:p>
          <a:p>
            <a:r>
              <a:rPr lang="en-US" sz="600" dirty="0" err="1">
                <a:latin typeface="Courier New"/>
                <a:cs typeface="Courier New"/>
              </a:rPr>
              <a:t>machine_batch</a:t>
            </a:r>
            <a:r>
              <a:rPr lang="en-US" sz="600" dirty="0">
                <a:latin typeface="Courier New"/>
                <a:cs typeface="Courier New"/>
              </a:rPr>
              <a:t> do</a:t>
            </a:r>
          </a:p>
          <a:p>
            <a:r>
              <a:rPr lang="en-US" sz="600" dirty="0">
                <a:latin typeface="Courier New"/>
                <a:cs typeface="Courier New"/>
              </a:rPr>
              <a:t>  machine 'secondary' do</a:t>
            </a:r>
          </a:p>
          <a:p>
            <a:r>
              <a:rPr lang="en-US" sz="600" dirty="0">
                <a:latin typeface="Courier New"/>
                <a:cs typeface="Courier New"/>
              </a:rPr>
              <a:t>    recipe '</a:t>
            </a:r>
            <a:r>
              <a:rPr lang="en-US" sz="600" dirty="0" err="1">
                <a:latin typeface="Courier New"/>
                <a:cs typeface="Courier New"/>
              </a:rPr>
              <a:t>initial_ha_setup</a:t>
            </a:r>
            <a:r>
              <a:rPr lang="en-US" sz="600" dirty="0">
                <a:latin typeface="Courier New"/>
                <a:cs typeface="Courier New"/>
              </a:rPr>
              <a:t>'</a:t>
            </a:r>
          </a:p>
          <a:p>
            <a:r>
              <a:rPr lang="en-US" sz="600" dirty="0">
                <a:latin typeface="Courier New"/>
                <a:cs typeface="Courier New"/>
              </a:rPr>
              <a:t>  end</a:t>
            </a:r>
          </a:p>
          <a:p>
            <a:r>
              <a:rPr lang="en-US" sz="600" dirty="0">
                <a:latin typeface="Courier New"/>
                <a:cs typeface="Courier New"/>
              </a:rPr>
              <a:t>end</a:t>
            </a:r>
          </a:p>
          <a:p>
            <a:endParaRPr lang="en-US" sz="600" dirty="0">
              <a:latin typeface="Courier New"/>
              <a:cs typeface="Courier New"/>
            </a:endParaRPr>
          </a:p>
          <a:p>
            <a:r>
              <a:rPr lang="en-US" sz="600" dirty="0" err="1">
                <a:latin typeface="Courier New"/>
                <a:cs typeface="Courier New"/>
              </a:rPr>
              <a:t>machine_batch</a:t>
            </a:r>
            <a:r>
              <a:rPr lang="en-US" sz="600" dirty="0">
                <a:latin typeface="Courier New"/>
                <a:cs typeface="Courier New"/>
              </a:rPr>
              <a:t> do</a:t>
            </a:r>
          </a:p>
          <a:p>
            <a:r>
              <a:rPr lang="en-US" sz="600" dirty="0">
                <a:latin typeface="Courier New"/>
                <a:cs typeface="Courier New"/>
              </a:rPr>
              <a:t>  %w(primary secondary).each do |name|</a:t>
            </a:r>
          </a:p>
          <a:p>
            <a:r>
              <a:rPr lang="en-US" sz="600" dirty="0">
                <a:latin typeface="Courier New"/>
                <a:cs typeface="Courier New"/>
              </a:rPr>
              <a:t>    machine name do</a:t>
            </a:r>
          </a:p>
          <a:p>
            <a:r>
              <a:rPr lang="en-US" sz="600" dirty="0">
                <a:latin typeface="Courier New"/>
                <a:cs typeface="Courier New"/>
              </a:rPr>
              <a:t>      recipe '</a:t>
            </a:r>
            <a:r>
              <a:rPr lang="en-US" sz="600" dirty="0" err="1">
                <a:latin typeface="Courier New"/>
                <a:cs typeface="Courier New"/>
              </a:rPr>
              <a:t>rest_of_my_shit</a:t>
            </a:r>
            <a:r>
              <a:rPr lang="en-US" sz="600" dirty="0">
                <a:latin typeface="Courier New"/>
                <a:cs typeface="Courier New"/>
              </a:rPr>
              <a:t>'</a:t>
            </a:r>
          </a:p>
          <a:p>
            <a:r>
              <a:rPr lang="en-US" sz="600" dirty="0">
                <a:latin typeface="Courier New"/>
                <a:cs typeface="Courier New"/>
              </a:rPr>
              <a:t>    end</a:t>
            </a:r>
          </a:p>
          <a:p>
            <a:r>
              <a:rPr lang="en-US" sz="600" dirty="0">
                <a:latin typeface="Courier New"/>
                <a:cs typeface="Courier New"/>
              </a:rPr>
              <a:t>  end</a:t>
            </a:r>
          </a:p>
          <a:p>
            <a:r>
              <a:rPr lang="en-US" sz="600" dirty="0">
                <a:latin typeface="Courier New"/>
                <a:cs typeface="Courier New"/>
              </a:rPr>
              <a:t>end</a:t>
            </a:r>
          </a:p>
        </p:txBody>
      </p:sp>
      <p:cxnSp>
        <p:nvCxnSpPr>
          <p:cNvPr id="4" name="Straight Connector 3"/>
          <p:cNvCxnSpPr/>
          <p:nvPr/>
        </p:nvCxnSpPr>
        <p:spPr>
          <a:xfrm>
            <a:off x="3915936" y="3117127"/>
            <a:ext cx="2299531" cy="63497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50134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1"/>
            <a:ext cx="8458200" cy="380873"/>
          </a:xfrm>
        </p:spPr>
        <p:txBody>
          <a:bodyPr/>
          <a:lstStyle/>
          <a:p>
            <a:r>
              <a:rPr lang="en-US" sz="2700" dirty="0"/>
              <a:t>Chef Provisioning – Provisioning Node</a:t>
            </a:r>
          </a:p>
        </p:txBody>
      </p:sp>
      <p:sp>
        <p:nvSpPr>
          <p:cNvPr id="6" name="Rectangle 5"/>
          <p:cNvSpPr/>
          <p:nvPr/>
        </p:nvSpPr>
        <p:spPr bwMode="auto">
          <a:xfrm>
            <a:off x="452209" y="1087147"/>
            <a:ext cx="1067983" cy="1491218"/>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7" name="Cloud 6"/>
          <p:cNvSpPr/>
          <p:nvPr/>
        </p:nvSpPr>
        <p:spPr bwMode="auto">
          <a:xfrm>
            <a:off x="4383997" y="798524"/>
            <a:ext cx="4333076" cy="3694373"/>
          </a:xfrm>
          <a:prstGeom prst="cloud">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a:gradFill>
                <a:gsLst>
                  <a:gs pos="0">
                    <a:srgbClr val="FFFFFF"/>
                  </a:gs>
                  <a:gs pos="100000">
                    <a:srgbClr val="FFFFFF"/>
                  </a:gs>
                </a:gsLst>
                <a:lin ang="5400000" scaled="0"/>
              </a:gradFill>
            </a:endParaRPr>
          </a:p>
        </p:txBody>
      </p:sp>
      <p:sp>
        <p:nvSpPr>
          <p:cNvPr id="8" name="TextBox 7"/>
          <p:cNvSpPr txBox="1"/>
          <p:nvPr/>
        </p:nvSpPr>
        <p:spPr>
          <a:xfrm>
            <a:off x="394481" y="2568742"/>
            <a:ext cx="1270034" cy="276999"/>
          </a:xfrm>
          <a:prstGeom prst="rect">
            <a:avLst/>
          </a:prstGeom>
          <a:noFill/>
        </p:spPr>
        <p:txBody>
          <a:bodyPr wrap="square" lIns="0" tIns="0" rIns="0" bIns="0" rtlCol="0">
            <a:spAutoFit/>
          </a:bodyPr>
          <a:lstStyle/>
          <a:p>
            <a:r>
              <a:rPr lang="en-US" sz="1800" dirty="0"/>
              <a:t>Chef Server</a:t>
            </a:r>
          </a:p>
        </p:txBody>
      </p:sp>
      <p:pic>
        <p:nvPicPr>
          <p:cNvPr id="9" name="Picture 8"/>
          <p:cNvPicPr>
            <a:picLocks noChangeAspect="1"/>
          </p:cNvPicPr>
          <p:nvPr/>
        </p:nvPicPr>
        <p:blipFill>
          <a:blip r:embed="rId2"/>
          <a:stretch>
            <a:fillRect/>
          </a:stretch>
        </p:blipFill>
        <p:spPr>
          <a:xfrm>
            <a:off x="487725" y="1296932"/>
            <a:ext cx="992810" cy="992810"/>
          </a:xfrm>
          <a:prstGeom prst="rect">
            <a:avLst/>
          </a:prstGeom>
        </p:spPr>
      </p:pic>
      <p:sp>
        <p:nvSpPr>
          <p:cNvPr id="10" name="TextBox 9"/>
          <p:cNvSpPr txBox="1"/>
          <p:nvPr/>
        </p:nvSpPr>
        <p:spPr>
          <a:xfrm>
            <a:off x="6359790" y="4560242"/>
            <a:ext cx="548423" cy="276999"/>
          </a:xfrm>
          <a:prstGeom prst="rect">
            <a:avLst/>
          </a:prstGeom>
          <a:noFill/>
        </p:spPr>
        <p:txBody>
          <a:bodyPr wrap="square" lIns="0" tIns="0" rIns="0" bIns="0" rtlCol="0">
            <a:spAutoFit/>
          </a:bodyPr>
          <a:lstStyle/>
          <a:p>
            <a:r>
              <a:rPr lang="en-US" sz="1800" dirty="0"/>
              <a:t>AWS</a:t>
            </a:r>
          </a:p>
        </p:txBody>
      </p:sp>
      <p:sp>
        <p:nvSpPr>
          <p:cNvPr id="12" name="TextBox 11"/>
          <p:cNvSpPr txBox="1"/>
          <p:nvPr/>
        </p:nvSpPr>
        <p:spPr>
          <a:xfrm>
            <a:off x="2328395" y="4791140"/>
            <a:ext cx="0" cy="276999"/>
          </a:xfrm>
          <a:prstGeom prst="rect">
            <a:avLst/>
          </a:prstGeom>
          <a:noFill/>
        </p:spPr>
        <p:txBody>
          <a:bodyPr wrap="none" lIns="0" tIns="0" rIns="0" bIns="0" rtlCol="0">
            <a:spAutoFit/>
          </a:bodyPr>
          <a:lstStyle/>
          <a:p>
            <a:endParaRPr lang="en-US" sz="1800" dirty="0" err="1"/>
          </a:p>
        </p:txBody>
      </p:sp>
      <p:sp>
        <p:nvSpPr>
          <p:cNvPr id="14" name="Rectangle 13"/>
          <p:cNvSpPr/>
          <p:nvPr/>
        </p:nvSpPr>
        <p:spPr bwMode="auto">
          <a:xfrm>
            <a:off x="6234713" y="3213334"/>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provisioner-node-1</a:t>
            </a:r>
          </a:p>
        </p:txBody>
      </p:sp>
      <p:sp>
        <p:nvSpPr>
          <p:cNvPr id="15" name="TextBox 14"/>
          <p:cNvSpPr txBox="1"/>
          <p:nvPr/>
        </p:nvSpPr>
        <p:spPr>
          <a:xfrm>
            <a:off x="2241802" y="1635530"/>
            <a:ext cx="1654892" cy="2492991"/>
          </a:xfrm>
          <a:prstGeom prst="rect">
            <a:avLst/>
          </a:prstGeom>
          <a:solidFill>
            <a:schemeClr val="bg2"/>
          </a:solidFill>
        </p:spPr>
        <p:txBody>
          <a:bodyPr wrap="square" lIns="68580" tIns="0" rIns="0" bIns="0" rtlCol="0">
            <a:spAutoFit/>
          </a:bodyPr>
          <a:lstStyle/>
          <a:p>
            <a:r>
              <a:rPr lang="en-US" sz="600" dirty="0">
                <a:latin typeface="Courier New"/>
                <a:cs typeface="Courier New"/>
              </a:rPr>
              <a:t>require 'chef/provisioning'</a:t>
            </a:r>
          </a:p>
          <a:p>
            <a:endParaRPr lang="en-US" sz="600" dirty="0">
              <a:latin typeface="Courier New"/>
              <a:cs typeface="Courier New"/>
            </a:endParaRPr>
          </a:p>
          <a:p>
            <a:r>
              <a:rPr lang="en-US" sz="600" dirty="0" err="1">
                <a:latin typeface="Courier New"/>
                <a:cs typeface="Courier New"/>
              </a:rPr>
              <a:t>machine_batch</a:t>
            </a:r>
            <a:r>
              <a:rPr lang="en-US" sz="600" dirty="0">
                <a:latin typeface="Courier New"/>
                <a:cs typeface="Courier New"/>
              </a:rPr>
              <a:t> do</a:t>
            </a:r>
          </a:p>
          <a:p>
            <a:r>
              <a:rPr lang="en-US" sz="600" dirty="0">
                <a:latin typeface="Courier New"/>
                <a:cs typeface="Courier New"/>
              </a:rPr>
              <a:t>  machines %w(primary secondary web1 web2)</a:t>
            </a:r>
          </a:p>
          <a:p>
            <a:r>
              <a:rPr lang="en-US" sz="600" dirty="0">
                <a:latin typeface="Courier New"/>
                <a:cs typeface="Courier New"/>
              </a:rPr>
              <a:t>end</a:t>
            </a:r>
          </a:p>
          <a:p>
            <a:endParaRPr lang="en-US" sz="600" dirty="0">
              <a:latin typeface="Courier New"/>
              <a:cs typeface="Courier New"/>
            </a:endParaRPr>
          </a:p>
          <a:p>
            <a:r>
              <a:rPr lang="en-US" sz="600" dirty="0" err="1">
                <a:latin typeface="Courier New"/>
                <a:cs typeface="Courier New"/>
              </a:rPr>
              <a:t>machine_batch</a:t>
            </a:r>
            <a:r>
              <a:rPr lang="en-US" sz="600" dirty="0">
                <a:latin typeface="Courier New"/>
                <a:cs typeface="Courier New"/>
              </a:rPr>
              <a:t> do</a:t>
            </a:r>
          </a:p>
          <a:p>
            <a:r>
              <a:rPr lang="en-US" sz="600" dirty="0">
                <a:latin typeface="Courier New"/>
                <a:cs typeface="Courier New"/>
              </a:rPr>
              <a:t>  machine 'primary' do</a:t>
            </a:r>
          </a:p>
          <a:p>
            <a:r>
              <a:rPr lang="en-US" sz="600" dirty="0">
                <a:latin typeface="Courier New"/>
                <a:cs typeface="Courier New"/>
              </a:rPr>
              <a:t>    recipe '</a:t>
            </a:r>
            <a:r>
              <a:rPr lang="en-US" sz="600" dirty="0" err="1">
                <a:latin typeface="Courier New"/>
                <a:cs typeface="Courier New"/>
              </a:rPr>
              <a:t>initial_ha_setup</a:t>
            </a:r>
            <a:r>
              <a:rPr lang="en-US" sz="600" dirty="0">
                <a:latin typeface="Courier New"/>
                <a:cs typeface="Courier New"/>
              </a:rPr>
              <a:t>'</a:t>
            </a:r>
          </a:p>
          <a:p>
            <a:r>
              <a:rPr lang="en-US" sz="600" dirty="0">
                <a:latin typeface="Courier New"/>
                <a:cs typeface="Courier New"/>
              </a:rPr>
              <a:t>  end</a:t>
            </a:r>
          </a:p>
          <a:p>
            <a:r>
              <a:rPr lang="en-US" sz="600" dirty="0">
                <a:latin typeface="Courier New"/>
                <a:cs typeface="Courier New"/>
              </a:rPr>
              <a:t>end</a:t>
            </a:r>
          </a:p>
          <a:p>
            <a:endParaRPr lang="en-US" sz="600" dirty="0">
              <a:latin typeface="Courier New"/>
              <a:cs typeface="Courier New"/>
            </a:endParaRPr>
          </a:p>
          <a:p>
            <a:r>
              <a:rPr lang="en-US" sz="600" dirty="0" err="1">
                <a:latin typeface="Courier New"/>
                <a:cs typeface="Courier New"/>
              </a:rPr>
              <a:t>machine_batch</a:t>
            </a:r>
            <a:r>
              <a:rPr lang="en-US" sz="600" dirty="0">
                <a:latin typeface="Courier New"/>
                <a:cs typeface="Courier New"/>
              </a:rPr>
              <a:t> do</a:t>
            </a:r>
          </a:p>
          <a:p>
            <a:r>
              <a:rPr lang="en-US" sz="600" dirty="0">
                <a:latin typeface="Courier New"/>
                <a:cs typeface="Courier New"/>
              </a:rPr>
              <a:t>  machine 'secondary' do</a:t>
            </a:r>
          </a:p>
          <a:p>
            <a:r>
              <a:rPr lang="en-US" sz="600" dirty="0">
                <a:latin typeface="Courier New"/>
                <a:cs typeface="Courier New"/>
              </a:rPr>
              <a:t>    recipe '</a:t>
            </a:r>
            <a:r>
              <a:rPr lang="en-US" sz="600" dirty="0" err="1">
                <a:latin typeface="Courier New"/>
                <a:cs typeface="Courier New"/>
              </a:rPr>
              <a:t>initial_ha_setup</a:t>
            </a:r>
            <a:r>
              <a:rPr lang="en-US" sz="600" dirty="0">
                <a:latin typeface="Courier New"/>
                <a:cs typeface="Courier New"/>
              </a:rPr>
              <a:t>'</a:t>
            </a:r>
          </a:p>
          <a:p>
            <a:r>
              <a:rPr lang="en-US" sz="600" dirty="0">
                <a:latin typeface="Courier New"/>
                <a:cs typeface="Courier New"/>
              </a:rPr>
              <a:t>  end</a:t>
            </a:r>
          </a:p>
          <a:p>
            <a:r>
              <a:rPr lang="en-US" sz="600" dirty="0">
                <a:latin typeface="Courier New"/>
                <a:cs typeface="Courier New"/>
              </a:rPr>
              <a:t>end</a:t>
            </a:r>
          </a:p>
          <a:p>
            <a:endParaRPr lang="en-US" sz="600" dirty="0">
              <a:latin typeface="Courier New"/>
              <a:cs typeface="Courier New"/>
            </a:endParaRPr>
          </a:p>
          <a:p>
            <a:r>
              <a:rPr lang="en-US" sz="600" dirty="0" err="1">
                <a:latin typeface="Courier New"/>
                <a:cs typeface="Courier New"/>
              </a:rPr>
              <a:t>machine_batch</a:t>
            </a:r>
            <a:r>
              <a:rPr lang="en-US" sz="600" dirty="0">
                <a:latin typeface="Courier New"/>
                <a:cs typeface="Courier New"/>
              </a:rPr>
              <a:t> do</a:t>
            </a:r>
          </a:p>
          <a:p>
            <a:r>
              <a:rPr lang="en-US" sz="600" dirty="0">
                <a:latin typeface="Courier New"/>
                <a:cs typeface="Courier New"/>
              </a:rPr>
              <a:t>  %w(primary secondary).each do |name|</a:t>
            </a:r>
          </a:p>
          <a:p>
            <a:r>
              <a:rPr lang="en-US" sz="600" dirty="0">
                <a:latin typeface="Courier New"/>
                <a:cs typeface="Courier New"/>
              </a:rPr>
              <a:t>    machine name do</a:t>
            </a:r>
          </a:p>
          <a:p>
            <a:r>
              <a:rPr lang="en-US" sz="600" dirty="0">
                <a:latin typeface="Courier New"/>
                <a:cs typeface="Courier New"/>
              </a:rPr>
              <a:t>      recipe '</a:t>
            </a:r>
            <a:r>
              <a:rPr lang="en-US" sz="600" dirty="0" err="1">
                <a:latin typeface="Courier New"/>
                <a:cs typeface="Courier New"/>
              </a:rPr>
              <a:t>rest_of_my_shit</a:t>
            </a:r>
            <a:r>
              <a:rPr lang="en-US" sz="600" dirty="0">
                <a:latin typeface="Courier New"/>
                <a:cs typeface="Courier New"/>
              </a:rPr>
              <a:t>'</a:t>
            </a:r>
          </a:p>
          <a:p>
            <a:r>
              <a:rPr lang="en-US" sz="600" dirty="0">
                <a:latin typeface="Courier New"/>
                <a:cs typeface="Courier New"/>
              </a:rPr>
              <a:t>    end</a:t>
            </a:r>
          </a:p>
          <a:p>
            <a:r>
              <a:rPr lang="en-US" sz="600" dirty="0">
                <a:latin typeface="Courier New"/>
                <a:cs typeface="Courier New"/>
              </a:rPr>
              <a:t>  end</a:t>
            </a:r>
          </a:p>
          <a:p>
            <a:r>
              <a:rPr lang="en-US" sz="600" dirty="0">
                <a:latin typeface="Courier New"/>
                <a:cs typeface="Courier New"/>
              </a:rPr>
              <a:t>end</a:t>
            </a:r>
          </a:p>
        </p:txBody>
      </p:sp>
      <p:sp>
        <p:nvSpPr>
          <p:cNvPr id="16" name="Rectangle 15"/>
          <p:cNvSpPr/>
          <p:nvPr/>
        </p:nvSpPr>
        <p:spPr bwMode="auto">
          <a:xfrm>
            <a:off x="5194437" y="1278413"/>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primary</a:t>
            </a:r>
          </a:p>
        </p:txBody>
      </p:sp>
      <p:sp>
        <p:nvSpPr>
          <p:cNvPr id="17" name="Rectangle 16"/>
          <p:cNvSpPr/>
          <p:nvPr/>
        </p:nvSpPr>
        <p:spPr bwMode="auto">
          <a:xfrm>
            <a:off x="5953374" y="1277262"/>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secondary</a:t>
            </a:r>
          </a:p>
        </p:txBody>
      </p:sp>
      <p:sp>
        <p:nvSpPr>
          <p:cNvPr id="18" name="Rectangle 17"/>
          <p:cNvSpPr/>
          <p:nvPr/>
        </p:nvSpPr>
        <p:spPr bwMode="auto">
          <a:xfrm>
            <a:off x="6712313" y="1276113"/>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web1</a:t>
            </a:r>
          </a:p>
        </p:txBody>
      </p:sp>
      <p:sp>
        <p:nvSpPr>
          <p:cNvPr id="19" name="Rectangle 18"/>
          <p:cNvSpPr/>
          <p:nvPr/>
        </p:nvSpPr>
        <p:spPr bwMode="auto">
          <a:xfrm>
            <a:off x="7471250" y="1274964"/>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web2</a:t>
            </a:r>
          </a:p>
        </p:txBody>
      </p:sp>
      <p:cxnSp>
        <p:nvCxnSpPr>
          <p:cNvPr id="4" name="Straight Arrow Connector 3"/>
          <p:cNvCxnSpPr>
            <a:stCxn id="14" idx="0"/>
            <a:endCxn id="16" idx="2"/>
          </p:cNvCxnSpPr>
          <p:nvPr/>
        </p:nvCxnSpPr>
        <p:spPr>
          <a:xfrm flipH="1" flipV="1">
            <a:off x="5545620" y="2317456"/>
            <a:ext cx="1040276" cy="89587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0"/>
            <a:endCxn id="17" idx="2"/>
          </p:cNvCxnSpPr>
          <p:nvPr/>
        </p:nvCxnSpPr>
        <p:spPr>
          <a:xfrm flipH="1" flipV="1">
            <a:off x="6304557" y="2316305"/>
            <a:ext cx="281339" cy="8970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4" idx="0"/>
            <a:endCxn id="18" idx="2"/>
          </p:cNvCxnSpPr>
          <p:nvPr/>
        </p:nvCxnSpPr>
        <p:spPr>
          <a:xfrm flipV="1">
            <a:off x="6585896" y="2315156"/>
            <a:ext cx="477600" cy="89817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0"/>
          </p:cNvCxnSpPr>
          <p:nvPr/>
        </p:nvCxnSpPr>
        <p:spPr>
          <a:xfrm flipV="1">
            <a:off x="6585895" y="2318604"/>
            <a:ext cx="1236356" cy="89473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480868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1451"/>
            <a:ext cx="8458200" cy="380873"/>
          </a:xfrm>
        </p:spPr>
        <p:txBody>
          <a:bodyPr/>
          <a:lstStyle/>
          <a:p>
            <a:r>
              <a:rPr lang="en-US" sz="2700" dirty="0"/>
              <a:t>Chef Provisioning – Provisioning Node</a:t>
            </a:r>
          </a:p>
        </p:txBody>
      </p:sp>
      <p:sp>
        <p:nvSpPr>
          <p:cNvPr id="6" name="Rectangle 5"/>
          <p:cNvSpPr/>
          <p:nvPr/>
        </p:nvSpPr>
        <p:spPr bwMode="auto">
          <a:xfrm>
            <a:off x="452209" y="1087147"/>
            <a:ext cx="1067983" cy="1491218"/>
          </a:xfrm>
          <a:prstGeom prst="rect">
            <a:avLst/>
          </a:prstGeom>
          <a:solidFill>
            <a:schemeClr val="accent5"/>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7" name="Cloud 6"/>
          <p:cNvSpPr/>
          <p:nvPr/>
        </p:nvSpPr>
        <p:spPr bwMode="auto">
          <a:xfrm>
            <a:off x="4383997" y="798524"/>
            <a:ext cx="4333076" cy="3694373"/>
          </a:xfrm>
          <a:prstGeom prst="cloud">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a:gradFill>
                <a:gsLst>
                  <a:gs pos="0">
                    <a:srgbClr val="FFFFFF"/>
                  </a:gs>
                  <a:gs pos="100000">
                    <a:srgbClr val="FFFFFF"/>
                  </a:gs>
                </a:gsLst>
                <a:lin ang="5400000" scaled="0"/>
              </a:gradFill>
            </a:endParaRPr>
          </a:p>
        </p:txBody>
      </p:sp>
      <p:sp>
        <p:nvSpPr>
          <p:cNvPr id="8" name="TextBox 7"/>
          <p:cNvSpPr txBox="1"/>
          <p:nvPr/>
        </p:nvSpPr>
        <p:spPr>
          <a:xfrm>
            <a:off x="394481" y="2568742"/>
            <a:ext cx="1270034" cy="276999"/>
          </a:xfrm>
          <a:prstGeom prst="rect">
            <a:avLst/>
          </a:prstGeom>
          <a:noFill/>
        </p:spPr>
        <p:txBody>
          <a:bodyPr wrap="square" lIns="0" tIns="0" rIns="0" bIns="0" rtlCol="0">
            <a:spAutoFit/>
          </a:bodyPr>
          <a:lstStyle/>
          <a:p>
            <a:r>
              <a:rPr lang="en-US" sz="1800" dirty="0"/>
              <a:t>Chef Server</a:t>
            </a:r>
          </a:p>
        </p:txBody>
      </p:sp>
      <p:pic>
        <p:nvPicPr>
          <p:cNvPr id="9" name="Picture 8"/>
          <p:cNvPicPr>
            <a:picLocks noChangeAspect="1"/>
          </p:cNvPicPr>
          <p:nvPr/>
        </p:nvPicPr>
        <p:blipFill>
          <a:blip r:embed="rId2"/>
          <a:stretch>
            <a:fillRect/>
          </a:stretch>
        </p:blipFill>
        <p:spPr>
          <a:xfrm>
            <a:off x="487725" y="1296932"/>
            <a:ext cx="992810" cy="992810"/>
          </a:xfrm>
          <a:prstGeom prst="rect">
            <a:avLst/>
          </a:prstGeom>
        </p:spPr>
      </p:pic>
      <p:sp>
        <p:nvSpPr>
          <p:cNvPr id="10" name="TextBox 9"/>
          <p:cNvSpPr txBox="1"/>
          <p:nvPr/>
        </p:nvSpPr>
        <p:spPr>
          <a:xfrm>
            <a:off x="6359790" y="4560242"/>
            <a:ext cx="548423" cy="276999"/>
          </a:xfrm>
          <a:prstGeom prst="rect">
            <a:avLst/>
          </a:prstGeom>
          <a:noFill/>
        </p:spPr>
        <p:txBody>
          <a:bodyPr wrap="square" lIns="0" tIns="0" rIns="0" bIns="0" rtlCol="0">
            <a:spAutoFit/>
          </a:bodyPr>
          <a:lstStyle/>
          <a:p>
            <a:r>
              <a:rPr lang="en-US" sz="1800" dirty="0"/>
              <a:t>AWS</a:t>
            </a:r>
          </a:p>
        </p:txBody>
      </p:sp>
      <p:sp>
        <p:nvSpPr>
          <p:cNvPr id="12" name="TextBox 11"/>
          <p:cNvSpPr txBox="1"/>
          <p:nvPr/>
        </p:nvSpPr>
        <p:spPr>
          <a:xfrm>
            <a:off x="2328395" y="4791140"/>
            <a:ext cx="0" cy="276999"/>
          </a:xfrm>
          <a:prstGeom prst="rect">
            <a:avLst/>
          </a:prstGeom>
          <a:noFill/>
        </p:spPr>
        <p:txBody>
          <a:bodyPr wrap="none" lIns="0" tIns="0" rIns="0" bIns="0" rtlCol="0">
            <a:spAutoFit/>
          </a:bodyPr>
          <a:lstStyle/>
          <a:p>
            <a:endParaRPr lang="en-US" sz="1800" dirty="0" err="1"/>
          </a:p>
        </p:txBody>
      </p:sp>
      <p:sp>
        <p:nvSpPr>
          <p:cNvPr id="14" name="Rectangle 13"/>
          <p:cNvSpPr/>
          <p:nvPr/>
        </p:nvSpPr>
        <p:spPr bwMode="auto">
          <a:xfrm>
            <a:off x="6234713" y="3213334"/>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provisioner-node-1</a:t>
            </a:r>
          </a:p>
        </p:txBody>
      </p:sp>
      <p:sp>
        <p:nvSpPr>
          <p:cNvPr id="16" name="Rectangle 15"/>
          <p:cNvSpPr/>
          <p:nvPr/>
        </p:nvSpPr>
        <p:spPr bwMode="auto">
          <a:xfrm>
            <a:off x="5194437" y="1278413"/>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primary</a:t>
            </a:r>
          </a:p>
        </p:txBody>
      </p:sp>
      <p:sp>
        <p:nvSpPr>
          <p:cNvPr id="17" name="Rectangle 16"/>
          <p:cNvSpPr/>
          <p:nvPr/>
        </p:nvSpPr>
        <p:spPr bwMode="auto">
          <a:xfrm>
            <a:off x="5953374" y="1277262"/>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secondary</a:t>
            </a:r>
          </a:p>
        </p:txBody>
      </p:sp>
      <p:sp>
        <p:nvSpPr>
          <p:cNvPr id="18" name="Rectangle 17"/>
          <p:cNvSpPr/>
          <p:nvPr/>
        </p:nvSpPr>
        <p:spPr bwMode="auto">
          <a:xfrm>
            <a:off x="6712313" y="1276113"/>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web1</a:t>
            </a:r>
          </a:p>
        </p:txBody>
      </p:sp>
      <p:sp>
        <p:nvSpPr>
          <p:cNvPr id="19" name="Rectangle 18"/>
          <p:cNvSpPr/>
          <p:nvPr/>
        </p:nvSpPr>
        <p:spPr bwMode="auto">
          <a:xfrm>
            <a:off x="7471250" y="1274964"/>
            <a:ext cx="702366" cy="1039043"/>
          </a:xfrm>
          <a:prstGeom prst="rect">
            <a:avLst/>
          </a:prstGeom>
          <a:solidFill>
            <a:schemeClr val="accent4"/>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r>
              <a:rPr lang="en-US" sz="900" dirty="0">
                <a:gradFill>
                  <a:gsLst>
                    <a:gs pos="0">
                      <a:srgbClr val="FFFFFF"/>
                    </a:gs>
                    <a:gs pos="100000">
                      <a:srgbClr val="FFFFFF"/>
                    </a:gs>
                  </a:gsLst>
                  <a:lin ang="5400000" scaled="0"/>
                </a:gradFill>
              </a:rPr>
              <a:t>web2</a:t>
            </a:r>
          </a:p>
        </p:txBody>
      </p:sp>
      <p:cxnSp>
        <p:nvCxnSpPr>
          <p:cNvPr id="4" name="Straight Arrow Connector 3"/>
          <p:cNvCxnSpPr>
            <a:stCxn id="14" idx="0"/>
            <a:endCxn id="16" idx="2"/>
          </p:cNvCxnSpPr>
          <p:nvPr/>
        </p:nvCxnSpPr>
        <p:spPr>
          <a:xfrm flipH="1" flipV="1">
            <a:off x="5545620" y="2317456"/>
            <a:ext cx="1040276" cy="89587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0"/>
            <a:endCxn id="17" idx="2"/>
          </p:cNvCxnSpPr>
          <p:nvPr/>
        </p:nvCxnSpPr>
        <p:spPr>
          <a:xfrm flipH="1" flipV="1">
            <a:off x="6304557" y="2316305"/>
            <a:ext cx="281339" cy="89703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4" idx="0"/>
            <a:endCxn id="18" idx="2"/>
          </p:cNvCxnSpPr>
          <p:nvPr/>
        </p:nvCxnSpPr>
        <p:spPr>
          <a:xfrm flipV="1">
            <a:off x="6585896" y="2315156"/>
            <a:ext cx="477600" cy="89817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4" idx="0"/>
          </p:cNvCxnSpPr>
          <p:nvPr/>
        </p:nvCxnSpPr>
        <p:spPr>
          <a:xfrm flipV="1">
            <a:off x="6585895" y="2318604"/>
            <a:ext cx="1236356" cy="89473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H="1" flipV="1">
            <a:off x="5522721" y="952456"/>
            <a:ext cx="9622" cy="307865"/>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6291282" y="951307"/>
            <a:ext cx="9622" cy="307865"/>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7059841" y="950158"/>
            <a:ext cx="9622" cy="307865"/>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7764523" y="942835"/>
            <a:ext cx="35015" cy="333281"/>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1010255" y="923594"/>
            <a:ext cx="6792754" cy="1"/>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989856" y="875489"/>
            <a:ext cx="1156" cy="229752"/>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5072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chef-server-cluster</a:t>
            </a:r>
            <a:endParaRPr lang="en-US" dirty="0"/>
          </a:p>
        </p:txBody>
      </p:sp>
      <p:sp>
        <p:nvSpPr>
          <p:cNvPr id="8" name="Text Placeholder 7"/>
          <p:cNvSpPr>
            <a:spLocks noGrp="1"/>
          </p:cNvSpPr>
          <p:nvPr>
            <p:ph type="body" sz="quarter" idx="10"/>
          </p:nvPr>
        </p:nvSpPr>
        <p:spPr/>
        <p:txBody>
          <a:bodyPr/>
          <a:lstStyle/>
          <a:p>
            <a:r>
              <a:rPr lang="en-US" dirty="0"/>
              <a:t>chef-server-cluster </a:t>
            </a:r>
            <a:r>
              <a:rPr lang="en-US" dirty="0" smtClean="0"/>
              <a:t>Cookbook</a:t>
            </a:r>
            <a:endParaRPr lang="en-US" dirty="0"/>
          </a:p>
          <a:p>
            <a:r>
              <a:rPr lang="en-US" dirty="0"/>
              <a:t>Built On chef-</a:t>
            </a:r>
            <a:r>
              <a:rPr lang="en-US" dirty="0" smtClean="0"/>
              <a:t>provisioning</a:t>
            </a:r>
            <a:endParaRPr lang="en-US" dirty="0"/>
          </a:p>
          <a:p>
            <a:r>
              <a:rPr lang="en-US" dirty="0"/>
              <a:t>Stand up Chef Server 12 AWS in a tiered </a:t>
            </a:r>
            <a:r>
              <a:rPr lang="en-US" dirty="0" smtClean="0"/>
              <a:t>configuration</a:t>
            </a:r>
            <a:endParaRPr lang="en-US" dirty="0"/>
          </a:p>
          <a:p>
            <a:r>
              <a:rPr lang="en-US" dirty="0"/>
              <a:t>Stand up </a:t>
            </a:r>
            <a:r>
              <a:rPr lang="en-US" dirty="0" smtClean="0"/>
              <a:t>Analytics</a:t>
            </a:r>
            <a:endParaRPr lang="en-US" dirty="0"/>
          </a:p>
        </p:txBody>
      </p:sp>
      <p:pic>
        <p:nvPicPr>
          <p:cNvPr id="11" name="Picture Placeholder 10" descr="opscode-cookbooks_chef-server-cluster.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384" r="-2384"/>
          <a:stretch>
            <a:fillRect/>
          </a:stretch>
        </p:blipFill>
        <p:spPr/>
      </p:pic>
      <p:sp>
        <p:nvSpPr>
          <p:cNvPr id="9" name="Content Placeholder 8"/>
          <p:cNvSpPr>
            <a:spLocks noGrp="1"/>
          </p:cNvSpPr>
          <p:nvPr>
            <p:ph sz="quarter" idx="12"/>
          </p:nvPr>
        </p:nvSpPr>
        <p:spPr/>
        <p:txBody>
          <a:bodyPr/>
          <a:lstStyle/>
          <a:p>
            <a:r>
              <a:rPr lang="en-US" dirty="0"/>
              <a:t>https://</a:t>
            </a:r>
            <a:r>
              <a:rPr lang="en-US" dirty="0" err="1"/>
              <a:t>github.com</a:t>
            </a:r>
            <a:r>
              <a:rPr lang="en-US" dirty="0"/>
              <a:t>/</a:t>
            </a:r>
            <a:r>
              <a:rPr lang="en-US" dirty="0" err="1"/>
              <a:t>opscode</a:t>
            </a:r>
            <a:r>
              <a:rPr lang="en-US" dirty="0"/>
              <a:t>-cookbooks/chef-server-cluster</a:t>
            </a:r>
          </a:p>
        </p:txBody>
      </p:sp>
    </p:spTree>
    <p:extLst>
      <p:ext uri="{BB962C8B-B14F-4D97-AF65-F5344CB8AC3E}">
        <p14:creationId xmlns:p14="http://schemas.microsoft.com/office/powerpoint/2010/main" val="1632931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normAutofit/>
          </a:bodyPr>
          <a:lstStyle/>
          <a:p>
            <a:r>
              <a:rPr lang="en-US" dirty="0" smtClean="0"/>
              <a:t>Chef Provisioning Recap</a:t>
            </a:r>
            <a:endParaRPr lang="en-US" dirty="0"/>
          </a:p>
        </p:txBody>
      </p:sp>
      <p:sp>
        <p:nvSpPr>
          <p:cNvPr id="3" name="Text Placeholder 2"/>
          <p:cNvSpPr>
            <a:spLocks noGrp="1"/>
          </p:cNvSpPr>
          <p:nvPr>
            <p:ph type="body" sz="quarter" idx="10"/>
          </p:nvPr>
        </p:nvSpPr>
        <p:spPr>
          <a:xfrm>
            <a:off x="381000" y="1044111"/>
            <a:ext cx="8380476" cy="3231556"/>
          </a:xfrm>
        </p:spPr>
        <p:txBody>
          <a:bodyPr/>
          <a:lstStyle/>
          <a:p>
            <a:pPr lvl="1"/>
            <a:r>
              <a:rPr lang="en-US" sz="2700" dirty="0"/>
              <a:t>Machine resource for creating instances</a:t>
            </a:r>
          </a:p>
          <a:p>
            <a:pPr lvl="1"/>
            <a:r>
              <a:rPr lang="en-US" sz="2700" dirty="0"/>
              <a:t>Drivers for many providers</a:t>
            </a:r>
          </a:p>
          <a:p>
            <a:pPr lvl="1"/>
            <a:r>
              <a:rPr lang="en-US" sz="2700" dirty="0"/>
              <a:t>Programmatically declare your infrastructure as code</a:t>
            </a:r>
          </a:p>
          <a:p>
            <a:pPr lvl="1"/>
            <a:r>
              <a:rPr lang="en-US" sz="2700" dirty="0"/>
              <a:t>Testable</a:t>
            </a:r>
          </a:p>
          <a:p>
            <a:pPr lvl="1"/>
            <a:r>
              <a:rPr lang="en-US" sz="2700" dirty="0"/>
              <a:t>Repeatable</a:t>
            </a:r>
          </a:p>
          <a:p>
            <a:pPr lvl="1"/>
            <a:endParaRPr lang="en-US" sz="2700" dirty="0"/>
          </a:p>
          <a:p>
            <a:pPr lvl="1"/>
            <a:endParaRPr lang="en-US" sz="2700" dirty="0"/>
          </a:p>
        </p:txBody>
      </p:sp>
    </p:spTree>
    <p:extLst>
      <p:ext uri="{BB962C8B-B14F-4D97-AF65-F5344CB8AC3E}">
        <p14:creationId xmlns:p14="http://schemas.microsoft.com/office/powerpoint/2010/main" val="24075132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What’s on the horizon?</a:t>
            </a:r>
            <a:endParaRPr lang="en-US" dirty="0"/>
          </a:p>
        </p:txBody>
      </p:sp>
      <p:sp>
        <p:nvSpPr>
          <p:cNvPr id="3" name="Text Placeholder 2"/>
          <p:cNvSpPr>
            <a:spLocks noGrp="1"/>
          </p:cNvSpPr>
          <p:nvPr>
            <p:ph type="body" sz="quarter" idx="10"/>
          </p:nvPr>
        </p:nvSpPr>
        <p:spPr/>
        <p:txBody>
          <a:bodyPr/>
          <a:lstStyle/>
          <a:p>
            <a:pPr lvl="1"/>
            <a:r>
              <a:rPr lang="en-US" sz="2700" dirty="0"/>
              <a:t>Version 1.0 coming soon!</a:t>
            </a:r>
          </a:p>
          <a:p>
            <a:pPr lvl="1"/>
            <a:r>
              <a:rPr lang="en-US" sz="2700" dirty="0"/>
              <a:t>IAM Roles support</a:t>
            </a:r>
          </a:p>
          <a:p>
            <a:pPr lvl="1"/>
            <a:r>
              <a:rPr lang="en-US" sz="2700" dirty="0"/>
              <a:t>More resources…</a:t>
            </a:r>
          </a:p>
          <a:p>
            <a:pPr lvl="1"/>
            <a:endParaRPr lang="en-US" sz="2700" dirty="0"/>
          </a:p>
          <a:p>
            <a:pPr lvl="1"/>
            <a:endParaRPr lang="en-US" sz="2700" dirty="0"/>
          </a:p>
        </p:txBody>
      </p:sp>
    </p:spTree>
    <p:extLst>
      <p:ext uri="{BB962C8B-B14F-4D97-AF65-F5344CB8AC3E}">
        <p14:creationId xmlns:p14="http://schemas.microsoft.com/office/powerpoint/2010/main" val="31007256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you can contribute</a:t>
            </a:r>
            <a:endParaRPr lang="en-US" dirty="0"/>
          </a:p>
        </p:txBody>
      </p:sp>
      <p:sp>
        <p:nvSpPr>
          <p:cNvPr id="3" name="Text Placeholder 2"/>
          <p:cNvSpPr>
            <a:spLocks noGrp="1"/>
          </p:cNvSpPr>
          <p:nvPr>
            <p:ph type="body" sz="quarter" idx="10"/>
          </p:nvPr>
        </p:nvSpPr>
        <p:spPr/>
        <p:txBody>
          <a:bodyPr/>
          <a:lstStyle/>
          <a:p>
            <a:pPr lvl="1"/>
            <a:r>
              <a:rPr lang="en-US" sz="2700" dirty="0"/>
              <a:t>Use it</a:t>
            </a:r>
          </a:p>
          <a:p>
            <a:pPr lvl="1"/>
            <a:r>
              <a:rPr lang="en-US" sz="2700" dirty="0"/>
              <a:t>Fork the repositories</a:t>
            </a:r>
          </a:p>
          <a:p>
            <a:pPr lvl="1"/>
            <a:r>
              <a:rPr lang="en-US" sz="2700" dirty="0"/>
              <a:t>Write new drivers</a:t>
            </a:r>
          </a:p>
          <a:p>
            <a:pPr lvl="1"/>
            <a:r>
              <a:rPr lang="en-US" sz="2700" dirty="0"/>
              <a:t>Add resources</a:t>
            </a:r>
          </a:p>
          <a:p>
            <a:pPr lvl="1"/>
            <a:r>
              <a:rPr lang="en-US" sz="2700" dirty="0"/>
              <a:t>Open issues</a:t>
            </a:r>
          </a:p>
        </p:txBody>
      </p:sp>
    </p:spTree>
    <p:extLst>
      <p:ext uri="{BB962C8B-B14F-4D97-AF65-F5344CB8AC3E}">
        <p14:creationId xmlns:p14="http://schemas.microsoft.com/office/powerpoint/2010/main" val="24829485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normAutofit/>
          </a:bodyPr>
          <a:lstStyle/>
          <a:p>
            <a:r>
              <a:rPr lang="en-US" dirty="0" smtClean="0"/>
              <a:t>Where to go from here</a:t>
            </a:r>
            <a:endParaRPr lang="en-US" dirty="0"/>
          </a:p>
        </p:txBody>
      </p:sp>
      <p:sp>
        <p:nvSpPr>
          <p:cNvPr id="3" name="Text Placeholder 2"/>
          <p:cNvSpPr>
            <a:spLocks noGrp="1"/>
          </p:cNvSpPr>
          <p:nvPr>
            <p:ph type="body" sz="quarter" idx="10"/>
          </p:nvPr>
        </p:nvSpPr>
        <p:spPr/>
        <p:txBody>
          <a:bodyPr/>
          <a:lstStyle/>
          <a:p>
            <a:r>
              <a:rPr lang="en-US" dirty="0"/>
              <a:t>Chef-provisioning</a:t>
            </a:r>
            <a:br>
              <a:rPr lang="en-US" dirty="0"/>
            </a:br>
            <a:r>
              <a:rPr lang="en-US" dirty="0">
                <a:hlinkClick r:id="rId3"/>
              </a:rPr>
              <a:t>https://github.com/chef/chef-provisioning</a:t>
            </a:r>
            <a:endParaRPr lang="en-US" dirty="0"/>
          </a:p>
          <a:p>
            <a:r>
              <a:rPr lang="en-US" dirty="0"/>
              <a:t>Chef-provisioning-</a:t>
            </a:r>
            <a:r>
              <a:rPr lang="en-US" dirty="0" err="1"/>
              <a:t>aws</a:t>
            </a:r>
            <a:r>
              <a:rPr lang="en-US" dirty="0"/>
              <a:t/>
            </a:r>
            <a:br>
              <a:rPr lang="en-US" dirty="0"/>
            </a:br>
            <a:r>
              <a:rPr lang="en-US" dirty="0">
                <a:hlinkClick r:id="rId4"/>
              </a:rPr>
              <a:t>https://github.com/chef/chef-provisioning-aws</a:t>
            </a:r>
            <a:endParaRPr lang="en-US" dirty="0"/>
          </a:p>
          <a:p>
            <a:r>
              <a:rPr lang="en-US" dirty="0" err="1"/>
              <a:t>Gitter</a:t>
            </a:r>
            <a:r>
              <a:rPr lang="en-US" dirty="0"/>
              <a:t> IM Channel</a:t>
            </a:r>
            <a:br>
              <a:rPr lang="en-US" dirty="0"/>
            </a:br>
            <a:r>
              <a:rPr lang="en-US" dirty="0">
                <a:hlinkClick r:id="rId5"/>
              </a:rPr>
              <a:t>https://gitter.im/chef/chef-provisioning</a:t>
            </a:r>
            <a:endParaRPr lang="en-US" dirty="0"/>
          </a:p>
          <a:p>
            <a:endParaRPr lang="en-US" dirty="0"/>
          </a:p>
          <a:p>
            <a:endParaRPr lang="en-US" dirty="0"/>
          </a:p>
        </p:txBody>
      </p:sp>
    </p:spTree>
    <p:extLst>
      <p:ext uri="{BB962C8B-B14F-4D97-AF65-F5344CB8AC3E}">
        <p14:creationId xmlns:p14="http://schemas.microsoft.com/office/powerpoint/2010/main" val="40229440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There is One Chef Server, And </a:t>
            </a:r>
            <a:r>
              <a:rPr lang="en-US" sz="1800" b="1" dirty="0">
                <a:solidFill>
                  <a:srgbClr val="F18B21"/>
                </a:solidFill>
              </a:rPr>
              <a:t>i</a:t>
            </a:r>
            <a:r>
              <a:rPr lang="en-US" sz="1800" b="1" dirty="0" smtClean="0">
                <a:solidFill>
                  <a:srgbClr val="F18B21"/>
                </a:solidFill>
              </a:rPr>
              <a:t>t is Open Source</a:t>
            </a:r>
            <a:endParaRPr lang="en-US" sz="1800" b="1" dirty="0">
              <a:solidFill>
                <a:srgbClr val="F18B21"/>
              </a:solidFill>
            </a:endParaRPr>
          </a:p>
        </p:txBody>
      </p:sp>
      <p:sp>
        <p:nvSpPr>
          <p:cNvPr id="3" name="Text Placeholder 2"/>
          <p:cNvSpPr>
            <a:spLocks noGrp="1"/>
          </p:cNvSpPr>
          <p:nvPr>
            <p:ph type="body" sz="quarter" idx="10"/>
          </p:nvPr>
        </p:nvSpPr>
        <p:spPr/>
        <p:txBody>
          <a:bodyPr>
            <a:normAutofit lnSpcReduction="10000"/>
          </a:bodyPr>
          <a:lstStyle/>
          <a:p>
            <a:r>
              <a:rPr lang="en-US" sz="1600" dirty="0" smtClean="0"/>
              <a:t>People had to choose up front whether to use OSS Chef Server, Chef-solo, or Chef Enterprise</a:t>
            </a:r>
          </a:p>
          <a:p>
            <a:endParaRPr lang="en-US" sz="1600" dirty="0" smtClean="0"/>
          </a:p>
          <a:p>
            <a:r>
              <a:rPr lang="en-US" sz="1600" dirty="0" smtClean="0"/>
              <a:t>If you chose Chef-solo, odds are good you wound up re-implementing at least half the server anyway, and this weird competition developed because people thought that Chef the company wanted you to buy servers</a:t>
            </a:r>
          </a:p>
          <a:p>
            <a:endParaRPr lang="en-US" sz="1600" dirty="0"/>
          </a:p>
          <a:p>
            <a:r>
              <a:rPr lang="en-US" sz="1600" dirty="0" smtClean="0"/>
              <a:t>Changing your mind later was hard!</a:t>
            </a:r>
          </a:p>
          <a:p>
            <a:endParaRPr lang="en-US" sz="1600" dirty="0"/>
          </a:p>
          <a:p>
            <a:r>
              <a:rPr lang="en-US" sz="1600" dirty="0" smtClean="0"/>
              <a:t>Over time, Enterprise Chef got all the fancy new hotness, and OSS Chef went for months without a release.</a:t>
            </a:r>
            <a:endParaRPr lang="en-US" sz="1600" dirty="0"/>
          </a:p>
        </p:txBody>
      </p:sp>
    </p:spTree>
    <p:extLst>
      <p:ext uri="{BB962C8B-B14F-4D97-AF65-F5344CB8AC3E}">
        <p14:creationId xmlns:p14="http://schemas.microsoft.com/office/powerpoint/2010/main" val="32515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Shape 151"/>
          <p:cNvSpPr txBox="1">
            <a:spLocks noGrp="1"/>
          </p:cNvSpPr>
          <p:nvPr>
            <p:ph type="title"/>
          </p:nvPr>
        </p:nvSpPr>
        <p:spPr>
          <a:xfrm>
            <a:off x="381006" y="342899"/>
            <a:ext cx="83819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 dirty="0"/>
              <a:t>Community </a:t>
            </a:r>
            <a:r>
              <a:rPr lang="en-US" dirty="0" smtClean="0"/>
              <a:t>Cookbook Repo</a:t>
            </a:r>
            <a:r>
              <a:rPr lang="en" dirty="0" smtClean="0"/>
              <a:t> </a:t>
            </a:r>
            <a:r>
              <a:rPr lang="en" dirty="0"/>
              <a:t>- Supermarket </a:t>
            </a:r>
          </a:p>
        </p:txBody>
      </p:sp>
      <p:sp>
        <p:nvSpPr>
          <p:cNvPr id="152" name="Shape 152"/>
          <p:cNvSpPr txBox="1"/>
          <p:nvPr/>
        </p:nvSpPr>
        <p:spPr>
          <a:xfrm>
            <a:off x="483056" y="1175657"/>
            <a:ext cx="4081199" cy="3360057"/>
          </a:xfrm>
          <a:prstGeom prst="rect">
            <a:avLst/>
          </a:prstGeom>
          <a:noFill/>
          <a:ln w="9525" cap="flat">
            <a:solidFill>
              <a:srgbClr val="FFFFFF"/>
            </a:solidFill>
            <a:prstDash val="solid"/>
            <a:round/>
            <a:headEnd type="none" w="med" len="med"/>
            <a:tailEnd type="none" w="med" len="med"/>
          </a:ln>
        </p:spPr>
        <p:txBody>
          <a:bodyPr lIns="91413" tIns="45719" rIns="91413" bIns="45719" anchor="t" anchorCtr="0">
            <a:noAutofit/>
          </a:bodyPr>
          <a:lstStyle/>
          <a:p>
            <a:pPr marL="457130" indent="-317452">
              <a:buClr>
                <a:srgbClr val="000000"/>
              </a:buClr>
              <a:buSzPct val="100000"/>
              <a:buFont typeface="Arial"/>
              <a:buChar char="●"/>
            </a:pPr>
            <a:r>
              <a:rPr lang="en-US" sz="1800" dirty="0" smtClean="0"/>
              <a:t>It’s open source! </a:t>
            </a:r>
          </a:p>
          <a:p>
            <a:pPr marL="457130" indent="-317452">
              <a:buClr>
                <a:srgbClr val="000000"/>
              </a:buClr>
              <a:buSzPct val="100000"/>
              <a:buFont typeface="Arial"/>
              <a:buChar char="●"/>
            </a:pPr>
            <a:endParaRPr lang="en-US" sz="1800" dirty="0"/>
          </a:p>
          <a:p>
            <a:pPr marL="457130" indent="-317452">
              <a:buClr>
                <a:srgbClr val="000000"/>
              </a:buClr>
              <a:buSzPct val="100000"/>
              <a:buFont typeface="Arial"/>
              <a:buChar char="●"/>
            </a:pPr>
            <a:r>
              <a:rPr lang="en-US" sz="1800" dirty="0" smtClean="0"/>
              <a:t>A</a:t>
            </a:r>
            <a:r>
              <a:rPr lang="en" sz="1800" dirty="0" smtClean="0"/>
              <a:t>ny</a:t>
            </a:r>
            <a:r>
              <a:rPr lang="en-US" sz="1800" dirty="0" smtClean="0"/>
              <a:t>one</a:t>
            </a:r>
            <a:r>
              <a:rPr lang="en" sz="1800" dirty="0" smtClean="0"/>
              <a:t> can </a:t>
            </a:r>
            <a:r>
              <a:rPr lang="en" sz="1800" dirty="0"/>
              <a:t>leverage this collection of code and best </a:t>
            </a:r>
            <a:r>
              <a:rPr lang="en" sz="1800" dirty="0" smtClean="0"/>
              <a:t>practices</a:t>
            </a:r>
            <a:endParaRPr lang="en-US" sz="1800" dirty="0" smtClean="0"/>
          </a:p>
          <a:p>
            <a:pPr marL="457130" indent="-317452">
              <a:buClr>
                <a:srgbClr val="000000"/>
              </a:buClr>
              <a:buSzPct val="100000"/>
              <a:buFont typeface="Arial"/>
              <a:buChar char="●"/>
            </a:pPr>
            <a:endParaRPr lang="en-US" sz="1800" dirty="0"/>
          </a:p>
          <a:p>
            <a:pPr marL="457130" indent="-317452">
              <a:buClr>
                <a:srgbClr val="000000"/>
              </a:buClr>
              <a:buSzPct val="100000"/>
              <a:buFont typeface="Arial"/>
              <a:buChar char="●"/>
            </a:pPr>
            <a:r>
              <a:rPr lang="en-US" sz="1800" dirty="0" smtClean="0"/>
              <a:t>Organizations can host Supermarket internally/on-premise to empower</a:t>
            </a:r>
            <a:r>
              <a:rPr lang="en" sz="1800" dirty="0" smtClean="0"/>
              <a:t> </a:t>
            </a:r>
            <a:r>
              <a:rPr lang="en" sz="1800" dirty="0"/>
              <a:t>their own </a:t>
            </a:r>
            <a:r>
              <a:rPr lang="en" sz="1800" dirty="0" smtClean="0"/>
              <a:t>technology </a:t>
            </a:r>
            <a:r>
              <a:rPr lang="en" sz="1800" dirty="0"/>
              <a:t>community</a:t>
            </a:r>
          </a:p>
        </p:txBody>
      </p:sp>
      <p:pic>
        <p:nvPicPr>
          <p:cNvPr id="153" name="Shape 153"/>
          <p:cNvPicPr preferRelativeResize="0"/>
          <p:nvPr/>
        </p:nvPicPr>
        <p:blipFill rotWithShape="1">
          <a:blip r:embed="rId3"/>
          <a:srcRect t="12823" r="1989"/>
          <a:stretch/>
        </p:blipFill>
        <p:spPr>
          <a:xfrm>
            <a:off x="5320901" y="1744826"/>
            <a:ext cx="3340047" cy="1795173"/>
          </a:xfrm>
          <a:prstGeom prst="rect">
            <a:avLst/>
          </a:prstGeom>
          <a:noFill/>
          <a:ln w="19050" cap="flat">
            <a:solidFill>
              <a:schemeClr val="dk2"/>
            </a:solidFill>
            <a:prstDash val="solid"/>
            <a:round/>
            <a:headEnd type="none" w="med" len="med"/>
            <a:tailEnd type="none" w="med" len="med"/>
          </a:ln>
        </p:spPr>
      </p:pic>
    </p:spTree>
    <p:extLst>
      <p:ext uri="{BB962C8B-B14F-4D97-AF65-F5344CB8AC3E}">
        <p14:creationId xmlns:p14="http://schemas.microsoft.com/office/powerpoint/2010/main" val="18557007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Cookbook Metadata Fields</a:t>
            </a:r>
            <a:endParaRPr lang="en-US" dirty="0"/>
          </a:p>
        </p:txBody>
      </p:sp>
      <p:sp>
        <p:nvSpPr>
          <p:cNvPr id="4" name="Text Placeholder 3"/>
          <p:cNvSpPr>
            <a:spLocks noGrp="1"/>
          </p:cNvSpPr>
          <p:nvPr>
            <p:ph type="body" sz="quarter" idx="10"/>
          </p:nvPr>
        </p:nvSpPr>
        <p:spPr>
          <a:xfrm>
            <a:off x="381001" y="1044111"/>
            <a:ext cx="4822658" cy="3007099"/>
          </a:xfrm>
        </p:spPr>
        <p:txBody>
          <a:bodyPr/>
          <a:lstStyle/>
          <a:p>
            <a:r>
              <a:rPr lang="en-US" dirty="0">
                <a:latin typeface="Courier"/>
                <a:cs typeface="Courier"/>
              </a:rPr>
              <a:t>n</a:t>
            </a:r>
            <a:r>
              <a:rPr lang="en-US" dirty="0" smtClean="0">
                <a:latin typeface="Courier"/>
                <a:cs typeface="Courier"/>
              </a:rPr>
              <a:t>ame</a:t>
            </a:r>
            <a:r>
              <a:rPr lang="en-US" dirty="0" smtClean="0"/>
              <a:t> is now mandatory</a:t>
            </a:r>
          </a:p>
          <a:p>
            <a:r>
              <a:rPr lang="en-US" dirty="0" err="1">
                <a:latin typeface="Courier"/>
                <a:cs typeface="Courier"/>
              </a:rPr>
              <a:t>i</a:t>
            </a:r>
            <a:r>
              <a:rPr lang="en-US" dirty="0" err="1" smtClean="0">
                <a:latin typeface="Courier"/>
                <a:cs typeface="Courier"/>
              </a:rPr>
              <a:t>ssues_url</a:t>
            </a:r>
            <a:r>
              <a:rPr lang="en-US" dirty="0" smtClean="0"/>
              <a:t> and </a:t>
            </a:r>
            <a:r>
              <a:rPr lang="en-US" dirty="0" err="1" smtClean="0">
                <a:latin typeface="Courier"/>
                <a:cs typeface="Courier"/>
              </a:rPr>
              <a:t>source_url</a:t>
            </a:r>
            <a:r>
              <a:rPr lang="en-US" dirty="0" smtClean="0"/>
              <a:t> for integration with Supermarket</a:t>
            </a:r>
            <a:endParaRPr lang="en-US" dirty="0"/>
          </a:p>
        </p:txBody>
      </p:sp>
      <p:pic>
        <p:nvPicPr>
          <p:cNvPr id="5" name="Picture 4" descr="Screen Shot 2014-12-02 at 3.45.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124" y="1034467"/>
            <a:ext cx="2924175" cy="3686175"/>
          </a:xfrm>
          <a:prstGeom prst="rect">
            <a:avLst/>
          </a:prstGeom>
        </p:spPr>
      </p:pic>
      <p:sp>
        <p:nvSpPr>
          <p:cNvPr id="6" name="Oval 5"/>
          <p:cNvSpPr/>
          <p:nvPr/>
        </p:nvSpPr>
        <p:spPr bwMode="auto">
          <a:xfrm>
            <a:off x="5404184" y="3820026"/>
            <a:ext cx="2536658" cy="952500"/>
          </a:xfrm>
          <a:prstGeom prst="ellipse">
            <a:avLst/>
          </a:prstGeom>
          <a:noFill/>
          <a:ln>
            <a:solidFill>
              <a:srgbClr val="F7B97A"/>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55895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z="2800" dirty="0"/>
              <a:t>Chef on Windows</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374033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42900"/>
            <a:ext cx="8382000" cy="380873"/>
          </a:xfrm>
        </p:spPr>
        <p:txBody>
          <a:bodyPr/>
          <a:lstStyle/>
          <a:p>
            <a:r>
              <a:rPr lang="en-US" dirty="0" smtClean="0"/>
              <a:t>Speed Improvements</a:t>
            </a:r>
            <a:endParaRPr lang="en-US" dirty="0"/>
          </a:p>
        </p:txBody>
      </p:sp>
      <p:sp>
        <p:nvSpPr>
          <p:cNvPr id="5" name="Text Placeholder 4"/>
          <p:cNvSpPr>
            <a:spLocks noGrp="1"/>
          </p:cNvSpPr>
          <p:nvPr>
            <p:ph type="body" sz="quarter" idx="10"/>
          </p:nvPr>
        </p:nvSpPr>
        <p:spPr/>
        <p:txBody>
          <a:bodyPr/>
          <a:lstStyle/>
          <a:p>
            <a:r>
              <a:rPr lang="en-US" dirty="0" smtClean="0"/>
              <a:t>Ruby 2.x improves garbage collection speed on Windows</a:t>
            </a:r>
          </a:p>
          <a:p>
            <a:r>
              <a:rPr lang="en-US" dirty="0" err="1" smtClean="0"/>
              <a:t>Appbundler</a:t>
            </a:r>
            <a:r>
              <a:rPr lang="en-US" dirty="0" smtClean="0"/>
              <a:t> (Chef-developed product) resolves &amp; locks dependencies at package build time</a:t>
            </a:r>
          </a:p>
          <a:p>
            <a:pPr lvl="1"/>
            <a:r>
              <a:rPr lang="en-US" dirty="0" smtClean="0"/>
              <a:t>Like "bundler", but bundler resolves dependencies at runtime</a:t>
            </a:r>
          </a:p>
          <a:p>
            <a:r>
              <a:rPr lang="en-US" dirty="0" smtClean="0"/>
              <a:t>More performance work planned in 2015</a:t>
            </a:r>
          </a:p>
          <a:p>
            <a:pPr lvl="1"/>
            <a:r>
              <a:rPr lang="en-US" dirty="0" smtClean="0"/>
              <a:t>Ruby 2.1+ for Windows</a:t>
            </a:r>
          </a:p>
          <a:p>
            <a:pPr lvl="1"/>
            <a:r>
              <a:rPr lang="en-US" dirty="0" smtClean="0"/>
              <a:t>Lazy loading of knife plugins</a:t>
            </a:r>
          </a:p>
          <a:p>
            <a:pPr lvl="1"/>
            <a:r>
              <a:rPr lang="en-US" dirty="0" smtClean="0"/>
              <a:t>Speed up </a:t>
            </a:r>
            <a:r>
              <a:rPr lang="en-US" dirty="0" err="1" smtClean="0"/>
              <a:t>Ohai</a:t>
            </a:r>
            <a:r>
              <a:rPr lang="en-US" dirty="0" smtClean="0"/>
              <a:t>/minimize data collection</a:t>
            </a:r>
            <a:endParaRPr lang="en-US" dirty="0"/>
          </a:p>
        </p:txBody>
      </p:sp>
    </p:spTree>
    <p:extLst>
      <p:ext uri="{BB962C8B-B14F-4D97-AF65-F5344CB8AC3E}">
        <p14:creationId xmlns:p14="http://schemas.microsoft.com/office/powerpoint/2010/main" val="288550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42900"/>
            <a:ext cx="8382000" cy="380873"/>
          </a:xfrm>
        </p:spPr>
        <p:txBody>
          <a:bodyPr/>
          <a:lstStyle/>
          <a:p>
            <a:r>
              <a:rPr lang="en-US" dirty="0" smtClean="0"/>
              <a:t>Reboot resource</a:t>
            </a:r>
            <a:endParaRPr lang="en-US" dirty="0"/>
          </a:p>
        </p:txBody>
      </p:sp>
      <p:sp>
        <p:nvSpPr>
          <p:cNvPr id="5" name="Text Placeholder 4"/>
          <p:cNvSpPr>
            <a:spLocks noGrp="1"/>
          </p:cNvSpPr>
          <p:nvPr>
            <p:ph type="body" sz="quarter" idx="10"/>
          </p:nvPr>
        </p:nvSpPr>
        <p:spPr/>
        <p:txBody>
          <a:bodyPr/>
          <a:lstStyle/>
          <a:p>
            <a:r>
              <a:rPr lang="en-US" sz="1200" i="1" dirty="0">
                <a:solidFill>
                  <a:srgbClr val="8F5902"/>
                </a:solidFill>
                <a:latin typeface="Courier New"/>
              </a:rPr>
              <a:t># Reboot at end of Chef Client run</a:t>
            </a:r>
          </a:p>
          <a:p>
            <a:r>
              <a:rPr lang="en-US" sz="1200" dirty="0">
                <a:solidFill>
                  <a:srgbClr val="000000"/>
                </a:solidFill>
                <a:latin typeface="Courier New"/>
              </a:rPr>
              <a:t>reboot </a:t>
            </a:r>
            <a:r>
              <a:rPr lang="en-US" sz="1200" dirty="0">
                <a:solidFill>
                  <a:srgbClr val="4E9A06"/>
                </a:solidFill>
                <a:latin typeface="Courier New"/>
              </a:rPr>
              <a:t>"</a:t>
            </a:r>
            <a:r>
              <a:rPr lang="en-US" sz="1200" dirty="0" err="1">
                <a:solidFill>
                  <a:srgbClr val="4E9A06"/>
                </a:solidFill>
                <a:latin typeface="Courier New"/>
              </a:rPr>
              <a:t>app_requires_it</a:t>
            </a:r>
            <a:r>
              <a:rPr lang="en-US" sz="1200" dirty="0">
                <a:solidFill>
                  <a:srgbClr val="4E9A06"/>
                </a:solidFill>
                <a:latin typeface="Courier New"/>
              </a:rPr>
              <a:t>" </a:t>
            </a:r>
            <a:r>
              <a:rPr lang="en-US" sz="1200" b="1" dirty="0">
                <a:solidFill>
                  <a:srgbClr val="204A87"/>
                </a:solidFill>
                <a:latin typeface="Courier New"/>
              </a:rPr>
              <a:t>do</a:t>
            </a:r>
          </a:p>
          <a:p>
            <a:r>
              <a:rPr lang="en-US" sz="1200" dirty="0">
                <a:latin typeface="Courier New"/>
              </a:rPr>
              <a:t>  </a:t>
            </a:r>
            <a:r>
              <a:rPr lang="en-US" sz="1200" dirty="0">
                <a:solidFill>
                  <a:srgbClr val="000000"/>
                </a:solidFill>
                <a:latin typeface="Courier New"/>
              </a:rPr>
              <a:t>action </a:t>
            </a:r>
            <a:r>
              <a:rPr lang="en-US" sz="1200" dirty="0">
                <a:solidFill>
                  <a:srgbClr val="4E9A06"/>
                </a:solidFill>
                <a:latin typeface="Courier New"/>
              </a:rPr>
              <a:t>:</a:t>
            </a:r>
            <a:r>
              <a:rPr lang="en-US" sz="1200" dirty="0" err="1">
                <a:solidFill>
                  <a:srgbClr val="4E9A06"/>
                </a:solidFill>
                <a:latin typeface="Courier New"/>
              </a:rPr>
              <a:t>request_reboot</a:t>
            </a:r>
            <a:endParaRPr lang="en-US" sz="1200" dirty="0">
              <a:solidFill>
                <a:srgbClr val="4E9A06"/>
              </a:solidFill>
              <a:latin typeface="Courier New"/>
            </a:endParaRPr>
          </a:p>
          <a:p>
            <a:r>
              <a:rPr lang="en-US" sz="1200" dirty="0">
                <a:latin typeface="Courier New"/>
              </a:rPr>
              <a:t>  </a:t>
            </a:r>
            <a:r>
              <a:rPr lang="en-US" sz="1200" dirty="0">
                <a:solidFill>
                  <a:srgbClr val="000000"/>
                </a:solidFill>
                <a:latin typeface="Courier New"/>
              </a:rPr>
              <a:t>reason </a:t>
            </a:r>
            <a:r>
              <a:rPr lang="en-US" sz="1200" dirty="0">
                <a:solidFill>
                  <a:srgbClr val="4E9A06"/>
                </a:solidFill>
                <a:latin typeface="Courier New"/>
              </a:rPr>
              <a:t>"Need to reboot when the run completes successfully."</a:t>
            </a:r>
          </a:p>
          <a:p>
            <a:r>
              <a:rPr lang="en-US" sz="1200" dirty="0">
                <a:latin typeface="Courier New"/>
              </a:rPr>
              <a:t>  </a:t>
            </a:r>
            <a:r>
              <a:rPr lang="en-US" sz="1200" dirty="0" err="1">
                <a:solidFill>
                  <a:srgbClr val="000000"/>
                </a:solidFill>
                <a:latin typeface="Courier New"/>
              </a:rPr>
              <a:t>delay_mins</a:t>
            </a:r>
            <a:r>
              <a:rPr lang="en-US" sz="1200" dirty="0">
                <a:solidFill>
                  <a:srgbClr val="000000"/>
                </a:solidFill>
                <a:latin typeface="Courier New"/>
              </a:rPr>
              <a:t> </a:t>
            </a:r>
            <a:r>
              <a:rPr lang="en-US" sz="1200" b="1" dirty="0">
                <a:solidFill>
                  <a:srgbClr val="0000CF"/>
                </a:solidFill>
                <a:latin typeface="Courier New"/>
              </a:rPr>
              <a:t>5</a:t>
            </a:r>
          </a:p>
          <a:p>
            <a:r>
              <a:rPr lang="en-US" sz="1200" b="1" dirty="0">
                <a:solidFill>
                  <a:srgbClr val="204A87"/>
                </a:solidFill>
                <a:latin typeface="Courier New"/>
              </a:rPr>
              <a:t>end</a:t>
            </a:r>
          </a:p>
          <a:p>
            <a:endParaRPr lang="en-US" sz="1200" dirty="0">
              <a:latin typeface="Courier New"/>
            </a:endParaRPr>
          </a:p>
          <a:p>
            <a:r>
              <a:rPr lang="en-US" sz="1200" i="1" dirty="0">
                <a:solidFill>
                  <a:srgbClr val="8F5902"/>
                </a:solidFill>
                <a:latin typeface="Courier New"/>
              </a:rPr>
              <a:t># Reboot now</a:t>
            </a:r>
          </a:p>
          <a:p>
            <a:r>
              <a:rPr lang="en-US" sz="1200" dirty="0">
                <a:solidFill>
                  <a:srgbClr val="000000"/>
                </a:solidFill>
                <a:latin typeface="Courier New"/>
              </a:rPr>
              <a:t>reboot </a:t>
            </a:r>
            <a:r>
              <a:rPr lang="en-US" sz="1200" dirty="0">
                <a:solidFill>
                  <a:srgbClr val="4E9A06"/>
                </a:solidFill>
                <a:latin typeface="Courier New"/>
              </a:rPr>
              <a:t>"</a:t>
            </a:r>
            <a:r>
              <a:rPr lang="en-US" sz="1200" dirty="0" err="1">
                <a:solidFill>
                  <a:srgbClr val="4E9A06"/>
                </a:solidFill>
                <a:latin typeface="Courier New"/>
              </a:rPr>
              <a:t>app_requires_it_now</a:t>
            </a:r>
            <a:r>
              <a:rPr lang="en-US" sz="1200" dirty="0">
                <a:solidFill>
                  <a:srgbClr val="4E9A06"/>
                </a:solidFill>
                <a:latin typeface="Courier New"/>
              </a:rPr>
              <a:t>" </a:t>
            </a:r>
            <a:r>
              <a:rPr lang="en-US" sz="1200" b="1" dirty="0">
                <a:solidFill>
                  <a:srgbClr val="204A87"/>
                </a:solidFill>
                <a:latin typeface="Courier New"/>
              </a:rPr>
              <a:t>do</a:t>
            </a:r>
          </a:p>
          <a:p>
            <a:r>
              <a:rPr lang="en-US" sz="1200" dirty="0">
                <a:latin typeface="Courier New"/>
              </a:rPr>
              <a:t>  </a:t>
            </a:r>
            <a:r>
              <a:rPr lang="en-US" sz="1200" dirty="0">
                <a:solidFill>
                  <a:srgbClr val="000000"/>
                </a:solidFill>
                <a:latin typeface="Courier New"/>
              </a:rPr>
              <a:t>action </a:t>
            </a:r>
            <a:r>
              <a:rPr lang="en-US" sz="1200" dirty="0">
                <a:solidFill>
                  <a:srgbClr val="4E9A06"/>
                </a:solidFill>
                <a:latin typeface="Courier New"/>
              </a:rPr>
              <a:t>:</a:t>
            </a:r>
            <a:r>
              <a:rPr lang="en-US" sz="1200" dirty="0" err="1">
                <a:solidFill>
                  <a:srgbClr val="4E9A06"/>
                </a:solidFill>
                <a:latin typeface="Courier New"/>
              </a:rPr>
              <a:t>reboot_now</a:t>
            </a:r>
            <a:endParaRPr lang="en-US" sz="1200" dirty="0">
              <a:solidFill>
                <a:srgbClr val="4E9A06"/>
              </a:solidFill>
              <a:latin typeface="Courier New"/>
            </a:endParaRPr>
          </a:p>
          <a:p>
            <a:r>
              <a:rPr lang="en-US" sz="1200" dirty="0">
                <a:latin typeface="Courier New"/>
              </a:rPr>
              <a:t>  </a:t>
            </a:r>
            <a:r>
              <a:rPr lang="en-US" sz="1200" dirty="0">
                <a:solidFill>
                  <a:srgbClr val="000000"/>
                </a:solidFill>
                <a:latin typeface="Courier New"/>
              </a:rPr>
              <a:t>reason </a:t>
            </a:r>
            <a:r>
              <a:rPr lang="en-US" sz="1200" dirty="0">
                <a:solidFill>
                  <a:srgbClr val="4E9A06"/>
                </a:solidFill>
                <a:latin typeface="Courier New"/>
              </a:rPr>
              <a:t>"Need to reboot right now."</a:t>
            </a:r>
          </a:p>
          <a:p>
            <a:r>
              <a:rPr lang="en-US" sz="1200" b="1" dirty="0">
                <a:solidFill>
                  <a:srgbClr val="204A87"/>
                </a:solidFill>
                <a:latin typeface="Courier New"/>
              </a:rPr>
              <a:t>end</a:t>
            </a:r>
          </a:p>
        </p:txBody>
      </p:sp>
    </p:spTree>
    <p:extLst>
      <p:ext uri="{BB962C8B-B14F-4D97-AF65-F5344CB8AC3E}">
        <p14:creationId xmlns:p14="http://schemas.microsoft.com/office/powerpoint/2010/main" val="1766801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Event Logging</a:t>
            </a:r>
            <a:endParaRPr lang="en-US" dirty="0"/>
          </a:p>
        </p:txBody>
      </p:sp>
      <p:sp>
        <p:nvSpPr>
          <p:cNvPr id="4" name="Text Placeholder 3"/>
          <p:cNvSpPr>
            <a:spLocks noGrp="1"/>
          </p:cNvSpPr>
          <p:nvPr>
            <p:ph type="body" sz="quarter" idx="10"/>
          </p:nvPr>
        </p:nvSpPr>
        <p:spPr>
          <a:xfrm>
            <a:off x="381000" y="902369"/>
            <a:ext cx="4130843" cy="3148841"/>
          </a:xfrm>
        </p:spPr>
        <p:txBody>
          <a:bodyPr/>
          <a:lstStyle/>
          <a:p>
            <a:r>
              <a:rPr lang="en-US" dirty="0" smtClean="0"/>
              <a:t>Chef Client 12 on Windows logs to Application Event Log by default</a:t>
            </a:r>
            <a:endParaRPr lang="en-US" dirty="0"/>
          </a:p>
        </p:txBody>
      </p:sp>
      <p:pic>
        <p:nvPicPr>
          <p:cNvPr id="5" name="Picture 4" descr="Screen Shot 2014-11-08 at 12.14.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454" y="892342"/>
            <a:ext cx="3742390" cy="3970421"/>
          </a:xfrm>
          <a:prstGeom prst="rect">
            <a:avLst/>
          </a:prstGeom>
        </p:spPr>
      </p:pic>
    </p:spTree>
    <p:extLst>
      <p:ext uri="{BB962C8B-B14F-4D97-AF65-F5344CB8AC3E}">
        <p14:creationId xmlns:p14="http://schemas.microsoft.com/office/powerpoint/2010/main" val="1471308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Guard Interpreter Defaults</a:t>
            </a:r>
            <a:endParaRPr lang="en-US" dirty="0"/>
          </a:p>
        </p:txBody>
      </p:sp>
      <p:sp>
        <p:nvSpPr>
          <p:cNvPr id="4" name="Text Placeholder 3"/>
          <p:cNvSpPr>
            <a:spLocks noGrp="1"/>
          </p:cNvSpPr>
          <p:nvPr>
            <p:ph type="body" sz="quarter" idx="10"/>
          </p:nvPr>
        </p:nvSpPr>
        <p:spPr/>
        <p:txBody>
          <a:bodyPr/>
          <a:lstStyle/>
          <a:p>
            <a:r>
              <a:rPr lang="en-US" dirty="0" smtClean="0"/>
              <a:t>Guards: </a:t>
            </a:r>
            <a:r>
              <a:rPr lang="en-US" dirty="0" err="1" smtClean="0">
                <a:latin typeface="Courier"/>
                <a:cs typeface="Courier"/>
              </a:rPr>
              <a:t>not_if</a:t>
            </a:r>
            <a:r>
              <a:rPr lang="en-US" dirty="0" smtClean="0">
                <a:latin typeface="Courier"/>
                <a:cs typeface="Courier"/>
              </a:rPr>
              <a:t>/</a:t>
            </a:r>
            <a:r>
              <a:rPr lang="en-US" dirty="0" err="1" smtClean="0">
                <a:latin typeface="Courier"/>
                <a:cs typeface="Courier"/>
              </a:rPr>
              <a:t>only_if</a:t>
            </a:r>
            <a:r>
              <a:rPr lang="en-US" dirty="0" smtClean="0"/>
              <a:t> expressions in resources</a:t>
            </a:r>
          </a:p>
          <a:p>
            <a:r>
              <a:rPr lang="en-US" dirty="0" smtClean="0"/>
              <a:t>Guard interpreter: what the guard expression is executed with</a:t>
            </a:r>
          </a:p>
        </p:txBody>
      </p:sp>
      <p:graphicFrame>
        <p:nvGraphicFramePr>
          <p:cNvPr id="5" name="Table 4"/>
          <p:cNvGraphicFramePr>
            <a:graphicFrameLocks noGrp="1"/>
          </p:cNvGraphicFramePr>
          <p:nvPr>
            <p:extLst>
              <p:ext uri="{D42A27DB-BD31-4B8C-83A1-F6EECF244321}">
                <p14:modId xmlns:p14="http://schemas.microsoft.com/office/powerpoint/2010/main" val="2287599446"/>
              </p:ext>
            </p:extLst>
          </p:nvPr>
        </p:nvGraphicFramePr>
        <p:xfrm>
          <a:off x="1353553" y="2143960"/>
          <a:ext cx="6096000" cy="1112520"/>
        </p:xfrm>
        <a:graphic>
          <a:graphicData uri="http://schemas.openxmlformats.org/drawingml/2006/table">
            <a:tbl>
              <a:tblPr firstRow="1" bandRow="1">
                <a:tableStyleId>{3C2FFA5D-87B4-456A-9821-1D502468CF0F}</a:tableStyleId>
              </a:tblPr>
              <a:tblGrid>
                <a:gridCol w="2032000"/>
                <a:gridCol w="2032000"/>
                <a:gridCol w="2032000"/>
              </a:tblGrid>
              <a:tr h="278130">
                <a:tc>
                  <a:txBody>
                    <a:bodyPr/>
                    <a:lstStyle/>
                    <a:p>
                      <a:endParaRPr lang="en-US" sz="1100" dirty="0"/>
                    </a:p>
                  </a:txBody>
                  <a:tcPr marL="68580" marR="68580" marT="34290" marB="34290"/>
                </a:tc>
                <a:tc gridSpan="2">
                  <a:txBody>
                    <a:bodyPr/>
                    <a:lstStyle/>
                    <a:p>
                      <a:pPr algn="ctr"/>
                      <a:r>
                        <a:rPr lang="en-US" sz="1100" dirty="0" smtClean="0"/>
                        <a:t>Resource</a:t>
                      </a:r>
                      <a:endParaRPr lang="en-US" sz="1100" dirty="0"/>
                    </a:p>
                  </a:txBody>
                  <a:tcPr marL="68580" marR="68580" marT="34290" marB="34290"/>
                </a:tc>
                <a:tc hMerge="1">
                  <a:txBody>
                    <a:bodyPr/>
                    <a:lstStyle/>
                    <a:p>
                      <a:endParaRPr lang="en-US" dirty="0"/>
                    </a:p>
                  </a:txBody>
                  <a:tcPr/>
                </a:tc>
              </a:tr>
              <a:tr h="278130">
                <a:tc>
                  <a:txBody>
                    <a:bodyPr/>
                    <a:lstStyle/>
                    <a:p>
                      <a:r>
                        <a:rPr lang="en-US" sz="1100" b="1" dirty="0" smtClean="0"/>
                        <a:t>Client Version</a:t>
                      </a:r>
                      <a:endParaRPr lang="en-US" sz="1100" b="1" dirty="0"/>
                    </a:p>
                  </a:txBody>
                  <a:tcPr marL="68580" marR="68580" marT="34290" marB="34290">
                    <a:solidFill>
                      <a:schemeClr val="accent1">
                        <a:lumMod val="50000"/>
                        <a:alpha val="40000"/>
                      </a:schemeClr>
                    </a:solidFill>
                  </a:tcPr>
                </a:tc>
                <a:tc>
                  <a:txBody>
                    <a:bodyPr/>
                    <a:lstStyle/>
                    <a:p>
                      <a:r>
                        <a:rPr lang="en-US" sz="1100" b="1" dirty="0" err="1" smtClean="0"/>
                        <a:t>powershell_script</a:t>
                      </a:r>
                      <a:endParaRPr lang="en-US" sz="1100" b="1" dirty="0"/>
                    </a:p>
                  </a:txBody>
                  <a:tcPr marL="68580" marR="68580" marT="34290" marB="34290"/>
                </a:tc>
                <a:tc>
                  <a:txBody>
                    <a:bodyPr/>
                    <a:lstStyle/>
                    <a:p>
                      <a:r>
                        <a:rPr lang="en-US" sz="1100" b="1" dirty="0" smtClean="0"/>
                        <a:t>batch</a:t>
                      </a:r>
                      <a:endParaRPr lang="en-US" sz="1100" b="1" dirty="0"/>
                    </a:p>
                  </a:txBody>
                  <a:tcPr marL="68580" marR="68580" marT="34290" marB="34290"/>
                </a:tc>
              </a:tr>
              <a:tr h="278130">
                <a:tc>
                  <a:txBody>
                    <a:bodyPr/>
                    <a:lstStyle/>
                    <a:p>
                      <a:r>
                        <a:rPr lang="en-US" sz="1100" b="1" dirty="0" smtClean="0"/>
                        <a:t>11.x</a:t>
                      </a:r>
                      <a:endParaRPr lang="en-US" sz="1100" b="1" dirty="0"/>
                    </a:p>
                  </a:txBody>
                  <a:tcPr marL="68580" marR="68580" marT="34290" marB="34290"/>
                </a:tc>
                <a:tc>
                  <a:txBody>
                    <a:bodyPr/>
                    <a:lstStyle/>
                    <a:p>
                      <a:r>
                        <a:rPr lang="en-US" sz="1100" dirty="0" smtClean="0"/>
                        <a:t>32-bit </a:t>
                      </a:r>
                      <a:r>
                        <a:rPr lang="en-US" sz="1100" dirty="0" err="1" smtClean="0"/>
                        <a:t>cmd.exe</a:t>
                      </a:r>
                      <a:endParaRPr lang="en-US" sz="1100" dirty="0"/>
                    </a:p>
                  </a:txBody>
                  <a:tcPr marL="68580" marR="68580" marT="34290" marB="34290"/>
                </a:tc>
                <a:tc>
                  <a:txBody>
                    <a:bodyPr/>
                    <a:lstStyle/>
                    <a:p>
                      <a:r>
                        <a:rPr lang="en-US" sz="1100" dirty="0" smtClean="0"/>
                        <a:t>32-bit </a:t>
                      </a:r>
                      <a:r>
                        <a:rPr lang="en-US" sz="1100" dirty="0" err="1" smtClean="0"/>
                        <a:t>cmd.exe</a:t>
                      </a:r>
                      <a:endParaRPr lang="en-US" sz="1100" dirty="0"/>
                    </a:p>
                  </a:txBody>
                  <a:tcPr marL="68580" marR="68580" marT="34290" marB="34290"/>
                </a:tc>
              </a:tr>
              <a:tr h="278130">
                <a:tc>
                  <a:txBody>
                    <a:bodyPr/>
                    <a:lstStyle/>
                    <a:p>
                      <a:r>
                        <a:rPr lang="en-US" sz="1100" b="1" dirty="0" smtClean="0"/>
                        <a:t>12.x</a:t>
                      </a:r>
                      <a:endParaRPr lang="en-US" sz="1100" b="1" dirty="0"/>
                    </a:p>
                  </a:txBody>
                  <a:tcPr marL="68580" marR="68580" marT="34290" marB="34290"/>
                </a:tc>
                <a:tc>
                  <a:txBody>
                    <a:bodyPr/>
                    <a:lstStyle/>
                    <a:p>
                      <a:r>
                        <a:rPr lang="en-US" sz="1100" dirty="0" smtClean="0"/>
                        <a:t>64-bit PowerShell</a:t>
                      </a:r>
                      <a:endParaRPr lang="en-US" sz="1100" dirty="0"/>
                    </a:p>
                  </a:txBody>
                  <a:tcPr marL="68580" marR="68580" marT="34290" marB="34290"/>
                </a:tc>
                <a:tc>
                  <a:txBody>
                    <a:bodyPr/>
                    <a:lstStyle/>
                    <a:p>
                      <a:r>
                        <a:rPr lang="en-US" sz="1100" dirty="0" smtClean="0"/>
                        <a:t>64-bit </a:t>
                      </a:r>
                      <a:r>
                        <a:rPr lang="en-US" sz="1100" dirty="0" err="1" smtClean="0"/>
                        <a:t>cmd.exe</a:t>
                      </a:r>
                      <a:endParaRPr lang="en-US" sz="1100" dirty="0"/>
                    </a:p>
                  </a:txBody>
                  <a:tcPr marL="68580" marR="68580" marT="34290" marB="34290"/>
                </a:tc>
              </a:tr>
            </a:tbl>
          </a:graphicData>
        </a:graphic>
      </p:graphicFrame>
      <p:sp>
        <p:nvSpPr>
          <p:cNvPr id="6" name="Rectangle 5"/>
          <p:cNvSpPr/>
          <p:nvPr/>
        </p:nvSpPr>
        <p:spPr>
          <a:xfrm>
            <a:off x="2310881" y="4368329"/>
            <a:ext cx="4293483" cy="284693"/>
          </a:xfrm>
          <a:prstGeom prst="rect">
            <a:avLst/>
          </a:prstGeom>
        </p:spPr>
        <p:txBody>
          <a:bodyPr wrap="none" lIns="68580" tIns="34290" rIns="68580" bIns="34290">
            <a:spAutoFit/>
          </a:bodyPr>
          <a:lstStyle/>
          <a:p>
            <a:r>
              <a:rPr lang="en-US" dirty="0"/>
              <a:t>More information: http://</a:t>
            </a:r>
            <a:r>
              <a:rPr lang="en-US" dirty="0" err="1"/>
              <a:t>tinyurl.com</a:t>
            </a:r>
            <a:r>
              <a:rPr lang="en-US" dirty="0"/>
              <a:t>/guard-interpreter</a:t>
            </a:r>
          </a:p>
        </p:txBody>
      </p:sp>
    </p:spTree>
    <p:extLst>
      <p:ext uri="{BB962C8B-B14F-4D97-AF65-F5344CB8AC3E}">
        <p14:creationId xmlns:p14="http://schemas.microsoft.com/office/powerpoint/2010/main" val="380862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Service Startup Type</a:t>
            </a:r>
            <a:endParaRPr lang="en-US" dirty="0"/>
          </a:p>
        </p:txBody>
      </p:sp>
      <p:sp>
        <p:nvSpPr>
          <p:cNvPr id="5" name="Text Placeholder 4"/>
          <p:cNvSpPr>
            <a:spLocks noGrp="1"/>
          </p:cNvSpPr>
          <p:nvPr>
            <p:ph type="body" sz="quarter" idx="10"/>
          </p:nvPr>
        </p:nvSpPr>
        <p:spPr/>
        <p:txBody>
          <a:bodyPr/>
          <a:lstStyle/>
          <a:p>
            <a:r>
              <a:rPr lang="en-US" dirty="0" err="1">
                <a:solidFill>
                  <a:srgbClr val="000000"/>
                </a:solidFill>
                <a:latin typeface="Courier New"/>
              </a:rPr>
              <a:t>windows_service</a:t>
            </a:r>
            <a:r>
              <a:rPr lang="en-US" dirty="0">
                <a:solidFill>
                  <a:srgbClr val="000000"/>
                </a:solidFill>
                <a:latin typeface="Courier New"/>
              </a:rPr>
              <a:t> </a:t>
            </a:r>
            <a:r>
              <a:rPr lang="en-US" dirty="0">
                <a:solidFill>
                  <a:srgbClr val="4E9A06"/>
                </a:solidFill>
                <a:latin typeface="Courier New"/>
              </a:rPr>
              <a:t>"BITS" </a:t>
            </a:r>
            <a:r>
              <a:rPr lang="en-US" b="1" dirty="0">
                <a:solidFill>
                  <a:srgbClr val="204A87"/>
                </a:solidFill>
                <a:latin typeface="Courier New"/>
              </a:rPr>
              <a:t>do</a:t>
            </a:r>
          </a:p>
          <a:p>
            <a:r>
              <a:rPr lang="en-US" dirty="0">
                <a:latin typeface="Courier New"/>
              </a:rPr>
              <a:t>  </a:t>
            </a:r>
            <a:r>
              <a:rPr lang="en-US" dirty="0">
                <a:solidFill>
                  <a:srgbClr val="000000"/>
                </a:solidFill>
                <a:latin typeface="Courier New"/>
              </a:rPr>
              <a:t>action </a:t>
            </a:r>
            <a:r>
              <a:rPr lang="en-US" dirty="0">
                <a:solidFill>
                  <a:srgbClr val="4E9A06"/>
                </a:solidFill>
                <a:latin typeface="Courier New"/>
              </a:rPr>
              <a:t>:</a:t>
            </a:r>
            <a:r>
              <a:rPr lang="en-US" dirty="0" err="1">
                <a:solidFill>
                  <a:srgbClr val="4E9A06"/>
                </a:solidFill>
                <a:latin typeface="Courier New"/>
              </a:rPr>
              <a:t>configure_startup</a:t>
            </a:r>
            <a:endParaRPr lang="en-US" dirty="0">
              <a:solidFill>
                <a:srgbClr val="4E9A06"/>
              </a:solidFill>
              <a:latin typeface="Courier New"/>
            </a:endParaRPr>
          </a:p>
          <a:p>
            <a:r>
              <a:rPr lang="en-US" dirty="0">
                <a:latin typeface="Courier New"/>
              </a:rPr>
              <a:t>  </a:t>
            </a:r>
            <a:r>
              <a:rPr lang="en-US" dirty="0" err="1">
                <a:solidFill>
                  <a:srgbClr val="000000"/>
                </a:solidFill>
                <a:latin typeface="Courier New"/>
              </a:rPr>
              <a:t>startup_type</a:t>
            </a:r>
            <a:r>
              <a:rPr lang="en-US" dirty="0">
                <a:solidFill>
                  <a:srgbClr val="000000"/>
                </a:solidFill>
                <a:latin typeface="Courier New"/>
              </a:rPr>
              <a:t> </a:t>
            </a:r>
            <a:r>
              <a:rPr lang="en-US" dirty="0">
                <a:solidFill>
                  <a:srgbClr val="4E9A06"/>
                </a:solidFill>
                <a:latin typeface="Courier New"/>
              </a:rPr>
              <a:t>:manual</a:t>
            </a:r>
          </a:p>
          <a:p>
            <a:r>
              <a:rPr lang="en-US" b="1" dirty="0">
                <a:solidFill>
                  <a:srgbClr val="204A87"/>
                </a:solidFill>
                <a:latin typeface="Courier New"/>
              </a:rPr>
              <a:t>end </a:t>
            </a:r>
          </a:p>
        </p:txBody>
      </p:sp>
      <p:sp>
        <p:nvSpPr>
          <p:cNvPr id="6" name="Text Placeholder 2"/>
          <p:cNvSpPr txBox="1">
            <a:spLocks/>
          </p:cNvSpPr>
          <p:nvPr/>
        </p:nvSpPr>
        <p:spPr bwMode="white">
          <a:xfrm>
            <a:off x="381000" y="3125165"/>
            <a:ext cx="8380476" cy="1540260"/>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Consolas" panose="020B0609020204030204" pitchFamily="49" charset="0"/>
                <a:ea typeface="+mn-ea"/>
                <a:cs typeface="Consolas" panose="020B0609020204030204" pitchFamily="49" charset="0"/>
              </a:defRPr>
            </a:lvl1pPr>
            <a:lvl2pPr marL="231775"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Consolas" panose="020B0609020204030204" pitchFamily="49" charset="0"/>
                <a:ea typeface="+mn-ea"/>
                <a:cs typeface="Consolas" panose="020B0609020204030204" pitchFamily="49" charset="0"/>
              </a:defRPr>
            </a:lvl2pPr>
            <a:lvl3pPr marL="457200"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Consolas" panose="020B0609020204030204" pitchFamily="49" charset="0"/>
                <a:ea typeface="+mn-ea"/>
                <a:cs typeface="Consolas" panose="020B0609020204030204" pitchFamily="49" charset="0"/>
              </a:defRPr>
            </a:lvl3pPr>
            <a:lvl4pPr marL="630238" indent="0" algn="l" defTabSz="914363" rtl="0" eaLnBrk="1" latinLnBrk="0" hangingPunct="1">
              <a:lnSpc>
                <a:spcPct val="100000"/>
              </a:lnSpc>
              <a:spcBef>
                <a:spcPts val="600"/>
              </a:spcBef>
              <a:buSzPct val="90000"/>
              <a:buFont typeface="Arial" pitchFamily="34" charset="0"/>
              <a:buNone/>
              <a:defRPr sz="1600" kern="1200" baseline="0">
                <a:solidFill>
                  <a:schemeClr val="accent3">
                    <a:lumMod val="50000"/>
                  </a:schemeClr>
                </a:solidFill>
                <a:latin typeface="Consolas" panose="020B0609020204030204" pitchFamily="49" charset="0"/>
                <a:ea typeface="+mn-ea"/>
                <a:cs typeface="Consolas" panose="020B0609020204030204" pitchFamily="49" charset="0"/>
              </a:defRPr>
            </a:lvl4pPr>
            <a:lvl5pPr marL="801687" indent="0" algn="l" defTabSz="914363" rtl="0" eaLnBrk="1" latinLnBrk="0" hangingPunct="1">
              <a:lnSpc>
                <a:spcPct val="100000"/>
              </a:lnSpc>
              <a:spcBef>
                <a:spcPts val="600"/>
              </a:spcBef>
              <a:buSzPct val="90000"/>
              <a:buFont typeface="Arial" pitchFamily="34" charset="0"/>
              <a:buNone/>
              <a:defRPr sz="1600" kern="1200" baseline="0">
                <a:solidFill>
                  <a:schemeClr val="accent3">
                    <a:lumMod val="50000"/>
                  </a:schemeClr>
                </a:solidFill>
                <a:latin typeface="Consolas" panose="020B0609020204030204" pitchFamily="49" charset="0"/>
                <a:ea typeface="+mn-ea"/>
                <a:cs typeface="Consolas" panose="020B0609020204030204"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a:buFont typeface="Arial"/>
              <a:buChar char="•"/>
            </a:pPr>
            <a:r>
              <a:rPr lang="en-US" dirty="0" smtClean="0">
                <a:latin typeface="+mj-lt"/>
              </a:rPr>
              <a:t>Must use </a:t>
            </a:r>
            <a:r>
              <a:rPr lang="en-US" dirty="0" err="1" smtClean="0">
                <a:latin typeface="Courier"/>
                <a:cs typeface="Courier"/>
              </a:rPr>
              <a:t>windows_service</a:t>
            </a:r>
            <a:r>
              <a:rPr lang="en-US" dirty="0" smtClean="0">
                <a:latin typeface="+mj-lt"/>
              </a:rPr>
              <a:t> to do this; </a:t>
            </a:r>
            <a:r>
              <a:rPr lang="en-US" dirty="0" smtClean="0">
                <a:latin typeface="Courier"/>
                <a:cs typeface="Courier"/>
              </a:rPr>
              <a:t>:</a:t>
            </a:r>
            <a:r>
              <a:rPr lang="en-US" dirty="0" err="1" smtClean="0">
                <a:latin typeface="Courier"/>
                <a:cs typeface="Courier"/>
              </a:rPr>
              <a:t>configure_startup</a:t>
            </a:r>
            <a:r>
              <a:rPr lang="en-US" dirty="0" smtClean="0">
                <a:latin typeface="Courier"/>
                <a:cs typeface="Courier"/>
              </a:rPr>
              <a:t> </a:t>
            </a:r>
            <a:r>
              <a:rPr lang="en-US" dirty="0" smtClean="0">
                <a:latin typeface="+mj-lt"/>
              </a:rPr>
              <a:t>action and </a:t>
            </a:r>
            <a:r>
              <a:rPr lang="en-US" dirty="0" err="1" smtClean="0">
                <a:latin typeface="Courier"/>
                <a:cs typeface="Courier"/>
              </a:rPr>
              <a:t>startup_type</a:t>
            </a:r>
            <a:r>
              <a:rPr lang="en-US" dirty="0" smtClean="0">
                <a:latin typeface="+mj-lt"/>
              </a:rPr>
              <a:t> are not supported by 'service'</a:t>
            </a:r>
            <a:endParaRPr lang="en-US" b="1" dirty="0">
              <a:latin typeface="+mj-lt"/>
            </a:endParaRPr>
          </a:p>
        </p:txBody>
      </p:sp>
    </p:spTree>
    <p:extLst>
      <p:ext uri="{BB962C8B-B14F-4D97-AF65-F5344CB8AC3E}">
        <p14:creationId xmlns:p14="http://schemas.microsoft.com/office/powerpoint/2010/main" val="303519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381008" y="342907"/>
            <a:ext cx="8762999" cy="380873"/>
          </a:xfrm>
        </p:spPr>
        <p:txBody>
          <a:bodyPr/>
          <a:lstStyle/>
          <a:p>
            <a:r>
              <a:rPr lang="en-US" dirty="0" smtClean="0"/>
              <a:t>Windows PowerShell DSC</a:t>
            </a:r>
            <a:endParaRPr lang="en" dirty="0"/>
          </a:p>
        </p:txBody>
      </p:sp>
      <p:sp>
        <p:nvSpPr>
          <p:cNvPr id="21" name="Shape 103"/>
          <p:cNvSpPr txBox="1"/>
          <p:nvPr/>
        </p:nvSpPr>
        <p:spPr>
          <a:xfrm>
            <a:off x="381007" y="1112328"/>
            <a:ext cx="4296509" cy="3624056"/>
          </a:xfrm>
          <a:prstGeom prst="rect">
            <a:avLst/>
          </a:prstGeom>
          <a:noFill/>
          <a:ln>
            <a:noFill/>
          </a:ln>
        </p:spPr>
        <p:txBody>
          <a:bodyPr vert="horz" wrap="square" lIns="51424" tIns="51424" rIns="51424" bIns="51424" rtlCol="0" anchor="t" anchorCtr="0">
            <a:spAutoFit/>
          </a:bodyPr>
          <a:lstStyle>
            <a:lvl1pPr>
              <a:lnSpc>
                <a:spcPct val="90000"/>
              </a:lnSpc>
              <a:spcBef>
                <a:spcPts val="0"/>
              </a:spcBef>
              <a:buClr>
                <a:schemeClr val="accent1"/>
              </a:buClr>
              <a:buFont typeface="Arial"/>
              <a:buNone/>
              <a:defRPr lang="en-US" sz="3600" b="1" cap="none" spc="0" baseline="0">
                <a:ln w="3175">
                  <a:noFill/>
                </a:ln>
                <a:solidFill>
                  <a:schemeClr val="accent1"/>
                </a:solidFill>
                <a:effectLst/>
                <a:latin typeface="+mj-lt"/>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pPr>
              <a:lnSpc>
                <a:spcPct val="100000"/>
              </a:lnSpc>
              <a:spcAft>
                <a:spcPts val="300"/>
              </a:spcAft>
            </a:pPr>
            <a:r>
              <a:rPr lang="en-US" sz="1400" dirty="0"/>
              <a:t>Multi-Platform Automation</a:t>
            </a:r>
            <a:endParaRPr lang="en" sz="1400" dirty="0"/>
          </a:p>
          <a:p>
            <a:pPr>
              <a:lnSpc>
                <a:spcPct val="100000"/>
              </a:lnSpc>
            </a:pPr>
            <a:r>
              <a:rPr lang="en-US" sz="1400" b="0" dirty="0">
                <a:solidFill>
                  <a:schemeClr val="tx1"/>
                </a:solidFill>
              </a:rPr>
              <a:t> - Easily automate Windows and Linux workloads in data center and Azure Cloud.</a:t>
            </a:r>
          </a:p>
          <a:p>
            <a:pPr lvl="0">
              <a:lnSpc>
                <a:spcPct val="100000"/>
              </a:lnSpc>
            </a:pPr>
            <a:r>
              <a:rPr lang="en-US" sz="1400" b="0" dirty="0">
                <a:solidFill>
                  <a:schemeClr val="tx1"/>
                </a:solidFill>
              </a:rPr>
              <a:t> - </a:t>
            </a:r>
            <a:r>
              <a:rPr lang="en-US" sz="1400" b="0" dirty="0">
                <a:solidFill>
                  <a:srgbClr val="3E4346"/>
                </a:solidFill>
                <a:latin typeface="+mn-lt"/>
              </a:rPr>
              <a:t>Treat any DSC resource as a Chef resource.</a:t>
            </a:r>
          </a:p>
          <a:p>
            <a:pPr lvl="0">
              <a:lnSpc>
                <a:spcPct val="100000"/>
              </a:lnSpc>
            </a:pPr>
            <a:r>
              <a:rPr lang="en-US" sz="1400" b="0" dirty="0">
                <a:solidFill>
                  <a:srgbClr val="3E4346"/>
                </a:solidFill>
                <a:latin typeface="+mn-lt"/>
              </a:rPr>
              <a:t> - Improve collaboration between development and operations teams in heterogeneous environments. </a:t>
            </a:r>
          </a:p>
          <a:p>
            <a:pPr>
              <a:lnSpc>
                <a:spcPct val="100000"/>
              </a:lnSpc>
            </a:pPr>
            <a:endParaRPr lang="en-US" sz="1400" b="0" dirty="0">
              <a:solidFill>
                <a:schemeClr val="tx1"/>
              </a:solidFill>
            </a:endParaRPr>
          </a:p>
          <a:p>
            <a:pPr>
              <a:lnSpc>
                <a:spcPct val="100000"/>
              </a:lnSpc>
              <a:spcBef>
                <a:spcPts val="1200"/>
              </a:spcBef>
              <a:spcAft>
                <a:spcPts val="300"/>
              </a:spcAft>
            </a:pPr>
            <a:r>
              <a:rPr lang="en-US" sz="1400" dirty="0"/>
              <a:t>Azure Integration </a:t>
            </a:r>
            <a:endParaRPr lang="en-US" sz="1400" b="0" dirty="0">
              <a:solidFill>
                <a:schemeClr val="tx1"/>
              </a:solidFill>
            </a:endParaRPr>
          </a:p>
          <a:p>
            <a:pPr lvl="0">
              <a:lnSpc>
                <a:spcPct val="100000"/>
              </a:lnSpc>
            </a:pPr>
            <a:r>
              <a:rPr lang="en-US" sz="1400" b="0" dirty="0">
                <a:solidFill>
                  <a:schemeClr val="tx1"/>
                </a:solidFill>
              </a:rPr>
              <a:t> - </a:t>
            </a:r>
            <a:r>
              <a:rPr lang="en-US" sz="1400" b="0" dirty="0">
                <a:solidFill>
                  <a:srgbClr val="3E4346"/>
                </a:solidFill>
                <a:latin typeface="+mn-lt"/>
              </a:rPr>
              <a:t>Ease of configuration, automation and management. </a:t>
            </a:r>
          </a:p>
          <a:p>
            <a:pPr lvl="0">
              <a:lnSpc>
                <a:spcPct val="100000"/>
              </a:lnSpc>
            </a:pPr>
            <a:r>
              <a:rPr lang="en-US" sz="1400" b="0" dirty="0">
                <a:solidFill>
                  <a:srgbClr val="3E4346"/>
                </a:solidFill>
                <a:latin typeface="+mn-lt"/>
              </a:rPr>
              <a:t> - Microsoft Open Technologies has </a:t>
            </a:r>
            <a:r>
              <a:rPr lang="en-US" sz="1400" b="0" u="sng" dirty="0">
                <a:solidFill>
                  <a:srgbClr val="3E4346"/>
                </a:solidFill>
                <a:latin typeface="+mn-lt"/>
                <a:hlinkClick r:id="rId3"/>
              </a:rPr>
              <a:t>published a collection of three Chef cookbooks</a:t>
            </a:r>
            <a:r>
              <a:rPr lang="en-US" sz="1400" b="0" dirty="0">
                <a:solidFill>
                  <a:srgbClr val="3E4346"/>
                </a:solidFill>
                <a:latin typeface="+mn-lt"/>
              </a:rPr>
              <a:t> for configuring Azure Virtual Machines.</a:t>
            </a:r>
          </a:p>
          <a:p>
            <a:pPr lvl="0">
              <a:lnSpc>
                <a:spcPct val="100000"/>
              </a:lnSpc>
            </a:pPr>
            <a:r>
              <a:rPr lang="en-US" sz="1400" b="0" dirty="0">
                <a:solidFill>
                  <a:srgbClr val="3E4346"/>
                </a:solidFill>
                <a:latin typeface="+mn-lt"/>
              </a:rPr>
              <a:t> - Reduce risk, management, and development cycle times. </a:t>
            </a:r>
            <a:endParaRPr lang="en" sz="1400" b="0" dirty="0">
              <a:solidFill>
                <a:srgbClr val="3E4346"/>
              </a:solidFill>
              <a:latin typeface="+mn-lt"/>
            </a:endParaRPr>
          </a:p>
        </p:txBody>
      </p:sp>
      <p:cxnSp>
        <p:nvCxnSpPr>
          <p:cNvPr id="30" name="Straight Connector 29"/>
          <p:cNvCxnSpPr/>
          <p:nvPr/>
        </p:nvCxnSpPr>
        <p:spPr>
          <a:xfrm>
            <a:off x="431182" y="3075522"/>
            <a:ext cx="42463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1182" y="1379118"/>
            <a:ext cx="424632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1180" y="723780"/>
            <a:ext cx="4350687" cy="246221"/>
          </a:xfrm>
          <a:prstGeom prst="rect">
            <a:avLst/>
          </a:prstGeom>
          <a:noFill/>
        </p:spPr>
        <p:txBody>
          <a:bodyPr wrap="square" lIns="0" tIns="0" rIns="0" bIns="0" rtlCol="0">
            <a:spAutoFit/>
          </a:bodyPr>
          <a:lstStyle/>
          <a:p>
            <a:r>
              <a:rPr lang="en-US" sz="1600" b="1" i="1" dirty="0">
                <a:solidFill>
                  <a:schemeClr val="accent4"/>
                </a:solidFill>
              </a:rPr>
              <a:t>Comprehensive Integration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8824" t="10284" r="34473" b="9854"/>
          <a:stretch/>
        </p:blipFill>
        <p:spPr>
          <a:xfrm>
            <a:off x="5705481" y="1379119"/>
            <a:ext cx="2504749" cy="2528186"/>
          </a:xfrm>
          <a:prstGeom prst="rect">
            <a:avLst/>
          </a:prstGeom>
          <a:ln>
            <a:noFill/>
          </a:ln>
        </p:spPr>
      </p:pic>
    </p:spTree>
    <p:extLst>
      <p:ext uri="{BB962C8B-B14F-4D97-AF65-F5344CB8AC3E}">
        <p14:creationId xmlns:p14="http://schemas.microsoft.com/office/powerpoint/2010/main" val="394885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0"/>
            <a:ext cx="8382000" cy="380873"/>
          </a:xfrm>
        </p:spPr>
        <p:txBody>
          <a:bodyPr/>
          <a:lstStyle/>
          <a:p>
            <a:r>
              <a:rPr lang="en-US" sz="2000" b="1" dirty="0" smtClean="0">
                <a:solidFill>
                  <a:srgbClr val="F18B21"/>
                </a:solidFill>
              </a:rPr>
              <a:t>Enterprise Chef Features Are Now Free</a:t>
            </a:r>
            <a:endParaRPr lang="en-US" sz="2000" b="1" dirty="0">
              <a:solidFill>
                <a:srgbClr val="F18B21"/>
              </a:solidFill>
            </a:endParaRPr>
          </a:p>
        </p:txBody>
      </p:sp>
      <p:sp>
        <p:nvSpPr>
          <p:cNvPr id="3" name="Text Placeholder 2"/>
          <p:cNvSpPr>
            <a:spLocks noGrp="1"/>
          </p:cNvSpPr>
          <p:nvPr>
            <p:ph type="body" sz="quarter" idx="10"/>
          </p:nvPr>
        </p:nvSpPr>
        <p:spPr>
          <a:xfrm>
            <a:off x="381000" y="1044113"/>
            <a:ext cx="4729480" cy="3307017"/>
          </a:xfrm>
        </p:spPr>
        <p:txBody>
          <a:bodyPr>
            <a:noAutofit/>
          </a:bodyPr>
          <a:lstStyle/>
          <a:p>
            <a:r>
              <a:rPr lang="en-US" sz="1400" dirty="0" smtClean="0"/>
              <a:t>Multi</a:t>
            </a:r>
            <a:r>
              <a:rPr lang="en-US" sz="1400" dirty="0"/>
              <a:t>-tenancy (“Organizations”</a:t>
            </a:r>
            <a:r>
              <a:rPr lang="en-US" sz="1400" dirty="0" smtClean="0"/>
              <a:t>)</a:t>
            </a:r>
          </a:p>
          <a:p>
            <a:pPr lvl="1"/>
            <a:r>
              <a:rPr lang="en-US" sz="1400" dirty="0" smtClean="0"/>
              <a:t>Like having multiple chef servers on your Chef Server</a:t>
            </a:r>
          </a:p>
          <a:p>
            <a:pPr lvl="1"/>
            <a:endParaRPr lang="en-US" sz="1400" dirty="0"/>
          </a:p>
          <a:p>
            <a:r>
              <a:rPr lang="en-US" sz="1400" dirty="0" smtClean="0"/>
              <a:t>Role-based access controls</a:t>
            </a:r>
          </a:p>
          <a:p>
            <a:pPr lvl="1"/>
            <a:r>
              <a:rPr lang="en-US" sz="1400" dirty="0" smtClean="0"/>
              <a:t>ACLs on every single item in the Chef Server </a:t>
            </a:r>
            <a:r>
              <a:rPr lang="en-US" sz="1400" dirty="0" err="1" smtClean="0"/>
              <a:t>datastore</a:t>
            </a:r>
            <a:endParaRPr lang="en-US" sz="1400" dirty="0"/>
          </a:p>
          <a:p>
            <a:pPr lvl="1"/>
            <a:endParaRPr lang="en-US" sz="1400" dirty="0" smtClean="0"/>
          </a:p>
          <a:p>
            <a:r>
              <a:rPr lang="en-US" sz="1400" dirty="0" smtClean="0"/>
              <a:t>Push Jobs</a:t>
            </a:r>
          </a:p>
          <a:p>
            <a:pPr lvl="1"/>
            <a:r>
              <a:rPr lang="en-US" sz="1400" dirty="0" smtClean="0"/>
              <a:t>Once the client is in place, hit the /jobs API and kick off on-demand scripts</a:t>
            </a:r>
            <a:endParaRPr lang="en-US" sz="1400" dirty="0"/>
          </a:p>
        </p:txBody>
      </p:sp>
      <p:pic>
        <p:nvPicPr>
          <p:cNvPr id="4" name="Picture 3" descr="screen_shot_2012-07-27_at_10.09.25_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734" y="1044113"/>
            <a:ext cx="2942095" cy="2257887"/>
          </a:xfrm>
          <a:prstGeom prst="rect">
            <a:avLst/>
          </a:prstGeom>
        </p:spPr>
      </p:pic>
    </p:spTree>
    <p:extLst>
      <p:ext uri="{BB962C8B-B14F-4D97-AF65-F5344CB8AC3E}">
        <p14:creationId xmlns:p14="http://schemas.microsoft.com/office/powerpoint/2010/main" val="107507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a:t>
            </a:r>
            <a:endParaRPr lang="en" dirty="0"/>
          </a:p>
        </p:txBody>
      </p:sp>
      <p:sp>
        <p:nvSpPr>
          <p:cNvPr id="160" name="Shape 160"/>
          <p:cNvSpPr txBox="1">
            <a:spLocks noGrp="1"/>
          </p:cNvSpPr>
          <p:nvPr>
            <p:ph type="body" idx="1"/>
          </p:nvPr>
        </p:nvSpPr>
        <p:spPr>
          <a:xfrm>
            <a:off x="413150" y="1197611"/>
            <a:ext cx="4013100" cy="3172800"/>
          </a:xfrm>
          <a:prstGeom prst="rect">
            <a:avLst/>
          </a:prstGeom>
        </p:spPr>
        <p:txBody>
          <a:bodyPr lIns="68565" tIns="68565" rIns="68565" bIns="68565" anchor="t" anchorCtr="0">
            <a:noAutofit/>
          </a:bodyPr>
          <a:lstStyle/>
          <a:p>
            <a:pPr marL="457130" indent="-317452">
              <a:spcBef>
                <a:spcPts val="0"/>
              </a:spcBef>
              <a:buClr>
                <a:srgbClr val="3E4346"/>
              </a:buClr>
              <a:buSzPct val="100000"/>
              <a:buFont typeface="Arial"/>
              <a:buChar char="•"/>
            </a:pPr>
            <a:r>
              <a:rPr lang="en-US" sz="1400" b="1" dirty="0"/>
              <a:t>Cross-Platform resources</a:t>
            </a:r>
            <a:r>
              <a:rPr lang="en" sz="1400" b="1" dirty="0"/>
              <a:t>:</a:t>
            </a:r>
            <a:endParaRPr lang="en-US" sz="1400" dirty="0"/>
          </a:p>
          <a:p>
            <a:pPr marL="630146" indent="-312693">
              <a:defRPr/>
            </a:pPr>
            <a:r>
              <a:rPr lang="en-US" sz="1400" dirty="0"/>
              <a:t>file, </a:t>
            </a:r>
            <a:r>
              <a:rPr lang="en-US" sz="1400" dirty="0" err="1"/>
              <a:t>remote_file</a:t>
            </a:r>
            <a:r>
              <a:rPr lang="en-US" sz="1400" dirty="0"/>
              <a:t>, </a:t>
            </a:r>
            <a:r>
              <a:rPr lang="en-US" sz="1400" dirty="0" err="1"/>
              <a:t>cookbook_file</a:t>
            </a:r>
            <a:r>
              <a:rPr lang="en-US" sz="1400" dirty="0"/>
              <a:t>, template</a:t>
            </a:r>
          </a:p>
          <a:p>
            <a:pPr marL="630146" indent="-312693">
              <a:defRPr/>
            </a:pPr>
            <a:r>
              <a:rPr lang="en-US" sz="1400" dirty="0"/>
              <a:t>directory, </a:t>
            </a:r>
            <a:r>
              <a:rPr lang="en-US" sz="1400" dirty="0" err="1"/>
              <a:t>remote_directory</a:t>
            </a:r>
            <a:endParaRPr lang="en-US" sz="1400" dirty="0"/>
          </a:p>
          <a:p>
            <a:pPr marL="630146" indent="-312693">
              <a:defRPr/>
            </a:pPr>
            <a:r>
              <a:rPr lang="en-US" sz="1400" dirty="0"/>
              <a:t>user, group</a:t>
            </a:r>
          </a:p>
          <a:p>
            <a:pPr marL="630146" indent="-312693">
              <a:defRPr/>
            </a:pPr>
            <a:r>
              <a:rPr lang="en-US" sz="1400" dirty="0"/>
              <a:t>mount (can take CIFS paths)</a:t>
            </a:r>
          </a:p>
          <a:p>
            <a:pPr marL="630146" indent="-312693">
              <a:defRPr/>
            </a:pPr>
            <a:r>
              <a:rPr lang="en-US" sz="1400" dirty="0" err="1"/>
              <a:t>env</a:t>
            </a:r>
            <a:endParaRPr lang="en-US" sz="1400" dirty="0"/>
          </a:p>
          <a:p>
            <a:pPr marL="630146" indent="-312693">
              <a:defRPr/>
            </a:pPr>
            <a:r>
              <a:rPr lang="en-US" sz="1400" dirty="0"/>
              <a:t>service</a:t>
            </a:r>
          </a:p>
          <a:p>
            <a:pPr marL="630146" indent="-312693">
              <a:defRPr/>
            </a:pPr>
            <a:r>
              <a:rPr lang="en-US" sz="1400" dirty="0"/>
              <a:t>execute</a:t>
            </a:r>
          </a:p>
          <a:p>
            <a:pPr marL="630146" indent="-312693">
              <a:defRPr/>
            </a:pPr>
            <a:r>
              <a:rPr lang="en-US" sz="1400" dirty="0" err="1"/>
              <a:t>ruby_block</a:t>
            </a:r>
            <a:endParaRPr lang="en-US" sz="1400" dirty="0"/>
          </a:p>
          <a:p>
            <a:pPr marL="630146" indent="-312693">
              <a:defRPr/>
            </a:pPr>
            <a:r>
              <a:rPr lang="en-US" sz="1400" dirty="0"/>
              <a:t>many others...</a:t>
            </a:r>
          </a:p>
          <a:p>
            <a:pPr marL="457130" indent="-317452">
              <a:spcBef>
                <a:spcPts val="0"/>
              </a:spcBef>
              <a:buClr>
                <a:srgbClr val="3E4346"/>
              </a:buClr>
              <a:buSzPct val="100000"/>
              <a:buFont typeface="Arial"/>
              <a:buChar char="•"/>
            </a:pPr>
            <a:endParaRPr lang="en" sz="1400" dirty="0"/>
          </a:p>
          <a:p>
            <a:pPr>
              <a:spcBef>
                <a:spcPts val="0"/>
              </a:spcBef>
              <a:buNone/>
            </a:pPr>
            <a:endParaRPr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510" y="1197612"/>
            <a:ext cx="2646608" cy="267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1980596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a:t>
            </a:r>
            <a:endParaRPr lang="en" dirty="0"/>
          </a:p>
        </p:txBody>
      </p:sp>
      <p:sp>
        <p:nvSpPr>
          <p:cNvPr id="160" name="Shape 160"/>
          <p:cNvSpPr txBox="1">
            <a:spLocks noGrp="1"/>
          </p:cNvSpPr>
          <p:nvPr>
            <p:ph type="body" idx="1"/>
          </p:nvPr>
        </p:nvSpPr>
        <p:spPr>
          <a:xfrm>
            <a:off x="413150" y="1092503"/>
            <a:ext cx="4013100" cy="3172800"/>
          </a:xfrm>
          <a:prstGeom prst="rect">
            <a:avLst/>
          </a:prstGeom>
        </p:spPr>
        <p:txBody>
          <a:bodyPr lIns="68565" tIns="68565" rIns="68565" bIns="68565" anchor="t" anchorCtr="0">
            <a:noAutofit/>
          </a:bodyPr>
          <a:lstStyle/>
          <a:p>
            <a:pPr marL="457130" indent="-317452">
              <a:spcBef>
                <a:spcPts val="0"/>
              </a:spcBef>
              <a:buClr>
                <a:srgbClr val="3E4346"/>
              </a:buClr>
              <a:buSzPct val="100000"/>
              <a:buFont typeface="Arial"/>
              <a:buChar char="•"/>
            </a:pPr>
            <a:r>
              <a:rPr lang="en-US" sz="1400" b="1" dirty="0"/>
              <a:t>Unique to Windows</a:t>
            </a:r>
            <a:r>
              <a:rPr lang="en" sz="1400" b="1" dirty="0"/>
              <a:t>:</a:t>
            </a:r>
            <a:endParaRPr lang="en-US" sz="1400" dirty="0"/>
          </a:p>
          <a:p>
            <a:pPr marL="630146" indent="-312693">
              <a:defRPr/>
            </a:pPr>
            <a:r>
              <a:rPr lang="en-US" sz="1400" dirty="0" err="1"/>
              <a:t>registry_key</a:t>
            </a:r>
            <a:r>
              <a:rPr lang="en-US" sz="1400" dirty="0"/>
              <a:t> (new in Chef 11.0.0)</a:t>
            </a:r>
          </a:p>
          <a:p>
            <a:pPr marL="630146" indent="-312693">
              <a:defRPr/>
            </a:pPr>
            <a:r>
              <a:rPr lang="en-US" sz="1400" dirty="0" err="1"/>
              <a:t>powershell_script</a:t>
            </a:r>
            <a:r>
              <a:rPr lang="en-US" sz="1400" dirty="0"/>
              <a:t> (new in Chef 11.6.0)</a:t>
            </a:r>
          </a:p>
          <a:p>
            <a:pPr marL="630146" indent="-312693">
              <a:defRPr/>
            </a:pPr>
            <a:r>
              <a:rPr lang="en-US" sz="1400" dirty="0"/>
              <a:t>batch (new in Chef 11.6.0)</a:t>
            </a:r>
          </a:p>
          <a:p>
            <a:pPr marL="630146" indent="-312693">
              <a:defRPr/>
            </a:pPr>
            <a:r>
              <a:rPr lang="en-US" sz="1400" dirty="0"/>
              <a:t>Automatic architecture handling (:i386 vs. :x86_64)</a:t>
            </a:r>
          </a:p>
          <a:p>
            <a:pPr marL="630146" indent="-312693">
              <a:defRPr/>
            </a:pPr>
            <a:r>
              <a:rPr lang="en-US" sz="1400" dirty="0"/>
              <a:t>Automatic Windows </a:t>
            </a:r>
            <a:r>
              <a:rPr lang="en-US" sz="1400" dirty="0" err="1"/>
              <a:t>filesystem</a:t>
            </a:r>
            <a:r>
              <a:rPr lang="en-US" sz="1400" dirty="0"/>
              <a:t> redirector handling (Wow64)</a:t>
            </a:r>
          </a:p>
          <a:p>
            <a:pPr marL="457130" indent="-317452">
              <a:spcBef>
                <a:spcPts val="0"/>
              </a:spcBef>
              <a:buClr>
                <a:srgbClr val="3E4346"/>
              </a:buClr>
              <a:buSzPct val="100000"/>
              <a:buFont typeface="Arial"/>
              <a:buChar char="•"/>
            </a:pPr>
            <a:r>
              <a:rPr lang="en-US" sz="1400" b="1" dirty="0"/>
              <a:t>Long-term roadmap:</a:t>
            </a:r>
          </a:p>
          <a:p>
            <a:pPr marL="622210" lvl="1" indent="-317452">
              <a:spcBef>
                <a:spcPts val="0"/>
              </a:spcBef>
            </a:pPr>
            <a:r>
              <a:rPr lang="en-US" sz="1400" dirty="0"/>
              <a:t>Move all Windows-specific resources to core and out of ‘Windows’ cookbook</a:t>
            </a:r>
            <a:r>
              <a:rPr lang="en-US" sz="1400" b="1" dirty="0"/>
              <a:t> </a:t>
            </a:r>
            <a:endParaRPr lang="en" sz="1400" b="1"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667" y="1092507"/>
            <a:ext cx="4004282" cy="265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34319259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a:t>
            </a:r>
            <a:endParaRPr lang="en" dirty="0"/>
          </a:p>
        </p:txBody>
      </p:sp>
      <p:sp>
        <p:nvSpPr>
          <p:cNvPr id="160" name="Shape 160"/>
          <p:cNvSpPr txBox="1">
            <a:spLocks noGrp="1"/>
          </p:cNvSpPr>
          <p:nvPr>
            <p:ph type="body" idx="1"/>
          </p:nvPr>
        </p:nvSpPr>
        <p:spPr>
          <a:xfrm>
            <a:off x="413150" y="1180093"/>
            <a:ext cx="4013100" cy="3172800"/>
          </a:xfrm>
          <a:prstGeom prst="rect">
            <a:avLst/>
          </a:prstGeom>
        </p:spPr>
        <p:txBody>
          <a:bodyPr lIns="68565" tIns="68565" rIns="68565" bIns="68565" anchor="t" anchorCtr="0">
            <a:noAutofit/>
          </a:bodyPr>
          <a:lstStyle/>
          <a:p>
            <a:pPr marL="457130" indent="-317452">
              <a:spcBef>
                <a:spcPts val="0"/>
              </a:spcBef>
              <a:buClr>
                <a:srgbClr val="3E4346"/>
              </a:buClr>
              <a:buSzPct val="100000"/>
              <a:buFont typeface="Arial"/>
              <a:buChar char="•"/>
            </a:pPr>
            <a:r>
              <a:rPr lang="en-US" sz="1400" b="1" dirty="0"/>
              <a:t>A few Windows-only cookbooks</a:t>
            </a:r>
            <a:r>
              <a:rPr lang="en" sz="1400" b="1" dirty="0"/>
              <a:t>:</a:t>
            </a:r>
            <a:endParaRPr lang="en-US" sz="1400" dirty="0"/>
          </a:p>
          <a:p>
            <a:pPr marL="630146" indent="-312693">
              <a:defRPr/>
            </a:pPr>
            <a:r>
              <a:rPr lang="en-US" sz="1400" dirty="0"/>
              <a:t>azure (Community)</a:t>
            </a:r>
          </a:p>
          <a:p>
            <a:pPr marL="630146" indent="-312693">
              <a:defRPr/>
            </a:pPr>
            <a:r>
              <a:rPr lang="en-US" sz="1400" dirty="0" err="1"/>
              <a:t>chocolatey</a:t>
            </a:r>
            <a:r>
              <a:rPr lang="en-US" sz="1400" dirty="0"/>
              <a:t> (Community)</a:t>
            </a:r>
          </a:p>
          <a:p>
            <a:pPr marL="630146" indent="-312693">
              <a:defRPr/>
            </a:pPr>
            <a:r>
              <a:rPr lang="en-US" sz="1400" dirty="0" err="1"/>
              <a:t>eventlog</a:t>
            </a:r>
            <a:r>
              <a:rPr lang="en-US" sz="1400" dirty="0"/>
              <a:t> (Community)</a:t>
            </a:r>
          </a:p>
          <a:p>
            <a:pPr marL="630146" indent="-312693">
              <a:defRPr/>
            </a:pPr>
            <a:r>
              <a:rPr lang="en-US" sz="1400" dirty="0" err="1"/>
              <a:t>iis</a:t>
            </a:r>
            <a:r>
              <a:rPr lang="en-US" sz="1400" dirty="0"/>
              <a:t> (Chef)</a:t>
            </a:r>
          </a:p>
          <a:p>
            <a:pPr marL="630146" indent="-312693">
              <a:defRPr/>
            </a:pPr>
            <a:r>
              <a:rPr lang="en-US" sz="1400" dirty="0" err="1"/>
              <a:t>msoffice</a:t>
            </a:r>
            <a:r>
              <a:rPr lang="en-US" sz="1400" dirty="0"/>
              <a:t> (Community)</a:t>
            </a:r>
          </a:p>
          <a:p>
            <a:pPr marL="630146" indent="-312693">
              <a:defRPr/>
            </a:pPr>
            <a:r>
              <a:rPr lang="en-US" sz="1400" dirty="0" err="1"/>
              <a:t>powershell</a:t>
            </a:r>
            <a:r>
              <a:rPr lang="en-US" sz="1400" dirty="0"/>
              <a:t> (Chef)</a:t>
            </a:r>
          </a:p>
          <a:p>
            <a:pPr marL="630146" indent="-312693">
              <a:defRPr/>
            </a:pPr>
            <a:r>
              <a:rPr lang="en-US" sz="1400" dirty="0" err="1"/>
              <a:t>sql_server</a:t>
            </a:r>
            <a:r>
              <a:rPr lang="en-US" sz="1400" dirty="0"/>
              <a:t> (Chef)</a:t>
            </a:r>
          </a:p>
          <a:p>
            <a:pPr marL="630146" indent="-312693">
              <a:defRPr/>
            </a:pPr>
            <a:r>
              <a:rPr lang="en-US" sz="1400" dirty="0" err="1"/>
              <a:t>webpi</a:t>
            </a:r>
            <a:r>
              <a:rPr lang="en-US" sz="1400" dirty="0"/>
              <a:t> (Chef)</a:t>
            </a:r>
          </a:p>
          <a:p>
            <a:pPr marL="630146" indent="-312693">
              <a:defRPr/>
            </a:pPr>
            <a:r>
              <a:rPr lang="en-US" sz="1400" dirty="0"/>
              <a:t>windows (Chef)</a:t>
            </a:r>
          </a:p>
          <a:p>
            <a:pPr marL="630146" indent="-312693">
              <a:defRPr/>
            </a:pPr>
            <a:r>
              <a:rPr lang="en-US" sz="1400" dirty="0" err="1"/>
              <a:t>wix</a:t>
            </a:r>
            <a:r>
              <a:rPr lang="en-US" sz="1400" dirty="0"/>
              <a:t> (Chef)</a:t>
            </a:r>
          </a:p>
        </p:txBody>
      </p:sp>
      <p:sp>
        <p:nvSpPr>
          <p:cNvPr id="6" name="Shape 160"/>
          <p:cNvSpPr txBox="1">
            <a:spLocks/>
          </p:cNvSpPr>
          <p:nvPr/>
        </p:nvSpPr>
        <p:spPr>
          <a:xfrm>
            <a:off x="4578650" y="1180093"/>
            <a:ext cx="4013100" cy="3172800"/>
          </a:xfrm>
          <a:prstGeom prst="rect">
            <a:avLst/>
          </a:prstGeom>
          <a:noFill/>
          <a:ln>
            <a:noFill/>
          </a:ln>
        </p:spPr>
        <p:txBody>
          <a:bodyPr lIns="68565" tIns="68565" rIns="68565" bIns="68565" anchor="t" anchorCtr="0">
            <a:noAutofit/>
          </a:bodyPr>
          <a:lstStyle>
            <a:defPPr marR="0" algn="l" rtl="0">
              <a:lnSpc>
                <a:spcPct val="100000"/>
              </a:lnSpc>
              <a:spcBef>
                <a:spcPts val="0"/>
              </a:spcBef>
              <a:spcAft>
                <a:spcPts val="0"/>
              </a:spcAft>
            </a:defPPr>
            <a:lvl1pPr marL="177800" marR="0" indent="-762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1pPr>
            <a:lvl2pPr marL="342900" marR="0" indent="-889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2pPr>
            <a:lvl3pPr marL="469900" marR="0" indent="-508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3pPr>
            <a:lvl4pPr marL="596900" marR="0" indent="-635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4pPr>
            <a:lvl5pPr marL="736600" marR="0" indent="-635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5pPr>
            <a:lvl6pPr marL="1879600" marR="0" indent="-76200" algn="l" rtl="0">
              <a:lnSpc>
                <a:spcPct val="100000"/>
              </a:lnSpc>
              <a:spcBef>
                <a:spcPts val="300"/>
              </a:spcBef>
              <a:spcAft>
                <a:spcPts val="0"/>
              </a:spcAft>
              <a:buClr>
                <a:schemeClr val="dk1"/>
              </a:buClr>
              <a:buSzPct val="100000"/>
              <a:buFont typeface="Arial"/>
              <a:buChar char="•"/>
              <a:defRPr sz="1100" b="0" i="0" u="none" strike="noStrike" cap="none" baseline="0">
                <a:solidFill>
                  <a:srgbClr val="000000"/>
                </a:solidFill>
                <a:latin typeface="Arial"/>
                <a:ea typeface="Arial"/>
                <a:cs typeface="Arial"/>
                <a:sym typeface="Arial"/>
                <a:rtl val="0"/>
              </a:defRPr>
            </a:lvl6pPr>
            <a:lvl7pPr marL="2222500" marR="0" indent="-76200" algn="l" rtl="0">
              <a:lnSpc>
                <a:spcPct val="100000"/>
              </a:lnSpc>
              <a:spcBef>
                <a:spcPts val="300"/>
              </a:spcBef>
              <a:spcAft>
                <a:spcPts val="0"/>
              </a:spcAft>
              <a:buClr>
                <a:schemeClr val="dk1"/>
              </a:buClr>
              <a:buSzPct val="100000"/>
              <a:buFont typeface="Arial"/>
              <a:buChar char="•"/>
              <a:defRPr sz="1100" b="0" i="0" u="none" strike="noStrike" cap="none" baseline="0">
                <a:solidFill>
                  <a:srgbClr val="000000"/>
                </a:solidFill>
                <a:latin typeface="Arial"/>
                <a:ea typeface="Arial"/>
                <a:cs typeface="Arial"/>
                <a:sym typeface="Arial"/>
                <a:rtl val="0"/>
              </a:defRPr>
            </a:lvl7pPr>
            <a:lvl8pPr marL="2565400" marR="0" indent="-76200" algn="l" rtl="0">
              <a:lnSpc>
                <a:spcPct val="100000"/>
              </a:lnSpc>
              <a:spcBef>
                <a:spcPts val="300"/>
              </a:spcBef>
              <a:spcAft>
                <a:spcPts val="0"/>
              </a:spcAft>
              <a:buClr>
                <a:schemeClr val="dk1"/>
              </a:buClr>
              <a:buSzPct val="100000"/>
              <a:buFont typeface="Arial"/>
              <a:buChar char="•"/>
              <a:defRPr sz="1100" b="0" i="0" u="none" strike="noStrike" cap="none" baseline="0">
                <a:solidFill>
                  <a:srgbClr val="000000"/>
                </a:solidFill>
                <a:latin typeface="Arial"/>
                <a:ea typeface="Arial"/>
                <a:cs typeface="Arial"/>
                <a:sym typeface="Arial"/>
                <a:rtl val="0"/>
              </a:defRPr>
            </a:lvl8pPr>
            <a:lvl9pPr marL="2908300" marR="0" indent="-76200" algn="l" rtl="0">
              <a:lnSpc>
                <a:spcPct val="100000"/>
              </a:lnSpc>
              <a:spcBef>
                <a:spcPts val="300"/>
              </a:spcBef>
              <a:spcAft>
                <a:spcPts val="0"/>
              </a:spcAft>
              <a:buClr>
                <a:schemeClr val="dk1"/>
              </a:buClr>
              <a:buSzPct val="100000"/>
              <a:buFont typeface="Arial"/>
              <a:buChar char="•"/>
              <a:defRPr sz="1100" b="0" i="0" u="none" strike="noStrike" cap="none" baseline="0">
                <a:solidFill>
                  <a:srgbClr val="000000"/>
                </a:solidFill>
                <a:latin typeface="Arial"/>
                <a:ea typeface="Arial"/>
                <a:cs typeface="Arial"/>
                <a:sym typeface="Arial"/>
                <a:rtl val="0"/>
              </a:defRPr>
            </a:lvl9pPr>
          </a:lstStyle>
          <a:p>
            <a:pPr marL="457130" indent="-317452">
              <a:spcBef>
                <a:spcPts val="0"/>
              </a:spcBef>
            </a:pPr>
            <a:r>
              <a:rPr lang="en-US" sz="1400" b="1" dirty="0"/>
              <a:t>A few of the Windows-specific helper functions in the language:</a:t>
            </a:r>
          </a:p>
          <a:p>
            <a:pPr marL="630146" indent="-312693">
              <a:defRPr/>
            </a:pPr>
            <a:r>
              <a:rPr lang="en-US" sz="1400" dirty="0"/>
              <a:t>:</a:t>
            </a:r>
            <a:r>
              <a:rPr lang="en-US" sz="1400" dirty="0" err="1"/>
              <a:t>registry_has_subkeys</a:t>
            </a:r>
            <a:r>
              <a:rPr lang="en-US" sz="1400" dirty="0"/>
              <a:t>?</a:t>
            </a:r>
          </a:p>
          <a:p>
            <a:pPr marL="630146" indent="-312693">
              <a:defRPr/>
            </a:pPr>
            <a:r>
              <a:rPr lang="en-US" sz="1400" dirty="0"/>
              <a:t>:</a:t>
            </a:r>
            <a:r>
              <a:rPr lang="en-US" sz="1400" dirty="0" err="1"/>
              <a:t>registry_key_exists</a:t>
            </a:r>
            <a:r>
              <a:rPr lang="en-US" sz="1400" dirty="0"/>
              <a:t>?</a:t>
            </a:r>
          </a:p>
          <a:p>
            <a:pPr marL="630146" indent="-312693">
              <a:defRPr/>
            </a:pPr>
            <a:r>
              <a:rPr lang="en-US" sz="1400" dirty="0"/>
              <a:t>:</a:t>
            </a:r>
            <a:r>
              <a:rPr lang="en-US" sz="1400" dirty="0" err="1"/>
              <a:t>registry_value_exists</a:t>
            </a:r>
            <a:r>
              <a:rPr lang="en-US" sz="1400" dirty="0"/>
              <a:t>?</a:t>
            </a:r>
          </a:p>
          <a:p>
            <a:pPr marL="630146" indent="-312693">
              <a:defRPr/>
            </a:pPr>
            <a:r>
              <a:rPr lang="en-US" sz="1400" dirty="0"/>
              <a:t>:windows_8_1?</a:t>
            </a:r>
          </a:p>
          <a:p>
            <a:pPr marL="630146" indent="-312693">
              <a:defRPr/>
            </a:pPr>
            <a:r>
              <a:rPr lang="en-US" sz="1400" dirty="0"/>
              <a:t>:windows_server_2012_r2?</a:t>
            </a:r>
          </a:p>
          <a:p>
            <a:pPr marL="630146" indent="-312693">
              <a:defRPr/>
            </a:pPr>
            <a:r>
              <a:rPr lang="en-US" sz="1400" dirty="0"/>
              <a:t>:</a:t>
            </a:r>
            <a:r>
              <a:rPr lang="en-US" sz="1400" dirty="0" err="1"/>
              <a:t>marketing_name</a:t>
            </a:r>
            <a:endParaRPr lang="en-US" sz="1400" dirty="0"/>
          </a:p>
          <a:p>
            <a:pPr marL="630146" indent="-312693">
              <a:defRPr/>
            </a:pPr>
            <a:r>
              <a:rPr lang="en-US" sz="1400" dirty="0"/>
              <a:t>:core? :cluster? :datacenter?</a:t>
            </a:r>
          </a:p>
          <a:p>
            <a:pPr marL="457130" indent="-317452">
              <a:spcBef>
                <a:spcPts val="0"/>
              </a:spcBef>
            </a:pPr>
            <a:endParaRPr lang="en-US" sz="1400" b="1" dirty="0"/>
          </a:p>
          <a:p>
            <a:pPr marL="457130" indent="-317452">
              <a:spcBef>
                <a:spcPts val="0"/>
              </a:spcBef>
            </a:pPr>
            <a:r>
              <a:rPr lang="en-US" sz="1400" b="1" dirty="0"/>
              <a:t>Many more!</a:t>
            </a:r>
          </a:p>
        </p:txBody>
      </p:sp>
    </p:spTree>
    <p:extLst>
      <p:ext uri="{BB962C8B-B14F-4D97-AF65-F5344CB8AC3E}">
        <p14:creationId xmlns:p14="http://schemas.microsoft.com/office/powerpoint/2010/main" val="1672728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a:t>
            </a:r>
            <a:endParaRPr lang="en" dirty="0"/>
          </a:p>
        </p:txBody>
      </p:sp>
      <p:sp>
        <p:nvSpPr>
          <p:cNvPr id="160" name="Shape 160"/>
          <p:cNvSpPr txBox="1">
            <a:spLocks noGrp="1"/>
          </p:cNvSpPr>
          <p:nvPr>
            <p:ph type="body" idx="1"/>
          </p:nvPr>
        </p:nvSpPr>
        <p:spPr>
          <a:xfrm>
            <a:off x="483050" y="1215129"/>
            <a:ext cx="4321785" cy="3172800"/>
          </a:xfrm>
          <a:prstGeom prst="rect">
            <a:avLst/>
          </a:prstGeom>
        </p:spPr>
        <p:txBody>
          <a:bodyPr lIns="68565" tIns="68565" rIns="68565" bIns="68565" anchor="t" anchorCtr="0">
            <a:noAutofit/>
          </a:bodyPr>
          <a:lstStyle/>
          <a:p>
            <a:pPr marL="457130" indent="-317452">
              <a:spcBef>
                <a:spcPts val="0"/>
              </a:spcBef>
            </a:pPr>
            <a:r>
              <a:rPr lang="en-US" sz="1400" b="1" dirty="0"/>
              <a:t>The Windows Cookbook </a:t>
            </a:r>
            <a:r>
              <a:rPr lang="en-US" sz="1400" dirty="0"/>
              <a:t>includes a number of additional resources and helper libraries.</a:t>
            </a:r>
          </a:p>
          <a:p>
            <a:pPr marL="457130" indent="-317452">
              <a:spcBef>
                <a:spcPts val="0"/>
              </a:spcBef>
            </a:pPr>
            <a:r>
              <a:rPr lang="en-US" sz="1400" dirty="0"/>
              <a:t>See </a:t>
            </a:r>
            <a:r>
              <a:rPr lang="en-US" sz="1400" u="sng" dirty="0">
                <a:solidFill>
                  <a:srgbClr val="3366FF"/>
                </a:solidFill>
              </a:rPr>
              <a:t>https://github.com/opscode-cookbooks/windows</a:t>
            </a:r>
            <a:r>
              <a:rPr lang="en-US" sz="1400" dirty="0"/>
              <a:t> for a full list</a:t>
            </a:r>
          </a:p>
          <a:p>
            <a:pPr marL="457130" indent="-317452">
              <a:spcBef>
                <a:spcPts val="0"/>
              </a:spcBef>
            </a:pPr>
            <a:endParaRPr lang="en-US" sz="1400" b="1" dirty="0"/>
          </a:p>
          <a:p>
            <a:pPr marL="457130" indent="-317452">
              <a:spcBef>
                <a:spcPts val="0"/>
              </a:spcBef>
            </a:pPr>
            <a:r>
              <a:rPr lang="en-US" sz="1400" b="1" dirty="0"/>
              <a:t>Highlights:</a:t>
            </a:r>
          </a:p>
          <a:p>
            <a:pPr marL="622210" lvl="1" indent="-317452">
              <a:spcBef>
                <a:spcPts val="0"/>
              </a:spcBef>
            </a:pPr>
            <a:r>
              <a:rPr lang="en-US" sz="1400" dirty="0" err="1"/>
              <a:t>windows_auto_run</a:t>
            </a:r>
            <a:endParaRPr lang="en-US" sz="1400" dirty="0"/>
          </a:p>
          <a:p>
            <a:pPr marL="622210" lvl="1" indent="-317452">
              <a:spcBef>
                <a:spcPts val="0"/>
              </a:spcBef>
            </a:pPr>
            <a:r>
              <a:rPr lang="en-US" sz="1400" dirty="0" err="1"/>
              <a:t>windows_feature</a:t>
            </a:r>
            <a:endParaRPr lang="en-US" sz="1400" dirty="0"/>
          </a:p>
          <a:p>
            <a:pPr marL="622210" lvl="1" indent="-317452">
              <a:spcBef>
                <a:spcPts val="0"/>
              </a:spcBef>
            </a:pPr>
            <a:r>
              <a:rPr lang="en-US" sz="1400" dirty="0" err="1"/>
              <a:t>windows_package</a:t>
            </a:r>
            <a:endParaRPr lang="en-US" sz="1400" dirty="0"/>
          </a:p>
          <a:p>
            <a:pPr marL="622210" lvl="1" indent="-317452">
              <a:spcBef>
                <a:spcPts val="0"/>
              </a:spcBef>
            </a:pPr>
            <a:r>
              <a:rPr lang="en-US" sz="1400" dirty="0" err="1"/>
              <a:t>windows_path</a:t>
            </a:r>
            <a:endParaRPr lang="en-US" sz="1400" dirty="0"/>
          </a:p>
          <a:p>
            <a:pPr marL="622210" lvl="1" indent="-317452">
              <a:spcBef>
                <a:spcPts val="0"/>
              </a:spcBef>
            </a:pPr>
            <a:r>
              <a:rPr lang="en-US" sz="1400" dirty="0" err="1"/>
              <a:t>windows_reboot</a:t>
            </a:r>
            <a:endParaRPr lang="en-US" sz="1400" dirty="0"/>
          </a:p>
          <a:p>
            <a:pPr marL="622210" lvl="1" indent="-317452">
              <a:spcBef>
                <a:spcPts val="0"/>
              </a:spcBef>
            </a:pPr>
            <a:r>
              <a:rPr lang="en-US" sz="1400" dirty="0" err="1"/>
              <a:t>windows_zipfile</a:t>
            </a:r>
            <a:endParaRPr lang="en-US" sz="1400" dirty="0"/>
          </a:p>
          <a:p>
            <a:pPr marL="457130" indent="-317452">
              <a:spcBef>
                <a:spcPts val="0"/>
              </a:spcBef>
            </a:pPr>
            <a:r>
              <a:rPr lang="en-US" sz="1400" b="1" dirty="0"/>
              <a:t>More:</a:t>
            </a:r>
            <a:r>
              <a:rPr lang="en-US" sz="1400" dirty="0"/>
              <a:t> </a:t>
            </a:r>
            <a:r>
              <a:rPr lang="en-US" sz="1400" dirty="0" err="1"/>
              <a:t>windows_printer</a:t>
            </a:r>
            <a:r>
              <a:rPr lang="en-US" sz="1400" dirty="0"/>
              <a:t>, </a:t>
            </a:r>
            <a:r>
              <a:rPr lang="en-US" sz="1400" dirty="0" err="1"/>
              <a:t>windows_printer_port</a:t>
            </a:r>
            <a:r>
              <a:rPr lang="en-US" sz="1400" dirty="0"/>
              <a:t>, </a:t>
            </a:r>
            <a:r>
              <a:rPr lang="en-US" sz="1400" dirty="0" err="1"/>
              <a:t>windows_task</a:t>
            </a:r>
            <a:endParaRPr lang="en-US" sz="1400" dirty="0"/>
          </a:p>
        </p:txBody>
      </p:sp>
      <p:pic>
        <p:nvPicPr>
          <p:cNvPr id="2" name="Picture 1"/>
          <p:cNvPicPr>
            <a:picLocks noChangeAspect="1"/>
          </p:cNvPicPr>
          <p:nvPr/>
        </p:nvPicPr>
        <p:blipFill rotWithShape="1">
          <a:blip r:embed="rId3"/>
          <a:srcRect l="10033" r="9749"/>
          <a:stretch/>
        </p:blipFill>
        <p:spPr>
          <a:xfrm>
            <a:off x="4885116" y="1215135"/>
            <a:ext cx="3775834" cy="2647625"/>
          </a:xfrm>
          <a:prstGeom prst="rect">
            <a:avLst/>
          </a:prstGeom>
        </p:spPr>
      </p:pic>
    </p:spTree>
    <p:extLst>
      <p:ext uri="{BB962C8B-B14F-4D97-AF65-F5344CB8AC3E}">
        <p14:creationId xmlns:p14="http://schemas.microsoft.com/office/powerpoint/2010/main" val="6916374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 DSC Integration (Released)</a:t>
            </a:r>
            <a:endParaRPr lang="en" dirty="0"/>
          </a:p>
        </p:txBody>
      </p:sp>
      <p:sp>
        <p:nvSpPr>
          <p:cNvPr id="160" name="Shape 160"/>
          <p:cNvSpPr txBox="1">
            <a:spLocks noGrp="1"/>
          </p:cNvSpPr>
          <p:nvPr>
            <p:ph type="body" idx="1"/>
          </p:nvPr>
        </p:nvSpPr>
        <p:spPr>
          <a:xfrm>
            <a:off x="483049" y="2806024"/>
            <a:ext cx="8177900" cy="1492250"/>
          </a:xfrm>
          <a:prstGeom prst="rect">
            <a:avLst/>
          </a:prstGeom>
        </p:spPr>
        <p:txBody>
          <a:bodyPr lIns="68565" tIns="68565" rIns="68565" bIns="68565" anchor="t" anchorCtr="0">
            <a:noAutofit/>
          </a:bodyPr>
          <a:lstStyle/>
          <a:p>
            <a:pPr marL="457130" indent="-317452">
              <a:spcBef>
                <a:spcPts val="0"/>
              </a:spcBef>
            </a:pPr>
            <a:r>
              <a:rPr lang="en-US" sz="1400" b="1" dirty="0"/>
              <a:t>1:1 Mapping DSC resources to Chef resources</a:t>
            </a:r>
          </a:p>
          <a:p>
            <a:pPr marL="457130" indent="-317452">
              <a:spcBef>
                <a:spcPts val="0"/>
              </a:spcBef>
            </a:pPr>
            <a:endParaRPr lang="en-US" sz="1400" b="1" dirty="0"/>
          </a:p>
          <a:p>
            <a:pPr marL="457130" indent="-317452">
              <a:spcBef>
                <a:spcPts val="0"/>
              </a:spcBef>
            </a:pPr>
            <a:r>
              <a:rPr lang="en-US" sz="1400" b="1" dirty="0"/>
              <a:t>Challenges:</a:t>
            </a:r>
          </a:p>
          <a:p>
            <a:pPr marL="622210" lvl="1" indent="-317452">
              <a:spcBef>
                <a:spcPts val="0"/>
              </a:spcBef>
            </a:pPr>
            <a:r>
              <a:rPr lang="en-US" sz="1400" dirty="0"/>
              <a:t>DSC is transactional, Chef is not</a:t>
            </a:r>
            <a:endParaRPr lang="en-US" sz="1400" b="1" dirty="0"/>
          </a:p>
          <a:p>
            <a:pPr marL="457130" indent="-317452">
              <a:spcBef>
                <a:spcPts val="0"/>
              </a:spcBef>
            </a:pPr>
            <a:endParaRPr lang="en-US" sz="1400" b="1" dirty="0"/>
          </a:p>
          <a:p>
            <a:pPr marL="457130" indent="-317452">
              <a:spcBef>
                <a:spcPts val="0"/>
              </a:spcBef>
            </a:pPr>
            <a:r>
              <a:rPr lang="en-US" sz="1400" b="1" dirty="0"/>
              <a:t>See it live: </a:t>
            </a:r>
            <a:r>
              <a:rPr lang="en-US" sz="1400" b="1" dirty="0" err="1"/>
              <a:t>PowerChef</a:t>
            </a:r>
            <a:r>
              <a:rPr lang="en-US" sz="1400" b="1" dirty="0"/>
              <a:t>: Enhanced PowerShell Integration for Chef Recipes</a:t>
            </a:r>
          </a:p>
          <a:p>
            <a:pPr marL="622210" lvl="1" indent="-317452">
              <a:spcBef>
                <a:spcPts val="0"/>
              </a:spcBef>
            </a:pPr>
            <a:r>
              <a:rPr lang="en-US" sz="1400" dirty="0"/>
              <a:t>https://</a:t>
            </a:r>
            <a:r>
              <a:rPr lang="en-US" sz="1400" dirty="0" err="1"/>
              <a:t>www.youtube.com</a:t>
            </a:r>
            <a:r>
              <a:rPr lang="en-US" sz="1400" dirty="0"/>
              <a:t>/</a:t>
            </a:r>
            <a:r>
              <a:rPr lang="en-US" sz="1400" dirty="0" err="1"/>
              <a:t>watch?v</a:t>
            </a:r>
            <a:r>
              <a:rPr lang="en-US" sz="1400" dirty="0"/>
              <a:t>=BNV2jZUjKlc</a:t>
            </a:r>
          </a:p>
        </p:txBody>
      </p:sp>
      <p:sp>
        <p:nvSpPr>
          <p:cNvPr id="6" name="Rectangle 1"/>
          <p:cNvSpPr>
            <a:spLocks/>
          </p:cNvSpPr>
          <p:nvPr/>
        </p:nvSpPr>
        <p:spPr bwMode="auto">
          <a:xfrm>
            <a:off x="483049" y="1096820"/>
            <a:ext cx="8177900" cy="1550459"/>
          </a:xfrm>
          <a:prstGeom prst="rect">
            <a:avLst/>
          </a:prstGeom>
          <a:noFill/>
          <a:ln w="25400">
            <a:solidFill>
              <a:srgbClr val="334150"/>
            </a:solidFill>
            <a:prstDash val="sysDot"/>
            <a:miter lim="800000"/>
            <a:headEnd/>
            <a:tailEnd/>
          </a:ln>
        </p:spPr>
        <p:txBody>
          <a:bodyPr lIns="126982" tIns="126982" rIns="126982" bIns="126982"/>
          <a:lstStyle/>
          <a:p>
            <a:r>
              <a:rPr lang="en-US" sz="1800" dirty="0" err="1">
                <a:latin typeface="Consolas"/>
                <a:ea typeface="ＭＳ Ｐゴシック" charset="0"/>
                <a:cs typeface="Consolas"/>
              </a:rPr>
              <a:t>dsc_resource</a:t>
            </a:r>
            <a:r>
              <a:rPr lang="en-US" sz="1800" dirty="0">
                <a:latin typeface="Consolas"/>
                <a:ea typeface="ＭＳ Ｐゴシック" charset="0"/>
                <a:cs typeface="Consolas"/>
              </a:rPr>
              <a:t> </a:t>
            </a:r>
            <a:r>
              <a:rPr lang="en-US" sz="1800" dirty="0">
                <a:solidFill>
                  <a:srgbClr val="BA2121"/>
                </a:solidFill>
                <a:latin typeface="Consolas"/>
                <a:ea typeface="ＭＳ Ｐゴシック" charset="0"/>
                <a:cs typeface="Consolas"/>
              </a:rPr>
              <a:t>'IIS'</a:t>
            </a:r>
            <a:r>
              <a:rPr lang="en-US" sz="1800" dirty="0">
                <a:latin typeface="Consolas"/>
                <a:ea typeface="ＭＳ Ｐゴシック" charset="0"/>
                <a:cs typeface="Consolas"/>
              </a:rPr>
              <a:t> </a:t>
            </a:r>
            <a:r>
              <a:rPr lang="en-US" sz="1800" b="1" dirty="0">
                <a:solidFill>
                  <a:srgbClr val="008000"/>
                </a:solidFill>
                <a:latin typeface="Consolas"/>
                <a:ea typeface="ＭＳ Ｐゴシック" charset="0"/>
                <a:cs typeface="Consolas"/>
              </a:rPr>
              <a:t>do</a:t>
            </a:r>
            <a:endParaRPr lang="en-US" sz="1800" dirty="0">
              <a:latin typeface="Consolas"/>
              <a:ea typeface="ＭＳ Ｐゴシック" charset="0"/>
              <a:cs typeface="Consolas"/>
            </a:endParaRPr>
          </a:p>
          <a:p>
            <a:r>
              <a:rPr lang="en-US" sz="1800" dirty="0">
                <a:latin typeface="Consolas"/>
                <a:ea typeface="ＭＳ Ｐゴシック" charset="0"/>
                <a:cs typeface="Consolas"/>
              </a:rPr>
              <a:t>  </a:t>
            </a:r>
            <a:r>
              <a:rPr lang="en-US" sz="1800" dirty="0">
                <a:solidFill>
                  <a:srgbClr val="008000"/>
                </a:solidFill>
                <a:latin typeface="Consolas"/>
                <a:ea typeface="ＭＳ Ｐゴシック" charset="0"/>
                <a:cs typeface="Consolas"/>
              </a:rPr>
              <a:t>name</a:t>
            </a:r>
            <a:r>
              <a:rPr lang="en-US" sz="1800" dirty="0">
                <a:latin typeface="Consolas"/>
                <a:ea typeface="ＭＳ Ｐゴシック" charset="0"/>
                <a:cs typeface="Consolas"/>
              </a:rPr>
              <a:t> </a:t>
            </a:r>
            <a:r>
              <a:rPr lang="en-US" sz="1800" dirty="0">
                <a:solidFill>
                  <a:srgbClr val="BA2121"/>
                </a:solidFill>
                <a:latin typeface="Consolas"/>
                <a:ea typeface="ＭＳ Ｐゴシック" charset="0"/>
                <a:cs typeface="Consolas"/>
              </a:rPr>
              <a:t>'Webserver'</a:t>
            </a:r>
            <a:endParaRPr lang="en-US" sz="1800" dirty="0">
              <a:latin typeface="Consolas"/>
              <a:ea typeface="ＭＳ Ｐゴシック" charset="0"/>
              <a:cs typeface="Consolas"/>
            </a:endParaRPr>
          </a:p>
          <a:p>
            <a:r>
              <a:rPr lang="en-US" sz="1800" dirty="0">
                <a:latin typeface="Consolas"/>
                <a:ea typeface="ＭＳ Ｐゴシック" charset="0"/>
                <a:cs typeface="Consolas"/>
              </a:rPr>
              <a:t>  resource </a:t>
            </a:r>
            <a:r>
              <a:rPr lang="en-US" sz="1800" dirty="0">
                <a:solidFill>
                  <a:srgbClr val="19177C"/>
                </a:solidFill>
                <a:latin typeface="Consolas"/>
                <a:ea typeface="ＭＳ Ｐゴシック" charset="0"/>
                <a:cs typeface="Consolas"/>
              </a:rPr>
              <a:t>:component</a:t>
            </a:r>
            <a:endParaRPr lang="en-US" sz="1800" dirty="0">
              <a:latin typeface="Consolas"/>
              <a:ea typeface="ＭＳ Ｐゴシック" charset="0"/>
              <a:cs typeface="Consolas"/>
            </a:endParaRPr>
          </a:p>
          <a:p>
            <a:r>
              <a:rPr lang="en-US" sz="1800" dirty="0">
                <a:latin typeface="Consolas"/>
                <a:ea typeface="ＭＳ Ｐゴシック" charset="0"/>
                <a:cs typeface="Consolas"/>
              </a:rPr>
              <a:t>  action </a:t>
            </a:r>
            <a:r>
              <a:rPr lang="en-US" sz="1800" dirty="0">
                <a:solidFill>
                  <a:srgbClr val="19177C"/>
                </a:solidFill>
                <a:latin typeface="Consolas"/>
                <a:ea typeface="ＭＳ Ｐゴシック" charset="0"/>
                <a:cs typeface="Consolas"/>
              </a:rPr>
              <a:t>:install</a:t>
            </a:r>
            <a:endParaRPr lang="en-US" sz="1800" dirty="0">
              <a:latin typeface="Consolas"/>
              <a:ea typeface="ＭＳ Ｐゴシック" charset="0"/>
              <a:cs typeface="Consolas"/>
            </a:endParaRPr>
          </a:p>
          <a:p>
            <a:r>
              <a:rPr lang="en-US" sz="1800" b="1" dirty="0">
                <a:solidFill>
                  <a:srgbClr val="008000"/>
                </a:solidFill>
                <a:latin typeface="Consolas"/>
                <a:ea typeface="ＭＳ Ｐゴシック" charset="0"/>
                <a:cs typeface="Consolas"/>
              </a:rPr>
              <a:t>end</a:t>
            </a:r>
          </a:p>
        </p:txBody>
      </p:sp>
    </p:spTree>
    <p:extLst>
      <p:ext uri="{BB962C8B-B14F-4D97-AF65-F5344CB8AC3E}">
        <p14:creationId xmlns:p14="http://schemas.microsoft.com/office/powerpoint/2010/main" val="3846159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 DSC Integration (Released)</a:t>
            </a:r>
            <a:endParaRPr lang="en" dirty="0"/>
          </a:p>
        </p:txBody>
      </p:sp>
      <p:sp>
        <p:nvSpPr>
          <p:cNvPr id="160" name="Shape 160"/>
          <p:cNvSpPr txBox="1">
            <a:spLocks noGrp="1"/>
          </p:cNvSpPr>
          <p:nvPr>
            <p:ph type="body" idx="1"/>
          </p:nvPr>
        </p:nvSpPr>
        <p:spPr>
          <a:xfrm>
            <a:off x="483049" y="3651250"/>
            <a:ext cx="8177900" cy="1492250"/>
          </a:xfrm>
          <a:prstGeom prst="rect">
            <a:avLst/>
          </a:prstGeom>
        </p:spPr>
        <p:txBody>
          <a:bodyPr lIns="68565" tIns="68565" rIns="68565" bIns="68565" anchor="t" anchorCtr="0">
            <a:noAutofit/>
          </a:bodyPr>
          <a:lstStyle/>
          <a:p>
            <a:pPr marL="457130" indent="-317452">
              <a:spcBef>
                <a:spcPts val="0"/>
              </a:spcBef>
            </a:pPr>
            <a:endParaRPr lang="en-US" sz="1400" b="1" dirty="0" smtClean="0"/>
          </a:p>
          <a:p>
            <a:pPr marL="457130" indent="-317452">
              <a:spcBef>
                <a:spcPts val="0"/>
              </a:spcBef>
            </a:pPr>
            <a:r>
              <a:rPr lang="en-US" sz="1400" b="1" dirty="0" smtClean="0"/>
              <a:t>Released – Embedding DSC configurations into Chef recipes with </a:t>
            </a:r>
            <a:r>
              <a:rPr lang="en-US" sz="1400" b="1" dirty="0" err="1" smtClean="0"/>
              <a:t>dsc_script</a:t>
            </a:r>
            <a:endParaRPr lang="en-US" sz="1400" b="1" dirty="0" smtClean="0"/>
          </a:p>
          <a:p>
            <a:pPr marL="457130" indent="-317452">
              <a:spcBef>
                <a:spcPts val="0"/>
              </a:spcBef>
            </a:pPr>
            <a:r>
              <a:rPr lang="en-US" sz="1400" b="1" dirty="0" smtClean="0"/>
              <a:t>Upcoming – 1</a:t>
            </a:r>
            <a:r>
              <a:rPr lang="en-US" sz="1400" b="1" dirty="0"/>
              <a:t>:1 Mapping DSC resources to Chef </a:t>
            </a:r>
            <a:r>
              <a:rPr lang="en-US" sz="1400" b="1" dirty="0" smtClean="0"/>
              <a:t>resources</a:t>
            </a:r>
          </a:p>
          <a:p>
            <a:pPr marL="626151" lvl="1" indent="-317452">
              <a:spcBef>
                <a:spcPts val="0"/>
              </a:spcBef>
            </a:pPr>
            <a:r>
              <a:rPr lang="en-US" sz="1100" b="1" dirty="0" smtClean="0"/>
              <a:t>Try it out with the DSC cookbook! </a:t>
            </a:r>
            <a:r>
              <a:rPr lang="en-US" sz="1100" b="1" dirty="0">
                <a:hlinkClick r:id="rId3"/>
              </a:rPr>
              <a:t>https://supermarket.chef.io/cookbooks/</a:t>
            </a:r>
            <a:r>
              <a:rPr lang="en-US" sz="1100" b="1" dirty="0" smtClean="0">
                <a:hlinkClick r:id="rId3"/>
              </a:rPr>
              <a:t>dsc</a:t>
            </a:r>
            <a:endParaRPr lang="en-US" sz="1400" b="1" dirty="0"/>
          </a:p>
          <a:p>
            <a:pPr marL="457130" indent="-317452">
              <a:spcBef>
                <a:spcPts val="0"/>
              </a:spcBef>
            </a:pPr>
            <a:r>
              <a:rPr lang="en-US" sz="1400" b="1" dirty="0" smtClean="0"/>
              <a:t>See </a:t>
            </a:r>
            <a:r>
              <a:rPr lang="en-US" sz="1400" b="1" dirty="0"/>
              <a:t>it live: </a:t>
            </a:r>
            <a:r>
              <a:rPr lang="en-US" sz="1400" b="1" dirty="0" smtClean="0"/>
              <a:t>Chef and Microsoft’s Desired State Configuration</a:t>
            </a:r>
            <a:endParaRPr lang="en-US" sz="1400" b="1" dirty="0"/>
          </a:p>
          <a:p>
            <a:pPr marL="622210" lvl="1" indent="-317452">
              <a:spcBef>
                <a:spcPts val="0"/>
              </a:spcBef>
            </a:pPr>
            <a:r>
              <a:rPr lang="en-US" sz="1400" dirty="0"/>
              <a:t>https://</a:t>
            </a:r>
            <a:r>
              <a:rPr lang="en-US" sz="1400" dirty="0" err="1"/>
              <a:t>www.youtube.com</a:t>
            </a:r>
            <a:r>
              <a:rPr lang="en-US" sz="1400" dirty="0"/>
              <a:t>/</a:t>
            </a:r>
            <a:r>
              <a:rPr lang="en-US" sz="1400" dirty="0" err="1"/>
              <a:t>watch?v</a:t>
            </a:r>
            <a:r>
              <a:rPr lang="en-US" sz="1400" dirty="0"/>
              <a:t>=</a:t>
            </a:r>
            <a:r>
              <a:rPr lang="en-US" sz="1400" dirty="0" err="1"/>
              <a:t>mXaAIawzNic</a:t>
            </a:r>
            <a:endParaRPr lang="en-US" sz="1400" dirty="0"/>
          </a:p>
        </p:txBody>
      </p:sp>
      <p:sp>
        <p:nvSpPr>
          <p:cNvPr id="6" name="Rectangle 1"/>
          <p:cNvSpPr>
            <a:spLocks/>
          </p:cNvSpPr>
          <p:nvPr/>
        </p:nvSpPr>
        <p:spPr bwMode="auto">
          <a:xfrm>
            <a:off x="483049" y="1096820"/>
            <a:ext cx="8177900" cy="2554429"/>
          </a:xfrm>
          <a:prstGeom prst="rect">
            <a:avLst/>
          </a:prstGeom>
          <a:noFill/>
          <a:ln w="25400">
            <a:solidFill>
              <a:srgbClr val="334150"/>
            </a:solidFill>
            <a:prstDash val="sysDot"/>
            <a:miter lim="800000"/>
            <a:headEnd/>
            <a:tailEnd/>
          </a:ln>
        </p:spPr>
        <p:txBody>
          <a:bodyPr lIns="126982" tIns="126982" rIns="126982" bIns="126982"/>
          <a:lstStyle/>
          <a:p>
            <a:r>
              <a:rPr lang="en-US" sz="1800" dirty="0" err="1" smtClean="0">
                <a:latin typeface="Consolas"/>
                <a:ea typeface="ＭＳ Ｐゴシック" charset="0"/>
                <a:cs typeface="Consolas"/>
              </a:rPr>
              <a:t>dsc_script</a:t>
            </a:r>
            <a:r>
              <a:rPr lang="en-US" sz="1800" dirty="0" smtClean="0">
                <a:latin typeface="Consolas"/>
                <a:ea typeface="ＭＳ Ｐゴシック" charset="0"/>
                <a:cs typeface="Consolas"/>
              </a:rPr>
              <a:t> </a:t>
            </a:r>
            <a:r>
              <a:rPr lang="en-US" sz="1800" dirty="0" smtClean="0">
                <a:solidFill>
                  <a:srgbClr val="BA2121"/>
                </a:solidFill>
                <a:latin typeface="Consolas"/>
                <a:ea typeface="ＭＳ Ｐゴシック" charset="0"/>
                <a:cs typeface="Consolas"/>
              </a:rPr>
              <a:t>'IIS</a:t>
            </a:r>
            <a:r>
              <a:rPr lang="en-US" sz="1800" dirty="0">
                <a:solidFill>
                  <a:srgbClr val="BA2121"/>
                </a:solidFill>
                <a:latin typeface="Consolas"/>
                <a:ea typeface="ＭＳ Ｐゴシック" charset="0"/>
                <a:cs typeface="Consolas"/>
              </a:rPr>
              <a:t>'</a:t>
            </a:r>
            <a:r>
              <a:rPr lang="en-US" sz="1800" dirty="0">
                <a:latin typeface="Consolas"/>
                <a:ea typeface="ＭＳ Ｐゴシック" charset="0"/>
                <a:cs typeface="Consolas"/>
              </a:rPr>
              <a:t> </a:t>
            </a:r>
            <a:r>
              <a:rPr lang="en-US" sz="1800" b="1" dirty="0">
                <a:solidFill>
                  <a:srgbClr val="008000"/>
                </a:solidFill>
                <a:latin typeface="Consolas"/>
                <a:ea typeface="ＭＳ Ｐゴシック" charset="0"/>
                <a:cs typeface="Consolas"/>
              </a:rPr>
              <a:t>do</a:t>
            </a:r>
            <a:endParaRPr lang="en-US" sz="1800" dirty="0">
              <a:latin typeface="Consolas"/>
              <a:ea typeface="ＭＳ Ｐゴシック" charset="0"/>
              <a:cs typeface="Consolas"/>
            </a:endParaRP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code &lt;&lt;-EOH</a:t>
            </a: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a:t>
            </a:r>
            <a:r>
              <a:rPr lang="en-US" sz="1800" dirty="0" err="1" smtClean="0">
                <a:latin typeface="Consolas"/>
                <a:ea typeface="ＭＳ Ｐゴシック" charset="0"/>
                <a:cs typeface="Consolas"/>
              </a:rPr>
              <a:t>windowsfeature</a:t>
            </a:r>
            <a:r>
              <a:rPr lang="en-US" sz="1800" dirty="0" smtClean="0">
                <a:latin typeface="Consolas"/>
                <a:ea typeface="ＭＳ Ｐゴシック" charset="0"/>
                <a:cs typeface="Consolas"/>
              </a:rPr>
              <a:t> ‘</a:t>
            </a:r>
            <a:r>
              <a:rPr lang="en-US" sz="1800" dirty="0" err="1" smtClean="0">
                <a:latin typeface="Consolas"/>
                <a:ea typeface="ＭＳ Ｐゴシック" charset="0"/>
                <a:cs typeface="Consolas"/>
              </a:rPr>
              <a:t>iis</a:t>
            </a:r>
            <a:r>
              <a:rPr lang="en-US" sz="1800" dirty="0" smtClean="0">
                <a:latin typeface="Consolas"/>
                <a:ea typeface="ＭＳ Ｐゴシック" charset="0"/>
                <a:cs typeface="Consolas"/>
              </a:rPr>
              <a:t>’</a:t>
            </a: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a:t>
            </a: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name = ‘web-server’</a:t>
            </a:r>
          </a:p>
          <a:p>
            <a:r>
              <a:rPr lang="en-US" sz="1800" dirty="0" smtClean="0">
                <a:latin typeface="Consolas"/>
                <a:ea typeface="ＭＳ Ｐゴシック" charset="0"/>
                <a:cs typeface="Consolas"/>
              </a:rPr>
              <a:t>    }</a:t>
            </a: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EOH</a:t>
            </a:r>
            <a:endParaRPr lang="en-US" sz="1800" dirty="0">
              <a:latin typeface="Consolas"/>
              <a:ea typeface="ＭＳ Ｐゴシック" charset="0"/>
              <a:cs typeface="Consolas"/>
            </a:endParaRPr>
          </a:p>
          <a:p>
            <a:r>
              <a:rPr lang="en-US" sz="1800" b="1" dirty="0" smtClean="0">
                <a:solidFill>
                  <a:srgbClr val="008000"/>
                </a:solidFill>
                <a:latin typeface="Consolas"/>
                <a:ea typeface="ＭＳ Ｐゴシック" charset="0"/>
                <a:cs typeface="Consolas"/>
              </a:rPr>
              <a:t>end</a:t>
            </a:r>
          </a:p>
          <a:p>
            <a:endParaRPr lang="en-US" sz="1800" b="1" dirty="0">
              <a:solidFill>
                <a:srgbClr val="008000"/>
              </a:solidFill>
              <a:latin typeface="Consolas"/>
              <a:ea typeface="ＭＳ Ｐゴシック" charset="0"/>
              <a:cs typeface="Consolas"/>
            </a:endParaRPr>
          </a:p>
          <a:p>
            <a:endParaRPr lang="en-US" sz="1800" b="1" dirty="0">
              <a:solidFill>
                <a:srgbClr val="008000"/>
              </a:solidFill>
              <a:latin typeface="Consolas"/>
              <a:ea typeface="ＭＳ Ｐゴシック" charset="0"/>
              <a:cs typeface="Consolas"/>
            </a:endParaRPr>
          </a:p>
        </p:txBody>
      </p:sp>
    </p:spTree>
    <p:extLst>
      <p:ext uri="{BB962C8B-B14F-4D97-AF65-F5344CB8AC3E}">
        <p14:creationId xmlns:p14="http://schemas.microsoft.com/office/powerpoint/2010/main" val="31671380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z="2800" dirty="0" smtClean="0"/>
              <a:t>Chef in 2015</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192865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81000" y="342905"/>
            <a:ext cx="8382000" cy="380873"/>
          </a:xfrm>
          <a:prstGeom prst="rect">
            <a:avLst/>
          </a:prstGeom>
          <a:noFill/>
          <a:ln>
            <a:noFill/>
          </a:ln>
        </p:spPr>
        <p:txBody>
          <a:bodyPr lIns="0" tIns="0" rIns="0" bIns="0" anchor="t" anchorCtr="0">
            <a:noAutofit/>
          </a:bodyPr>
          <a:lstStyle/>
          <a:p>
            <a:pPr>
              <a:buSzPct val="25000"/>
            </a:pPr>
            <a:r>
              <a:rPr lang="en-US" sz="2700" b="1" dirty="0" smtClean="0">
                <a:solidFill>
                  <a:schemeClr val="accent1"/>
                </a:solidFill>
              </a:rPr>
              <a:t>Themes</a:t>
            </a:r>
            <a:endParaRPr lang="en" sz="2700" b="1" dirty="0">
              <a:solidFill>
                <a:schemeClr val="accent1"/>
              </a:solidFill>
            </a:endParaRPr>
          </a:p>
        </p:txBody>
      </p:sp>
      <p:sp>
        <p:nvSpPr>
          <p:cNvPr id="77" name="Shape 77"/>
          <p:cNvSpPr txBox="1">
            <a:spLocks noGrp="1"/>
          </p:cNvSpPr>
          <p:nvPr>
            <p:ph type="body" idx="1"/>
          </p:nvPr>
        </p:nvSpPr>
        <p:spPr>
          <a:xfrm>
            <a:off x="381000" y="1044110"/>
            <a:ext cx="8382000" cy="3420427"/>
          </a:xfrm>
          <a:prstGeom prst="rect">
            <a:avLst/>
          </a:prstGeom>
          <a:noFill/>
          <a:ln>
            <a:noFill/>
          </a:ln>
        </p:spPr>
        <p:txBody>
          <a:bodyPr lIns="0" tIns="0" rIns="0" bIns="0" anchor="t" anchorCtr="0">
            <a:noAutofit/>
          </a:bodyPr>
          <a:lstStyle/>
          <a:p>
            <a:pPr marL="457130" indent="-342848">
              <a:spcBef>
                <a:spcPts val="0"/>
              </a:spcBef>
              <a:spcAft>
                <a:spcPts val="1200"/>
              </a:spcAft>
              <a:buClr>
                <a:srgbClr val="000000"/>
              </a:buClr>
              <a:buFont typeface="Arial"/>
              <a:buChar char="●"/>
            </a:pPr>
            <a:r>
              <a:rPr lang="en-US" b="1" dirty="0" smtClean="0"/>
              <a:t>Improving velocity at CHEF Software, </a:t>
            </a:r>
            <a:r>
              <a:rPr lang="en-US" b="1" dirty="0" err="1" smtClean="0"/>
              <a:t>Inc</a:t>
            </a:r>
            <a:endParaRPr lang="en-US" sz="1800" b="1" dirty="0"/>
          </a:p>
          <a:p>
            <a:pPr marL="457130" indent="-342848">
              <a:spcBef>
                <a:spcPts val="0"/>
              </a:spcBef>
              <a:spcAft>
                <a:spcPts val="1200"/>
              </a:spcAft>
              <a:buClr>
                <a:srgbClr val="000000"/>
              </a:buClr>
              <a:buFont typeface="Arial"/>
              <a:buChar char="●"/>
            </a:pPr>
            <a:r>
              <a:rPr lang="en-US" sz="1800" b="1" dirty="0" smtClean="0"/>
              <a:t>Compliance at Velocity</a:t>
            </a:r>
            <a:endParaRPr lang="en" sz="1800" b="1" dirty="0"/>
          </a:p>
          <a:p>
            <a:pPr marL="457130" indent="-342848">
              <a:spcBef>
                <a:spcPts val="0"/>
              </a:spcBef>
              <a:spcAft>
                <a:spcPts val="1200"/>
              </a:spcAft>
              <a:buClr>
                <a:srgbClr val="000000"/>
              </a:buClr>
              <a:buFont typeface="Arial"/>
              <a:buChar char="●"/>
            </a:pPr>
            <a:r>
              <a:rPr lang="en-US" sz="1800" b="1" dirty="0" err="1" smtClean="0"/>
              <a:t>Moar</a:t>
            </a:r>
            <a:r>
              <a:rPr lang="en-US" sz="1800" b="1" dirty="0" smtClean="0"/>
              <a:t> Integrations!</a:t>
            </a:r>
            <a:endParaRPr lang="en-US" sz="1800" b="1" dirty="0"/>
          </a:p>
          <a:p>
            <a:pPr marL="457130" indent="-342848">
              <a:spcBef>
                <a:spcPts val="0"/>
              </a:spcBef>
              <a:spcAft>
                <a:spcPts val="1200"/>
              </a:spcAft>
              <a:buClr>
                <a:srgbClr val="000000"/>
              </a:buClr>
              <a:buFont typeface="Arial"/>
              <a:buChar char="●"/>
            </a:pPr>
            <a:r>
              <a:rPr lang="en-US" sz="1800" b="1" dirty="0" smtClean="0"/>
              <a:t>Management Console Delight</a:t>
            </a:r>
          </a:p>
          <a:p>
            <a:pPr marL="457130" indent="-342848">
              <a:spcBef>
                <a:spcPts val="0"/>
              </a:spcBef>
              <a:spcAft>
                <a:spcPts val="1200"/>
              </a:spcAft>
              <a:buClr>
                <a:srgbClr val="000000"/>
              </a:buClr>
              <a:buFont typeface="Arial"/>
              <a:buChar char="●"/>
            </a:pPr>
            <a:r>
              <a:rPr lang="en-US" sz="1800" b="1" dirty="0" smtClean="0"/>
              <a:t>Broader Enterprise Offerings</a:t>
            </a:r>
            <a:endParaRPr lang="en-US" sz="1800" dirty="0"/>
          </a:p>
          <a:p>
            <a:pPr marL="457130" indent="-342848">
              <a:spcBef>
                <a:spcPts val="0"/>
              </a:spcBef>
              <a:spcAft>
                <a:spcPts val="1200"/>
              </a:spcAft>
              <a:buClr>
                <a:srgbClr val="000000"/>
              </a:buClr>
              <a:buFont typeface="Arial"/>
              <a:buChar char="●"/>
            </a:pPr>
            <a:r>
              <a:rPr lang="en-US" sz="1800" b="1" dirty="0" smtClean="0"/>
              <a:t>TDI improvements and provisioning</a:t>
            </a:r>
            <a:endParaRPr lang="en" sz="1800" b="1" dirty="0"/>
          </a:p>
          <a:p>
            <a:pPr marL="457130" indent="-342848">
              <a:spcBef>
                <a:spcPts val="0"/>
              </a:spcBef>
              <a:spcAft>
                <a:spcPts val="1200"/>
              </a:spcAft>
              <a:buClr>
                <a:srgbClr val="000000"/>
              </a:buClr>
              <a:buFont typeface="Arial"/>
              <a:buChar char="●"/>
            </a:pPr>
            <a:r>
              <a:rPr lang="en-US" sz="1800" b="1" dirty="0" smtClean="0"/>
              <a:t>Ecosystem made more awesome</a:t>
            </a:r>
            <a:endParaRPr lang="en" sz="1800" b="1" dirty="0"/>
          </a:p>
        </p:txBody>
      </p:sp>
    </p:spTree>
    <p:extLst>
      <p:ext uri="{BB962C8B-B14F-4D97-AF65-F5344CB8AC3E}">
        <p14:creationId xmlns:p14="http://schemas.microsoft.com/office/powerpoint/2010/main" val="25403590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81000" y="342905"/>
            <a:ext cx="8382000" cy="380873"/>
          </a:xfrm>
          <a:prstGeom prst="rect">
            <a:avLst/>
          </a:prstGeom>
          <a:noFill/>
          <a:ln>
            <a:noFill/>
          </a:ln>
        </p:spPr>
        <p:txBody>
          <a:bodyPr lIns="0" tIns="0" rIns="0" bIns="0" anchor="t" anchorCtr="0">
            <a:noAutofit/>
          </a:bodyPr>
          <a:lstStyle/>
          <a:p>
            <a:pPr>
              <a:buSzPct val="25000"/>
            </a:pPr>
            <a:r>
              <a:rPr lang="en-US" sz="2700" b="1" dirty="0" smtClean="0">
                <a:solidFill>
                  <a:schemeClr val="accent1"/>
                </a:solidFill>
              </a:rPr>
              <a:t>Other Awesome Stuff</a:t>
            </a:r>
            <a:endParaRPr lang="en" sz="2700" b="1" dirty="0">
              <a:solidFill>
                <a:schemeClr val="accent1"/>
              </a:solidFill>
            </a:endParaRPr>
          </a:p>
        </p:txBody>
      </p:sp>
      <p:sp>
        <p:nvSpPr>
          <p:cNvPr id="77" name="Shape 77"/>
          <p:cNvSpPr txBox="1">
            <a:spLocks noGrp="1"/>
          </p:cNvSpPr>
          <p:nvPr>
            <p:ph type="body" idx="1"/>
          </p:nvPr>
        </p:nvSpPr>
        <p:spPr>
          <a:xfrm>
            <a:off x="381000" y="1044110"/>
            <a:ext cx="8382000" cy="3420427"/>
          </a:xfrm>
          <a:prstGeom prst="rect">
            <a:avLst/>
          </a:prstGeom>
          <a:noFill/>
          <a:ln>
            <a:noFill/>
          </a:ln>
        </p:spPr>
        <p:txBody>
          <a:bodyPr lIns="0" tIns="0" rIns="0" bIns="0" anchor="t" anchorCtr="0">
            <a:noAutofit/>
          </a:bodyPr>
          <a:lstStyle/>
          <a:p>
            <a:pPr marL="457130" indent="-342848">
              <a:spcBef>
                <a:spcPts val="0"/>
              </a:spcBef>
              <a:spcAft>
                <a:spcPts val="1200"/>
              </a:spcAft>
              <a:buClr>
                <a:srgbClr val="000000"/>
              </a:buClr>
              <a:buFont typeface="Arial"/>
              <a:buChar char="●"/>
            </a:pPr>
            <a:r>
              <a:rPr lang="en-US" sz="1800" b="1" dirty="0" smtClean="0"/>
              <a:t>More than twirling dials and knobs</a:t>
            </a:r>
            <a:endParaRPr lang="en" sz="1800" b="1" dirty="0"/>
          </a:p>
          <a:p>
            <a:pPr marL="457130" indent="-342848">
              <a:spcBef>
                <a:spcPts val="0"/>
              </a:spcBef>
              <a:spcAft>
                <a:spcPts val="1200"/>
              </a:spcAft>
              <a:buClr>
                <a:srgbClr val="000000"/>
              </a:buClr>
              <a:buFont typeface="Arial"/>
              <a:buChar char="●"/>
            </a:pPr>
            <a:r>
              <a:rPr lang="en-US" sz="1800" b="1" dirty="0" smtClean="0"/>
              <a:t>Configuration, Visibility, and Delivery at scale</a:t>
            </a:r>
            <a:endParaRPr lang="en-US" sz="1800" b="1" dirty="0"/>
          </a:p>
          <a:p>
            <a:pPr marL="457130" indent="-342848">
              <a:spcBef>
                <a:spcPts val="0"/>
              </a:spcBef>
              <a:spcAft>
                <a:spcPts val="1200"/>
              </a:spcAft>
              <a:buClr>
                <a:srgbClr val="000000"/>
              </a:buClr>
              <a:buFont typeface="Arial"/>
              <a:buChar char="●"/>
            </a:pPr>
            <a:r>
              <a:rPr lang="en-US" sz="1800" b="1" dirty="0" smtClean="0"/>
              <a:t>Community Engineering group</a:t>
            </a:r>
          </a:p>
        </p:txBody>
      </p:sp>
    </p:spTree>
    <p:extLst>
      <p:ext uri="{BB962C8B-B14F-4D97-AF65-F5344CB8AC3E}">
        <p14:creationId xmlns:p14="http://schemas.microsoft.com/office/powerpoint/2010/main" val="483105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 Big Deal With Chef Server 12</a:t>
            </a:r>
            <a:endParaRPr lang="en-US" sz="1800" b="1" dirty="0">
              <a:solidFill>
                <a:srgbClr val="F18B21"/>
              </a:solidFill>
            </a:endParaRPr>
          </a:p>
        </p:txBody>
      </p:sp>
      <p:sp>
        <p:nvSpPr>
          <p:cNvPr id="3" name="Text Placeholder 2"/>
          <p:cNvSpPr>
            <a:spLocks noGrp="1"/>
          </p:cNvSpPr>
          <p:nvPr>
            <p:ph type="body" sz="quarter" idx="10"/>
          </p:nvPr>
        </p:nvSpPr>
        <p:spPr>
          <a:xfrm>
            <a:off x="381000" y="1074593"/>
            <a:ext cx="8380476" cy="3192607"/>
          </a:xfrm>
        </p:spPr>
        <p:txBody>
          <a:bodyPr numCol="1">
            <a:normAutofit/>
          </a:bodyPr>
          <a:lstStyle/>
          <a:p>
            <a:r>
              <a:rPr lang="en-US" sz="1600" dirty="0">
                <a:latin typeface="+mn-lt"/>
                <a:cs typeface="Consolas"/>
              </a:rPr>
              <a:t>chef-server-</a:t>
            </a:r>
            <a:r>
              <a:rPr lang="en-US" sz="1600" dirty="0" err="1">
                <a:latin typeface="+mn-lt"/>
                <a:cs typeface="Consolas"/>
              </a:rPr>
              <a:t>ctl</a:t>
            </a:r>
            <a:r>
              <a:rPr lang="en-US" sz="1600" dirty="0">
                <a:latin typeface="+mn-lt"/>
                <a:cs typeface="Consolas"/>
              </a:rPr>
              <a:t> </a:t>
            </a:r>
            <a:r>
              <a:rPr lang="en-US" sz="1600" dirty="0">
                <a:latin typeface="+mn-lt"/>
              </a:rPr>
              <a:t>now manages users, permissions, &amp; </a:t>
            </a:r>
            <a:r>
              <a:rPr lang="en-US" sz="1600" dirty="0" smtClean="0">
                <a:latin typeface="+mn-lt"/>
              </a:rPr>
              <a:t>organizations</a:t>
            </a:r>
            <a:endParaRPr lang="en-US" sz="1600" dirty="0">
              <a:latin typeface="+mn-lt"/>
            </a:endParaRPr>
          </a:p>
          <a:p>
            <a:endParaRPr lang="en-US" sz="1600" dirty="0">
              <a:latin typeface="+mn-lt"/>
            </a:endParaRPr>
          </a:p>
          <a:p>
            <a:r>
              <a:rPr lang="en-US" sz="1600" dirty="0">
                <a:latin typeface="+mn-lt"/>
              </a:rPr>
              <a:t>SOLR4 under the hood for much faster search indexing (typically &lt; 1s)</a:t>
            </a:r>
          </a:p>
          <a:p>
            <a:endParaRPr lang="en-US" sz="1600" dirty="0" smtClean="0">
              <a:latin typeface="+mn-lt"/>
            </a:endParaRPr>
          </a:p>
          <a:p>
            <a:r>
              <a:rPr lang="en-US" sz="1600" dirty="0" smtClean="0">
                <a:latin typeface="+mn-lt"/>
              </a:rPr>
              <a:t>Chef </a:t>
            </a:r>
            <a:r>
              <a:rPr lang="en-US" sz="1600" dirty="0">
                <a:latin typeface="+mn-lt"/>
              </a:rPr>
              <a:t>Identity for authenticating external apps such as Supermarket &amp; Analytics</a:t>
            </a:r>
          </a:p>
          <a:p>
            <a:endParaRPr lang="en-US" sz="1600" dirty="0">
              <a:latin typeface="+mn-lt"/>
            </a:endParaRPr>
          </a:p>
          <a:p>
            <a:r>
              <a:rPr lang="en-US" sz="1600" dirty="0">
                <a:latin typeface="+mn-lt"/>
              </a:rPr>
              <a:t>25% reduction in running services, 20% reduction in package size</a:t>
            </a:r>
          </a:p>
          <a:p>
            <a:pPr marL="0" indent="0">
              <a:buNone/>
            </a:pPr>
            <a:endParaRPr lang="en-US" sz="1600" dirty="0">
              <a:latin typeface="+mn-lt"/>
              <a:cs typeface="Consolas"/>
            </a:endParaRPr>
          </a:p>
          <a:p>
            <a:r>
              <a:rPr lang="en-US" sz="1600" dirty="0">
                <a:latin typeface="+mn-lt"/>
                <a:cs typeface="Consolas"/>
              </a:rPr>
              <a:t>Full Release Notes:</a:t>
            </a:r>
          </a:p>
          <a:p>
            <a:pPr lvl="1"/>
            <a:r>
              <a:rPr lang="en-US" sz="1600" dirty="0">
                <a:latin typeface="+mn-lt"/>
                <a:cs typeface="Consolas"/>
                <a:hlinkClick r:id="rId2"/>
              </a:rPr>
              <a:t>https://docs.chef.io/server/release_notes.html</a:t>
            </a:r>
            <a:endParaRPr lang="en-US" sz="1600" dirty="0">
              <a:latin typeface="+mn-lt"/>
              <a:cs typeface="Consolas"/>
            </a:endParaRPr>
          </a:p>
          <a:p>
            <a:pPr marL="173780" lvl="1" indent="0">
              <a:buNone/>
            </a:pPr>
            <a:endParaRPr lang="en-US" sz="1600" dirty="0">
              <a:latin typeface="+mn-lt"/>
              <a:cs typeface="Consolas"/>
            </a:endParaRPr>
          </a:p>
        </p:txBody>
      </p:sp>
    </p:spTree>
    <p:extLst>
      <p:ext uri="{BB962C8B-B14F-4D97-AF65-F5344CB8AC3E}">
        <p14:creationId xmlns:p14="http://schemas.microsoft.com/office/powerpoint/2010/main" val="18865472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ChefConf</a:t>
            </a:r>
            <a:endParaRPr lang="en-US" dirty="0"/>
          </a:p>
        </p:txBody>
      </p:sp>
      <p:pic>
        <p:nvPicPr>
          <p:cNvPr id="5" name="Picture Placeholder 4" descr="Chef Conf 2015 | Chef.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016" b="-9016"/>
          <a:stretch>
            <a:fillRect/>
          </a:stretch>
        </p:blipFill>
        <p:spPr/>
      </p:pic>
      <p:sp>
        <p:nvSpPr>
          <p:cNvPr id="4" name="Content Placeholder 3"/>
          <p:cNvSpPr>
            <a:spLocks noGrp="1"/>
          </p:cNvSpPr>
          <p:nvPr>
            <p:ph sz="quarter" idx="11"/>
          </p:nvPr>
        </p:nvSpPr>
        <p:spPr/>
        <p:txBody>
          <a:bodyPr/>
          <a:lstStyle/>
          <a:p>
            <a:r>
              <a:rPr lang="en-US" dirty="0" smtClean="0"/>
              <a:t>http://</a:t>
            </a:r>
            <a:r>
              <a:rPr lang="en-US" dirty="0" err="1" smtClean="0"/>
              <a:t>chefconf.com</a:t>
            </a:r>
            <a:endParaRPr lang="en-US" dirty="0"/>
          </a:p>
        </p:txBody>
      </p:sp>
    </p:spTree>
    <p:extLst>
      <p:ext uri="{BB962C8B-B14F-4D97-AF65-F5344CB8AC3E}">
        <p14:creationId xmlns:p14="http://schemas.microsoft.com/office/powerpoint/2010/main" val="190690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r>
              <a:rPr lang="en-US" dirty="0" smtClean="0"/>
              <a:t> DC </a:t>
            </a:r>
            <a:r>
              <a:rPr lang="en-US" dirty="0" err="1" smtClean="0"/>
              <a:t>Meetup</a:t>
            </a:r>
            <a:endParaRPr lang="en-US" dirty="0"/>
          </a:p>
        </p:txBody>
      </p:sp>
      <p:pic>
        <p:nvPicPr>
          <p:cNvPr id="8" name="Picture Placeholder 7" descr="DevOpsDC (Washington, DC) - Meetup.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5034" r="-15034"/>
          <a:stretch>
            <a:fillRect/>
          </a:stretch>
        </p:blipFill>
        <p:spPr/>
      </p:pic>
      <p:sp>
        <p:nvSpPr>
          <p:cNvPr id="7" name="Content Placeholder 6"/>
          <p:cNvSpPr>
            <a:spLocks noGrp="1"/>
          </p:cNvSpPr>
          <p:nvPr>
            <p:ph sz="quarter" idx="11"/>
          </p:nvPr>
        </p:nvSpPr>
        <p:spPr/>
        <p:txBody>
          <a:bodyPr/>
          <a:lstStyle/>
          <a:p>
            <a:r>
              <a:rPr lang="en-US" dirty="0"/>
              <a:t>http://</a:t>
            </a:r>
            <a:r>
              <a:rPr lang="en-US" dirty="0" err="1"/>
              <a:t>www.meetup.com</a:t>
            </a:r>
            <a:r>
              <a:rPr lang="en-US" dirty="0"/>
              <a:t>/</a:t>
            </a:r>
            <a:r>
              <a:rPr lang="en-US" dirty="0" err="1"/>
              <a:t>DevOpsDC</a:t>
            </a:r>
            <a:r>
              <a:rPr lang="en-US" dirty="0"/>
              <a:t>/</a:t>
            </a:r>
          </a:p>
        </p:txBody>
      </p:sp>
    </p:spTree>
    <p:extLst>
      <p:ext uri="{BB962C8B-B14F-4D97-AF65-F5344CB8AC3E}">
        <p14:creationId xmlns:p14="http://schemas.microsoft.com/office/powerpoint/2010/main" val="37186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ChefConf</a:t>
            </a:r>
            <a:endParaRPr lang="en-US" dirty="0"/>
          </a:p>
        </p:txBody>
      </p:sp>
      <p:pic>
        <p:nvPicPr>
          <p:cNvPr id="5" name="Picture Placeholder 4" descr="Chef Conf 2015 | Chef.jpg"/>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016" b="-9016"/>
          <a:stretch>
            <a:fillRect/>
          </a:stretch>
        </p:blipFill>
        <p:spPr/>
      </p:pic>
      <p:sp>
        <p:nvSpPr>
          <p:cNvPr id="4" name="Content Placeholder 3"/>
          <p:cNvSpPr>
            <a:spLocks noGrp="1"/>
          </p:cNvSpPr>
          <p:nvPr>
            <p:ph sz="quarter" idx="11"/>
          </p:nvPr>
        </p:nvSpPr>
        <p:spPr/>
        <p:txBody>
          <a:bodyPr/>
          <a:lstStyle/>
          <a:p>
            <a:r>
              <a:rPr lang="en-US" dirty="0" smtClean="0"/>
              <a:t>http://</a:t>
            </a:r>
            <a:r>
              <a:rPr lang="en-US" dirty="0" err="1" smtClean="0"/>
              <a:t>chefconf.com</a:t>
            </a:r>
            <a:endParaRPr lang="en-US" dirty="0"/>
          </a:p>
        </p:txBody>
      </p:sp>
    </p:spTree>
    <p:extLst>
      <p:ext uri="{BB962C8B-B14F-4D97-AF65-F5344CB8AC3E}">
        <p14:creationId xmlns:p14="http://schemas.microsoft.com/office/powerpoint/2010/main" val="12208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Chef Training</a:t>
            </a:r>
            <a:endParaRPr lang="en-US" dirty="0"/>
          </a:p>
        </p:txBody>
      </p:sp>
      <p:sp>
        <p:nvSpPr>
          <p:cNvPr id="5" name="Text Placeholder 4"/>
          <p:cNvSpPr>
            <a:spLocks noGrp="1"/>
          </p:cNvSpPr>
          <p:nvPr>
            <p:ph type="body" sz="quarter" idx="10"/>
          </p:nvPr>
        </p:nvSpPr>
        <p:spPr/>
        <p:txBody>
          <a:bodyPr/>
          <a:lstStyle/>
          <a:p>
            <a:r>
              <a:rPr lang="en-US" dirty="0" smtClean="0"/>
              <a:t>Chef Intermediate Topics – April 28-29</a:t>
            </a:r>
          </a:p>
          <a:p>
            <a:r>
              <a:rPr lang="en-US" dirty="0" smtClean="0"/>
              <a:t>Chef Fundamentals – April 30-May 1</a:t>
            </a:r>
          </a:p>
          <a:p>
            <a:endParaRPr lang="en-US" dirty="0"/>
          </a:p>
          <a:p>
            <a:r>
              <a:rPr lang="en-US" smtClean="0"/>
              <a:t>Discount code:  MEETUP</a:t>
            </a:r>
            <a:endParaRPr lang="en-US"/>
          </a:p>
        </p:txBody>
      </p:sp>
    </p:spTree>
    <p:extLst>
      <p:ext uri="{BB962C8B-B14F-4D97-AF65-F5344CB8AC3E}">
        <p14:creationId xmlns:p14="http://schemas.microsoft.com/office/powerpoint/2010/main" val="105548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DevOpsDays</a:t>
            </a:r>
            <a:r>
              <a:rPr lang="en-US" dirty="0" smtClean="0"/>
              <a:t> DC</a:t>
            </a:r>
            <a:endParaRPr lang="en-US" dirty="0"/>
          </a:p>
        </p:txBody>
      </p:sp>
      <p:sp>
        <p:nvSpPr>
          <p:cNvPr id="8" name="Text Placeholder 7"/>
          <p:cNvSpPr>
            <a:spLocks noGrp="1"/>
          </p:cNvSpPr>
          <p:nvPr>
            <p:ph type="body" sz="quarter" idx="10"/>
          </p:nvPr>
        </p:nvSpPr>
        <p:spPr/>
        <p:txBody>
          <a:bodyPr/>
          <a:lstStyle/>
          <a:p>
            <a:r>
              <a:rPr lang="en-US" dirty="0" smtClean="0"/>
              <a:t>June 11-12</a:t>
            </a:r>
          </a:p>
          <a:p>
            <a:r>
              <a:rPr lang="en-US" dirty="0" smtClean="0"/>
              <a:t>USPTO, Alexandria</a:t>
            </a:r>
          </a:p>
          <a:p>
            <a:endParaRPr lang="en-US" dirty="0"/>
          </a:p>
          <a:p>
            <a:r>
              <a:rPr lang="en-US" dirty="0" smtClean="0"/>
              <a:t>Now Open</a:t>
            </a:r>
          </a:p>
          <a:p>
            <a:pPr lvl="1"/>
            <a:r>
              <a:rPr lang="en-US" dirty="0" smtClean="0"/>
              <a:t>Registration</a:t>
            </a:r>
          </a:p>
          <a:p>
            <a:pPr lvl="1"/>
            <a:r>
              <a:rPr lang="en-US" dirty="0" smtClean="0"/>
              <a:t>CFP</a:t>
            </a:r>
          </a:p>
          <a:p>
            <a:pPr lvl="1"/>
            <a:r>
              <a:rPr lang="en-US" dirty="0" smtClean="0"/>
              <a:t>Sponsorships</a:t>
            </a:r>
          </a:p>
          <a:p>
            <a:pPr lvl="1"/>
            <a:endParaRPr lang="en-US" dirty="0"/>
          </a:p>
        </p:txBody>
      </p:sp>
      <p:pic>
        <p:nvPicPr>
          <p:cNvPr id="11" name="Picture Placeholder 10" descr="logo.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335" r="-16335"/>
          <a:stretch>
            <a:fillRect/>
          </a:stretch>
        </p:blipFill>
        <p:spPr>
          <a:xfrm>
            <a:off x="4636294" y="857250"/>
            <a:ext cx="4114800" cy="3943350"/>
          </a:xfrm>
        </p:spPr>
      </p:pic>
      <p:sp>
        <p:nvSpPr>
          <p:cNvPr id="9" name="Content Placeholder 8"/>
          <p:cNvSpPr>
            <a:spLocks noGrp="1"/>
          </p:cNvSpPr>
          <p:nvPr>
            <p:ph sz="quarter" idx="12"/>
          </p:nvPr>
        </p:nvSpPr>
        <p:spPr/>
        <p:txBody>
          <a:bodyPr/>
          <a:lstStyle/>
          <a:p>
            <a:r>
              <a:rPr lang="en-US" dirty="0"/>
              <a:t>http://</a:t>
            </a:r>
            <a:r>
              <a:rPr lang="en-US" dirty="0" err="1"/>
              <a:t>www.devopsdays.org</a:t>
            </a:r>
            <a:r>
              <a:rPr lang="en-US" dirty="0"/>
              <a:t>/events/2015-washington-dc/</a:t>
            </a:r>
          </a:p>
        </p:txBody>
      </p:sp>
    </p:spTree>
    <p:extLst>
      <p:ext uri="{BB962C8B-B14F-4D97-AF65-F5344CB8AC3E}">
        <p14:creationId xmlns:p14="http://schemas.microsoft.com/office/powerpoint/2010/main" val="66008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35478245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sz="quarter" idx="10"/>
          </p:nvPr>
        </p:nvSpPr>
        <p:spPr>
          <a:xfrm>
            <a:off x="342901" y="857250"/>
            <a:ext cx="5573183" cy="3943350"/>
          </a:xfrm>
        </p:spPr>
        <p:txBody>
          <a:bodyPr/>
          <a:lstStyle/>
          <a:p>
            <a:r>
              <a:rPr lang="en-US" dirty="0"/>
              <a:t>What questions can I answer for you?</a:t>
            </a:r>
          </a:p>
          <a:p>
            <a:endParaRPr lang="en-US" dirty="0" smtClean="0"/>
          </a:p>
          <a:p>
            <a:r>
              <a:rPr lang="en-US" dirty="0" err="1" smtClean="0"/>
              <a:t>nharvey@chef.io</a:t>
            </a:r>
            <a:endParaRPr lang="en-US" dirty="0" smtClean="0"/>
          </a:p>
          <a:p>
            <a:r>
              <a:rPr lang="en-US" dirty="0" smtClean="0"/>
              <a:t>@</a:t>
            </a:r>
            <a:r>
              <a:rPr lang="en-US" dirty="0" err="1" smtClean="0"/>
              <a:t>nathenharvey</a:t>
            </a:r>
            <a:endParaRPr lang="en-US" dirty="0" smtClean="0"/>
          </a:p>
          <a:p>
            <a:pPr marL="0" indent="0">
              <a:buNone/>
            </a:pPr>
            <a:endParaRPr lang="en-US" dirty="0" smtClean="0">
              <a:hlinkClick r:id="rId2"/>
            </a:endParaRPr>
          </a:p>
          <a:p>
            <a:r>
              <a:rPr lang="en-US" dirty="0" smtClean="0">
                <a:hlinkClick r:id="rId2"/>
              </a:rPr>
              <a:t>http://bit.ly/farmer-nathen</a:t>
            </a:r>
            <a:r>
              <a:rPr lang="en-US" dirty="0" smtClean="0"/>
              <a:t> </a:t>
            </a:r>
            <a:r>
              <a:rPr lang="en-US" sz="1800" dirty="0">
                <a:solidFill>
                  <a:srgbClr val="FF0000"/>
                </a:solidFill>
              </a:rPr>
              <a:t>(explicit)</a:t>
            </a:r>
          </a:p>
          <a:p>
            <a:r>
              <a:rPr lang="en-US" dirty="0">
                <a:hlinkClick r:id="rId3"/>
              </a:rPr>
              <a:t>http://bit.ly/farmer-nathen-</a:t>
            </a:r>
            <a:r>
              <a:rPr lang="en-US" dirty="0" smtClean="0">
                <a:hlinkClick r:id="rId3"/>
              </a:rPr>
              <a:t>sfw</a:t>
            </a:r>
            <a:r>
              <a:rPr lang="en-US" dirty="0" smtClean="0"/>
              <a:t> </a:t>
            </a:r>
          </a:p>
          <a:p>
            <a:endParaRPr lang="en-US" dirty="0" smtClean="0"/>
          </a:p>
          <a:p>
            <a:endParaRPr lang="en-US" dirty="0"/>
          </a:p>
        </p:txBody>
      </p:sp>
      <p:pic>
        <p:nvPicPr>
          <p:cNvPr id="4" name="Picture 3" descr="foodfight_head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5686" y="3261850"/>
            <a:ext cx="2120888" cy="1090742"/>
          </a:xfrm>
          <a:prstGeom prst="rect">
            <a:avLst/>
          </a:prstGeom>
        </p:spPr>
      </p:pic>
      <p:pic>
        <p:nvPicPr>
          <p:cNvPr id="5" name="Picture 4" descr="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2063" y="432934"/>
            <a:ext cx="2267456" cy="2286134"/>
          </a:xfrm>
          <a:prstGeom prst="rect">
            <a:avLst/>
          </a:prstGeom>
        </p:spPr>
      </p:pic>
    </p:spTree>
    <p:extLst>
      <p:ext uri="{BB962C8B-B14F-4D97-AF65-F5344CB8AC3E}">
        <p14:creationId xmlns:p14="http://schemas.microsoft.com/office/powerpoint/2010/main" val="161047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354782454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 Big Deal With Chef Client 12</a:t>
            </a:r>
            <a:endParaRPr lang="en-US" sz="1800" b="1" dirty="0">
              <a:solidFill>
                <a:srgbClr val="F18B21"/>
              </a:solidFill>
            </a:endParaRPr>
          </a:p>
        </p:txBody>
      </p:sp>
      <p:sp>
        <p:nvSpPr>
          <p:cNvPr id="3" name="Text Placeholder 2"/>
          <p:cNvSpPr>
            <a:spLocks noGrp="1"/>
          </p:cNvSpPr>
          <p:nvPr>
            <p:ph type="body" sz="quarter" idx="10"/>
          </p:nvPr>
        </p:nvSpPr>
        <p:spPr>
          <a:xfrm>
            <a:off x="381000" y="1074593"/>
            <a:ext cx="8380476" cy="3192607"/>
          </a:xfrm>
        </p:spPr>
        <p:txBody>
          <a:bodyPr numCol="1">
            <a:normAutofit/>
          </a:bodyPr>
          <a:lstStyle/>
          <a:p>
            <a:r>
              <a:rPr lang="en-US" sz="1400" dirty="0" smtClean="0">
                <a:cs typeface="Consolas"/>
              </a:rPr>
              <a:t>SSL Key Verification by default</a:t>
            </a:r>
          </a:p>
          <a:p>
            <a:r>
              <a:rPr lang="en-US" sz="1400" dirty="0" smtClean="0">
                <a:cs typeface="Consolas"/>
              </a:rPr>
              <a:t>AIX Support</a:t>
            </a:r>
            <a:endParaRPr lang="en-US" sz="1400" dirty="0" smtClean="0"/>
          </a:p>
          <a:p>
            <a:r>
              <a:rPr lang="en-US" sz="1400" dirty="0" smtClean="0"/>
              <a:t>Homebrew is default package manager for OSX</a:t>
            </a:r>
            <a:endParaRPr lang="en-US" sz="1400" dirty="0"/>
          </a:p>
          <a:p>
            <a:r>
              <a:rPr lang="en-US" sz="1400" dirty="0" smtClean="0"/>
              <a:t>Easier encrypted data bags in recipes with </a:t>
            </a:r>
            <a:r>
              <a:rPr lang="en-US" sz="1400" dirty="0" err="1" smtClean="0"/>
              <a:t>data_bag_item</a:t>
            </a:r>
            <a:r>
              <a:rPr lang="en-US" sz="1400" dirty="0" smtClean="0"/>
              <a:t>()</a:t>
            </a:r>
          </a:p>
          <a:p>
            <a:r>
              <a:rPr lang="en-US" sz="1400" dirty="0" smtClean="0"/>
              <a:t>Client-side key generation</a:t>
            </a:r>
          </a:p>
          <a:p>
            <a:r>
              <a:rPr lang="en-US" sz="1400" dirty="0" smtClean="0">
                <a:cs typeface="Consolas"/>
              </a:rPr>
              <a:t>Windows DSC Support</a:t>
            </a:r>
          </a:p>
          <a:p>
            <a:r>
              <a:rPr lang="en-US" sz="1400" dirty="0" smtClean="0">
                <a:cs typeface="Consolas"/>
              </a:rPr>
              <a:t>“Partial Search” integrated into main client, no need for cookbook</a:t>
            </a:r>
          </a:p>
          <a:p>
            <a:endParaRPr lang="en-US" sz="1400" dirty="0" smtClean="0">
              <a:cs typeface="Consolas"/>
            </a:endParaRPr>
          </a:p>
          <a:p>
            <a:r>
              <a:rPr lang="en-US" sz="1400" dirty="0" smtClean="0">
                <a:cs typeface="Consolas"/>
              </a:rPr>
              <a:t>Full Release Notes:</a:t>
            </a:r>
          </a:p>
          <a:p>
            <a:pPr lvl="1"/>
            <a:r>
              <a:rPr lang="en-US" sz="1400" dirty="0">
                <a:cs typeface="Consolas"/>
                <a:hlinkClick r:id="rId2"/>
              </a:rPr>
              <a:t>https://docs.chef.io/server/</a:t>
            </a:r>
            <a:r>
              <a:rPr lang="en-US" sz="1400" dirty="0" smtClean="0">
                <a:cs typeface="Consolas"/>
                <a:hlinkClick r:id="rId2"/>
              </a:rPr>
              <a:t>release_notes.html</a:t>
            </a:r>
            <a:endParaRPr lang="en-US" sz="1400" dirty="0" smtClean="0">
              <a:cs typeface="Consolas"/>
            </a:endParaRPr>
          </a:p>
          <a:p>
            <a:pPr lvl="1"/>
            <a:endParaRPr lang="en-US" sz="1400" dirty="0">
              <a:cs typeface="Consolas"/>
            </a:endParaRPr>
          </a:p>
          <a:p>
            <a:pPr lvl="1"/>
            <a:endParaRPr lang="en-US" sz="1400" dirty="0">
              <a:cs typeface="Consolas"/>
            </a:endParaRPr>
          </a:p>
        </p:txBody>
      </p:sp>
    </p:spTree>
    <p:extLst>
      <p:ext uri="{BB962C8B-B14F-4D97-AF65-F5344CB8AC3E}">
        <p14:creationId xmlns:p14="http://schemas.microsoft.com/office/powerpoint/2010/main" val="26839093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aphicFrame>
        <p:nvGraphicFramePr>
          <p:cNvPr id="205" name="Shape 205"/>
          <p:cNvGraphicFramePr/>
          <p:nvPr>
            <p:extLst>
              <p:ext uri="{D42A27DB-BD31-4B8C-83A1-F6EECF244321}">
                <p14:modId xmlns:p14="http://schemas.microsoft.com/office/powerpoint/2010/main" val="3231791603"/>
              </p:ext>
            </p:extLst>
          </p:nvPr>
        </p:nvGraphicFramePr>
        <p:xfrm>
          <a:off x="380999" y="936532"/>
          <a:ext cx="8069070" cy="3585300"/>
        </p:xfrm>
        <a:graphic>
          <a:graphicData uri="http://schemas.openxmlformats.org/drawingml/2006/table">
            <a:tbl>
              <a:tblPr bandRow="1">
                <a:noFill/>
                <a:tableStyleId>{64B7CCE9-917D-4F21-8178-CDAF5D96B6E2}</a:tableStyleId>
              </a:tblPr>
              <a:tblGrid>
                <a:gridCol w="192202"/>
                <a:gridCol w="2646683"/>
                <a:gridCol w="2666364"/>
                <a:gridCol w="2563821"/>
              </a:tblGrid>
              <a:tr h="1303050">
                <a:tc>
                  <a:txBody>
                    <a:bodyPr/>
                    <a:lstStyle/>
                    <a:p>
                      <a:pPr marL="0" lvl="0" algn="l" rtl="0">
                        <a:spcBef>
                          <a:spcPts val="0"/>
                        </a:spcBef>
                        <a:buNone/>
                      </a:pPr>
                      <a:endParaRPr sz="600" dirty="0"/>
                    </a:p>
                  </a:txBody>
                  <a:tcPr marL="68600" marR="68600" marT="34300" marB="34300">
                    <a:lnL w="12700" cap="flat">
                      <a:solidFill>
                        <a:srgbClr val="7F7F7F"/>
                      </a:solidFill>
                      <a:prstDash val="solid"/>
                      <a:round/>
                      <a:headEnd type="none" w="med" len="med"/>
                      <a:tailEnd type="none" w="med" len="med"/>
                    </a:lnL>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solidFill>
                      <a:schemeClr val="accent1"/>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dirty="0" smtClean="0">
                          <a:latin typeface="Arial"/>
                          <a:ea typeface="Arial"/>
                          <a:cs typeface="Arial"/>
                          <a:sym typeface="Arial"/>
                        </a:rPr>
                        <a:t>Single Code Base</a:t>
                      </a:r>
                      <a:endParaRPr lang="en" sz="1400" b="1" dirty="0">
                        <a:latin typeface="Arial"/>
                        <a:ea typeface="Arial"/>
                        <a:cs typeface="Arial"/>
                        <a:sym typeface="Arial"/>
                      </a:endParaRPr>
                    </a:p>
                  </a:txBody>
                  <a:tcPr marL="836675" marR="68600" marT="343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27000" lvl="0" indent="-133350" rtl="0">
                        <a:spcBef>
                          <a:spcPts val="0"/>
                        </a:spcBef>
                        <a:buClr>
                          <a:schemeClr val="dk1"/>
                        </a:buClr>
                        <a:buSzPct val="100000"/>
                        <a:buFont typeface="Arial"/>
                        <a:buChar char="•"/>
                      </a:pPr>
                      <a:r>
                        <a:rPr lang="en-US" sz="1100" dirty="0" smtClean="0">
                          <a:effectLst/>
                          <a:latin typeface="Arial"/>
                          <a:ea typeface="Arial"/>
                        </a:rPr>
                        <a:t>Converges open-source and premium features using a unified code base </a:t>
                      </a:r>
                    </a:p>
                    <a:p>
                      <a:pPr marL="127000" marR="0" lvl="0" indent="-133350" algn="l" defTabSz="685772" rtl="0" eaLnBrk="1" fontAlgn="auto" latinLnBrk="0" hangingPunct="1">
                        <a:lnSpc>
                          <a:spcPct val="100000"/>
                        </a:lnSpc>
                        <a:spcBef>
                          <a:spcPts val="0"/>
                        </a:spcBef>
                        <a:spcAft>
                          <a:spcPts val="0"/>
                        </a:spcAft>
                        <a:buClr>
                          <a:schemeClr val="dk1"/>
                        </a:buClr>
                        <a:buSzPct val="100000"/>
                        <a:buFont typeface="Arial"/>
                        <a:buChar char="•"/>
                        <a:tabLst/>
                        <a:defRPr/>
                      </a:pPr>
                      <a:r>
                        <a:rPr lang="en-US" sz="1100" dirty="0" smtClean="0">
                          <a:effectLst/>
                          <a:latin typeface="Arial"/>
                          <a:ea typeface="Arial"/>
                        </a:rPr>
                        <a:t>Supports open-source innovation and delivers that value to commercial users. </a:t>
                      </a:r>
                    </a:p>
                    <a:p>
                      <a:pPr marL="127000" lvl="0" indent="-133350" rtl="0">
                        <a:spcBef>
                          <a:spcPts val="0"/>
                        </a:spcBef>
                        <a:buClr>
                          <a:schemeClr val="dk1"/>
                        </a:buClr>
                        <a:buSzPct val="100000"/>
                        <a:buFont typeface="Arial"/>
                        <a:buChar char="•"/>
                      </a:pPr>
                      <a:endParaRPr lang="en-US" sz="1100" dirty="0" smtClean="0">
                        <a:effectLst/>
                        <a:latin typeface="Arial"/>
                        <a:ea typeface="Arial"/>
                      </a:endParaRPr>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77800" lvl="0" indent="-184150" rtl="0">
                        <a:spcBef>
                          <a:spcPts val="0"/>
                        </a:spcBef>
                        <a:buClr>
                          <a:schemeClr val="accent1"/>
                        </a:buClr>
                        <a:buSzPct val="118181"/>
                        <a:buFont typeface="Arial"/>
                        <a:buChar char="✓"/>
                      </a:pPr>
                      <a:r>
                        <a:rPr lang="en-US" sz="1100" dirty="0" smtClean="0">
                          <a:effectLst/>
                          <a:latin typeface="Arial"/>
                          <a:ea typeface="Arial"/>
                        </a:rPr>
                        <a:t>Open source community benefits from timely bug fixes and improvements. </a:t>
                      </a:r>
                    </a:p>
                    <a:p>
                      <a:pPr marL="177800" lvl="0" indent="-184150" rtl="0">
                        <a:spcBef>
                          <a:spcPts val="0"/>
                        </a:spcBef>
                        <a:buClr>
                          <a:schemeClr val="accent1"/>
                        </a:buClr>
                        <a:buSzPct val="118181"/>
                        <a:buFont typeface="Arial"/>
                        <a:buChar char="✓"/>
                      </a:pPr>
                      <a:r>
                        <a:rPr lang="en-US" sz="1100" dirty="0" smtClean="0">
                          <a:effectLst/>
                          <a:latin typeface="Arial"/>
                          <a:ea typeface="Arial"/>
                        </a:rPr>
                        <a:t>Commercial customers get enterprise features and commercial support for open-source tools. </a:t>
                      </a:r>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r>
              <a:tr h="1131600">
                <a:tc>
                  <a:txBody>
                    <a:bodyPr/>
                    <a:lstStyle/>
                    <a:p>
                      <a:pPr marL="0" lvl="0" algn="l" rtl="0">
                        <a:spcBef>
                          <a:spcPts val="0"/>
                        </a:spcBef>
                        <a:buNone/>
                      </a:pPr>
                      <a:endParaRPr sz="600"/>
                    </a:p>
                  </a:txBody>
                  <a:tcPr marL="68600" marR="68600" marT="34300" marB="34300">
                    <a:lnL w="12700" cap="flat">
                      <a:solidFill>
                        <a:srgbClr val="7F7F7F"/>
                      </a:solidFill>
                      <a:prstDash val="solid"/>
                      <a:round/>
                      <a:headEnd type="none" w="med" len="med"/>
                      <a:tailEnd type="none" w="med" len="med"/>
                    </a:lnL>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dirty="0" smtClean="0">
                          <a:solidFill>
                            <a:schemeClr val="dk1"/>
                          </a:solidFill>
                          <a:latin typeface="Arial"/>
                          <a:ea typeface="Arial"/>
                          <a:cs typeface="Arial"/>
                          <a:sym typeface="Arial"/>
                        </a:rPr>
                        <a:t>Enterprise Capabilities </a:t>
                      </a:r>
                      <a:endParaRPr lang="en" sz="1400" b="1" dirty="0">
                        <a:solidFill>
                          <a:schemeClr val="dk1"/>
                        </a:solidFill>
                        <a:latin typeface="Arial"/>
                        <a:ea typeface="Arial"/>
                        <a:cs typeface="Arial"/>
                        <a:sym typeface="Arial"/>
                      </a:endParaRPr>
                    </a:p>
                  </a:txBody>
                  <a:tcPr marL="836675" marR="68600" marT="343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27000" lvl="0" indent="-133350" rtl="0">
                        <a:spcBef>
                          <a:spcPts val="0"/>
                        </a:spcBef>
                        <a:buClr>
                          <a:schemeClr val="dk1"/>
                        </a:buClr>
                        <a:buSzPct val="100000"/>
                        <a:buFont typeface="Arial"/>
                        <a:buChar char="•"/>
                      </a:pPr>
                      <a:r>
                        <a:rPr lang="en" sz="1100" dirty="0"/>
                        <a:t>Analytics</a:t>
                      </a:r>
                    </a:p>
                    <a:p>
                      <a:pPr marL="127000" lvl="0" indent="-133350" rtl="0">
                        <a:spcBef>
                          <a:spcPts val="0"/>
                        </a:spcBef>
                        <a:buClr>
                          <a:schemeClr val="dk1"/>
                        </a:buClr>
                        <a:buSzPct val="100000"/>
                        <a:buFont typeface="Arial"/>
                        <a:buChar char="•"/>
                      </a:pPr>
                      <a:r>
                        <a:rPr lang="en" sz="1100" dirty="0"/>
                        <a:t>High availability and </a:t>
                      </a:r>
                      <a:r>
                        <a:rPr lang="en-US" sz="1100" dirty="0" smtClean="0"/>
                        <a:t>replication</a:t>
                      </a:r>
                      <a:endParaRPr lang="en" sz="1100" dirty="0"/>
                    </a:p>
                    <a:p>
                      <a:pPr marL="127000" lvl="0" indent="-133350" rtl="0">
                        <a:spcBef>
                          <a:spcPts val="0"/>
                        </a:spcBef>
                        <a:buClr>
                          <a:schemeClr val="dk1"/>
                        </a:buClr>
                        <a:buSzPct val="100000"/>
                        <a:buFont typeface="Arial"/>
                        <a:buChar char="•"/>
                      </a:pPr>
                      <a:r>
                        <a:rPr lang="en" sz="1100" dirty="0"/>
                        <a:t>Management console</a:t>
                      </a:r>
                    </a:p>
                    <a:p>
                      <a:pPr marL="127000" lvl="0" indent="-133350" rtl="0">
                        <a:spcBef>
                          <a:spcPts val="0"/>
                        </a:spcBef>
                        <a:buClr>
                          <a:schemeClr val="dk1"/>
                        </a:buClr>
                        <a:buSzPct val="100000"/>
                        <a:buFont typeface="Arial"/>
                        <a:buChar char="•"/>
                      </a:pPr>
                      <a:r>
                        <a:rPr lang="en" sz="1100" dirty="0"/>
                        <a:t>Chef development kit</a:t>
                      </a:r>
                    </a:p>
                    <a:p>
                      <a:pPr marL="127000" lvl="0" indent="-133350" rtl="0">
                        <a:spcBef>
                          <a:spcPts val="0"/>
                        </a:spcBef>
                        <a:buClr>
                          <a:schemeClr val="dk1"/>
                        </a:buClr>
                        <a:buSzPct val="100000"/>
                        <a:buFont typeface="Arial"/>
                        <a:buChar char="•"/>
                      </a:pPr>
                      <a:r>
                        <a:rPr lang="en-US" sz="1100" dirty="0" smtClean="0"/>
                        <a:t>Commercial support for test-driven infrastructure</a:t>
                      </a:r>
                      <a:r>
                        <a:rPr lang="en-US" sz="1100" baseline="0" dirty="0" smtClean="0"/>
                        <a:t> </a:t>
                      </a:r>
                      <a:endParaRPr lang="en" sz="1100" dirty="0"/>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Visibility</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Uptime</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Consistency</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Ease of use</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Reliability</a:t>
                      </a:r>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r>
              <a:tr h="1150650">
                <a:tc>
                  <a:txBody>
                    <a:bodyPr/>
                    <a:lstStyle/>
                    <a:p>
                      <a:pPr marL="0" lvl="0" algn="l" rtl="0">
                        <a:spcBef>
                          <a:spcPts val="0"/>
                        </a:spcBef>
                        <a:buNone/>
                      </a:pPr>
                      <a:endParaRPr sz="600"/>
                    </a:p>
                  </a:txBody>
                  <a:tcPr marL="68600" marR="68600" marT="34300" marB="34300">
                    <a:lnL w="12700" cap="flat">
                      <a:solidFill>
                        <a:srgbClr val="7F7F7F"/>
                      </a:solidFill>
                      <a:prstDash val="solid"/>
                      <a:round/>
                      <a:headEnd type="none" w="med" len="med"/>
                      <a:tailEnd type="none" w="med" len="med"/>
                    </a:lnL>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solidFill>
                      <a:schemeClr val="accent5"/>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dirty="0" smtClean="0">
                          <a:solidFill>
                            <a:schemeClr val="dk1"/>
                          </a:solidFill>
                          <a:latin typeface="Arial"/>
                          <a:ea typeface="Arial"/>
                          <a:cs typeface="Arial"/>
                          <a:sym typeface="Arial"/>
                        </a:rPr>
                        <a:t>Ecosystem</a:t>
                      </a:r>
                      <a:r>
                        <a:rPr lang="en-US" sz="1400" b="1" baseline="0" dirty="0" smtClean="0">
                          <a:solidFill>
                            <a:schemeClr val="dk1"/>
                          </a:solidFill>
                          <a:latin typeface="Arial"/>
                          <a:ea typeface="Arial"/>
                          <a:cs typeface="Arial"/>
                          <a:sym typeface="Arial"/>
                        </a:rPr>
                        <a:t> Integration </a:t>
                      </a:r>
                      <a:endParaRPr lang="en" sz="1400" b="1" dirty="0">
                        <a:solidFill>
                          <a:schemeClr val="dk1"/>
                        </a:solidFill>
                        <a:latin typeface="Arial"/>
                        <a:ea typeface="Arial"/>
                        <a:cs typeface="Arial"/>
                        <a:sym typeface="Arial"/>
                      </a:endParaRPr>
                    </a:p>
                  </a:txBody>
                  <a:tcPr marL="836675" marR="68600" marT="343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27000" lvl="0" indent="-133350" rtl="0">
                        <a:spcBef>
                          <a:spcPts val="0"/>
                        </a:spcBef>
                        <a:buClr>
                          <a:schemeClr val="dk1"/>
                        </a:buClr>
                        <a:buSzPct val="100000"/>
                        <a:buFont typeface="Arial"/>
                        <a:buChar char="•"/>
                      </a:pPr>
                      <a:r>
                        <a:rPr lang="en-US" sz="1100" dirty="0" smtClean="0"/>
                        <a:t>Windows</a:t>
                      </a:r>
                      <a:r>
                        <a:rPr lang="en-US" sz="1100" baseline="0" dirty="0" smtClean="0"/>
                        <a:t> PowerShell DSC</a:t>
                      </a:r>
                    </a:p>
                    <a:p>
                      <a:pPr marL="127000" lvl="0" indent="-133350" rtl="0">
                        <a:spcBef>
                          <a:spcPts val="0"/>
                        </a:spcBef>
                        <a:buClr>
                          <a:schemeClr val="dk1"/>
                        </a:buClr>
                        <a:buSzPct val="100000"/>
                        <a:buFont typeface="Arial"/>
                        <a:buChar char="•"/>
                      </a:pPr>
                      <a:r>
                        <a:rPr lang="en-US" sz="1100" baseline="0" dirty="0" smtClean="0"/>
                        <a:t>VMware </a:t>
                      </a:r>
                      <a:r>
                        <a:rPr lang="en-US" sz="1100" baseline="0" dirty="0" err="1" smtClean="0"/>
                        <a:t>vCloud</a:t>
                      </a:r>
                      <a:r>
                        <a:rPr lang="en-US" sz="1100" baseline="0" dirty="0" smtClean="0"/>
                        <a:t> Air </a:t>
                      </a:r>
                    </a:p>
                    <a:p>
                      <a:pPr marL="127000" lvl="0" indent="-133350" rtl="0">
                        <a:spcBef>
                          <a:spcPts val="0"/>
                        </a:spcBef>
                        <a:buClr>
                          <a:schemeClr val="dk1"/>
                        </a:buClr>
                        <a:buSzPct val="100000"/>
                        <a:buFont typeface="Arial"/>
                        <a:buChar char="•"/>
                      </a:pPr>
                      <a:r>
                        <a:rPr lang="en-US" sz="1100" baseline="0" dirty="0" smtClean="0"/>
                        <a:t>AWS Cloud</a:t>
                      </a:r>
                      <a:endParaRPr lang="en" sz="1100" dirty="0"/>
                    </a:p>
                    <a:p>
                      <a:pPr marL="0" lvl="0" algn="l" rtl="0">
                        <a:spcBef>
                          <a:spcPts val="0"/>
                        </a:spcBef>
                        <a:buNone/>
                      </a:pPr>
                      <a:endParaRPr sz="1100" dirty="0"/>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Native integration with DSC and Azure.</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Easily</a:t>
                      </a:r>
                      <a:r>
                        <a:rPr lang="en-US" sz="1100" baseline="0" dirty="0" smtClean="0">
                          <a:solidFill>
                            <a:schemeClr val="dk1"/>
                          </a:solidFill>
                          <a:latin typeface="Arial"/>
                          <a:ea typeface="Arial"/>
                          <a:cs typeface="Arial"/>
                          <a:sym typeface="Arial"/>
                        </a:rPr>
                        <a:t> automate </a:t>
                      </a:r>
                      <a:r>
                        <a:rPr lang="en-US" sz="1100" baseline="0" dirty="0" err="1" smtClean="0">
                          <a:solidFill>
                            <a:schemeClr val="dk1"/>
                          </a:solidFill>
                          <a:latin typeface="Arial"/>
                          <a:ea typeface="Arial"/>
                          <a:cs typeface="Arial"/>
                          <a:sym typeface="Arial"/>
                        </a:rPr>
                        <a:t>vSphere</a:t>
                      </a:r>
                      <a:r>
                        <a:rPr lang="en-US" sz="1100" baseline="0" dirty="0" smtClean="0">
                          <a:solidFill>
                            <a:schemeClr val="dk1"/>
                          </a:solidFill>
                          <a:latin typeface="Arial"/>
                          <a:ea typeface="Arial"/>
                          <a:cs typeface="Arial"/>
                          <a:sym typeface="Arial"/>
                        </a:rPr>
                        <a:t> and </a:t>
                      </a:r>
                      <a:r>
                        <a:rPr lang="en-US" sz="1100" baseline="0" dirty="0" err="1" smtClean="0">
                          <a:solidFill>
                            <a:schemeClr val="dk1"/>
                          </a:solidFill>
                          <a:latin typeface="Arial"/>
                          <a:ea typeface="Arial"/>
                          <a:cs typeface="Arial"/>
                          <a:sym typeface="Arial"/>
                        </a:rPr>
                        <a:t>vCloud</a:t>
                      </a:r>
                      <a:r>
                        <a:rPr lang="en-US" sz="1100" baseline="0" dirty="0" smtClean="0">
                          <a:solidFill>
                            <a:schemeClr val="dk1"/>
                          </a:solidFill>
                          <a:latin typeface="Arial"/>
                          <a:ea typeface="Arial"/>
                          <a:cs typeface="Arial"/>
                          <a:sym typeface="Arial"/>
                        </a:rPr>
                        <a:t> workloads.</a:t>
                      </a:r>
                    </a:p>
                    <a:p>
                      <a:pPr marL="177800" lvl="0" indent="-184150" algn="l" rtl="0">
                        <a:spcBef>
                          <a:spcPts val="0"/>
                        </a:spcBef>
                        <a:buClr>
                          <a:schemeClr val="accent1"/>
                        </a:buClr>
                        <a:buSzPct val="118181"/>
                        <a:buFont typeface="Arial"/>
                        <a:buChar char="✓"/>
                      </a:pPr>
                      <a:r>
                        <a:rPr lang="en-US" sz="1100" baseline="0" dirty="0" smtClean="0">
                          <a:solidFill>
                            <a:schemeClr val="dk1"/>
                          </a:solidFill>
                          <a:latin typeface="Arial"/>
                          <a:ea typeface="Arial"/>
                          <a:cs typeface="Arial"/>
                          <a:sym typeface="Arial"/>
                        </a:rPr>
                        <a:t>Automate AWS and use AWS Storage for replication. </a:t>
                      </a:r>
                      <a:endParaRPr lang="en" sz="1100" dirty="0">
                        <a:solidFill>
                          <a:schemeClr val="dk1"/>
                        </a:solidFill>
                        <a:latin typeface="Arial"/>
                        <a:ea typeface="Arial"/>
                        <a:cs typeface="Arial"/>
                        <a:sym typeface="Arial"/>
                      </a:endParaRPr>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r>
            </a:tbl>
          </a:graphicData>
        </a:graphic>
      </p:graphicFrame>
      <p:sp>
        <p:nvSpPr>
          <p:cNvPr id="251" name="Shape 251"/>
          <p:cNvSpPr txBox="1">
            <a:spLocks noGrp="1"/>
          </p:cNvSpPr>
          <p:nvPr>
            <p:ph type="title"/>
          </p:nvPr>
        </p:nvSpPr>
        <p:spPr>
          <a:xfrm>
            <a:off x="381006" y="342900"/>
            <a:ext cx="8381999" cy="640200"/>
          </a:xfrm>
          <a:prstGeom prst="rect">
            <a:avLst/>
          </a:prstGeom>
          <a:noFill/>
          <a:ln>
            <a:noFill/>
          </a:ln>
        </p:spPr>
        <p:txBody>
          <a:bodyPr lIns="68565" tIns="68565" rIns="68565" bIns="68565" anchor="t" anchorCtr="0">
            <a:noAutofit/>
          </a:bodyPr>
          <a:lstStyle/>
          <a:p>
            <a:pPr>
              <a:spcBef>
                <a:spcPts val="0"/>
              </a:spcBef>
              <a:buClr>
                <a:schemeClr val="accent1"/>
              </a:buClr>
              <a:buSzPct val="25000"/>
            </a:pPr>
            <a:r>
              <a:rPr lang="en" dirty="0">
                <a:latin typeface="Arial"/>
                <a:ea typeface="Arial"/>
                <a:cs typeface="Arial"/>
                <a:sym typeface="Arial"/>
              </a:rPr>
              <a:t>Chef</a:t>
            </a:r>
            <a:r>
              <a:rPr lang="en-US" dirty="0">
                <a:latin typeface="Arial"/>
                <a:ea typeface="Arial"/>
                <a:cs typeface="Arial"/>
                <a:sym typeface="Arial"/>
              </a:rPr>
              <a:t> </a:t>
            </a:r>
            <a:r>
              <a:rPr lang="en-US" dirty="0" smtClean="0">
                <a:latin typeface="Arial"/>
                <a:ea typeface="Arial"/>
                <a:cs typeface="Arial"/>
                <a:sym typeface="Arial"/>
              </a:rPr>
              <a:t>12 Delivers</a:t>
            </a:r>
            <a:endParaRPr lang="en" dirty="0">
              <a:latin typeface="Arial"/>
              <a:ea typeface="Arial"/>
              <a:cs typeface="Arial"/>
              <a:sym typeface="Arial"/>
            </a:endParaRPr>
          </a:p>
        </p:txBody>
      </p:sp>
      <p:cxnSp>
        <p:nvCxnSpPr>
          <p:cNvPr id="3" name="Straight Connector 2"/>
          <p:cNvCxnSpPr/>
          <p:nvPr/>
        </p:nvCxnSpPr>
        <p:spPr>
          <a:xfrm flipH="1">
            <a:off x="8450070" y="936532"/>
            <a:ext cx="6790" cy="3526580"/>
          </a:xfrm>
          <a:prstGeom prst="line">
            <a:avLst/>
          </a:prstGeom>
          <a:ln w="3175"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59" name="Shape 153"/>
          <p:cNvSpPr/>
          <p:nvPr/>
        </p:nvSpPr>
        <p:spPr>
          <a:xfrm>
            <a:off x="700346" y="1310841"/>
            <a:ext cx="574327" cy="532529"/>
          </a:xfrm>
          <a:custGeom>
            <a:avLst/>
            <a:gdLst/>
            <a:ahLst/>
            <a:cxnLst/>
            <a:rect l="0" t="0" r="0" b="0"/>
            <a:pathLst>
              <a:path w="300" h="300" extrusionOk="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p:spPr>
        <p:txBody>
          <a:bodyPr lIns="0" tIns="30875" rIns="61717" bIns="30875" anchor="t" anchorCtr="0">
            <a:noAutofit/>
          </a:bodyPr>
          <a:lstStyle/>
          <a:p>
            <a:pPr algn="ctr"/>
            <a:endParaRPr sz="1200">
              <a:solidFill>
                <a:srgbClr val="FFFFFF"/>
              </a:solidFill>
            </a:endParaRPr>
          </a:p>
        </p:txBody>
      </p:sp>
      <p:sp>
        <p:nvSpPr>
          <p:cNvPr id="63" name="Shape 114"/>
          <p:cNvSpPr/>
          <p:nvPr/>
        </p:nvSpPr>
        <p:spPr>
          <a:xfrm>
            <a:off x="933869" y="2748866"/>
            <a:ext cx="420729" cy="420729"/>
          </a:xfrm>
          <a:custGeom>
            <a:avLst/>
            <a:gdLst/>
            <a:ahLst/>
            <a:cxnLst/>
            <a:rect l="0" t="0" r="0" b="0"/>
            <a:pathLst>
              <a:path w="205" h="205" extrusionOk="0">
                <a:moveTo>
                  <a:pt x="205" y="125"/>
                </a:moveTo>
                <a:cubicBezTo>
                  <a:pt x="180" y="110"/>
                  <a:pt x="180" y="110"/>
                  <a:pt x="180" y="110"/>
                </a:cubicBezTo>
                <a:cubicBezTo>
                  <a:pt x="181" y="100"/>
                  <a:pt x="180" y="90"/>
                  <a:pt x="177" y="81"/>
                </a:cubicBezTo>
                <a:cubicBezTo>
                  <a:pt x="198" y="60"/>
                  <a:pt x="198" y="60"/>
                  <a:pt x="198" y="60"/>
                </a:cubicBezTo>
                <a:cubicBezTo>
                  <a:pt x="183" y="37"/>
                  <a:pt x="183" y="37"/>
                  <a:pt x="183" y="37"/>
                </a:cubicBezTo>
                <a:cubicBezTo>
                  <a:pt x="156" y="48"/>
                  <a:pt x="156" y="48"/>
                  <a:pt x="156" y="48"/>
                </a:cubicBezTo>
                <a:cubicBezTo>
                  <a:pt x="149" y="41"/>
                  <a:pt x="140" y="36"/>
                  <a:pt x="131" y="32"/>
                </a:cubicBezTo>
                <a:cubicBezTo>
                  <a:pt x="131" y="32"/>
                  <a:pt x="131" y="32"/>
                  <a:pt x="131" y="32"/>
                </a:cubicBezTo>
                <a:cubicBezTo>
                  <a:pt x="128" y="3"/>
                  <a:pt x="128" y="3"/>
                  <a:pt x="128" y="3"/>
                </a:cubicBezTo>
                <a:cubicBezTo>
                  <a:pt x="101" y="0"/>
                  <a:pt x="101" y="0"/>
                  <a:pt x="101" y="0"/>
                </a:cubicBezTo>
                <a:cubicBezTo>
                  <a:pt x="93" y="28"/>
                  <a:pt x="93" y="28"/>
                  <a:pt x="93" y="28"/>
                </a:cubicBezTo>
                <a:cubicBezTo>
                  <a:pt x="83" y="30"/>
                  <a:pt x="73" y="33"/>
                  <a:pt x="65" y="38"/>
                </a:cubicBezTo>
                <a:cubicBezTo>
                  <a:pt x="65" y="38"/>
                  <a:pt x="65" y="38"/>
                  <a:pt x="65" y="38"/>
                </a:cubicBezTo>
                <a:cubicBezTo>
                  <a:pt x="40" y="22"/>
                  <a:pt x="40" y="22"/>
                  <a:pt x="40" y="22"/>
                </a:cubicBezTo>
                <a:cubicBezTo>
                  <a:pt x="21" y="41"/>
                  <a:pt x="21" y="41"/>
                  <a:pt x="21" y="41"/>
                </a:cubicBezTo>
                <a:cubicBezTo>
                  <a:pt x="37" y="65"/>
                  <a:pt x="37" y="65"/>
                  <a:pt x="37" y="65"/>
                </a:cubicBezTo>
                <a:cubicBezTo>
                  <a:pt x="33" y="74"/>
                  <a:pt x="29" y="83"/>
                  <a:pt x="28" y="93"/>
                </a:cubicBezTo>
                <a:cubicBezTo>
                  <a:pt x="0" y="102"/>
                  <a:pt x="0" y="102"/>
                  <a:pt x="0" y="102"/>
                </a:cubicBezTo>
                <a:cubicBezTo>
                  <a:pt x="3" y="129"/>
                  <a:pt x="3" y="129"/>
                  <a:pt x="3" y="129"/>
                </a:cubicBezTo>
                <a:cubicBezTo>
                  <a:pt x="32" y="132"/>
                  <a:pt x="32" y="132"/>
                  <a:pt x="32" y="132"/>
                </a:cubicBezTo>
                <a:cubicBezTo>
                  <a:pt x="32" y="132"/>
                  <a:pt x="32" y="132"/>
                  <a:pt x="32" y="132"/>
                </a:cubicBezTo>
                <a:cubicBezTo>
                  <a:pt x="36" y="141"/>
                  <a:pt x="41" y="149"/>
                  <a:pt x="48" y="157"/>
                </a:cubicBezTo>
                <a:cubicBezTo>
                  <a:pt x="38" y="184"/>
                  <a:pt x="38" y="184"/>
                  <a:pt x="38" y="184"/>
                </a:cubicBezTo>
                <a:cubicBezTo>
                  <a:pt x="61" y="198"/>
                  <a:pt x="61" y="198"/>
                  <a:pt x="61" y="198"/>
                </a:cubicBezTo>
                <a:cubicBezTo>
                  <a:pt x="81" y="177"/>
                  <a:pt x="81" y="177"/>
                  <a:pt x="81" y="177"/>
                </a:cubicBezTo>
                <a:cubicBezTo>
                  <a:pt x="86" y="179"/>
                  <a:pt x="90" y="180"/>
                  <a:pt x="95" y="180"/>
                </a:cubicBezTo>
                <a:cubicBezTo>
                  <a:pt x="100" y="181"/>
                  <a:pt x="105" y="181"/>
                  <a:pt x="110" y="180"/>
                </a:cubicBezTo>
                <a:cubicBezTo>
                  <a:pt x="125" y="205"/>
                  <a:pt x="125" y="205"/>
                  <a:pt x="125" y="205"/>
                </a:cubicBezTo>
                <a:cubicBezTo>
                  <a:pt x="151" y="196"/>
                  <a:pt x="151" y="196"/>
                  <a:pt x="151" y="196"/>
                </a:cubicBezTo>
                <a:cubicBezTo>
                  <a:pt x="147" y="167"/>
                  <a:pt x="147" y="167"/>
                  <a:pt x="147" y="167"/>
                </a:cubicBezTo>
                <a:cubicBezTo>
                  <a:pt x="155" y="162"/>
                  <a:pt x="162" y="155"/>
                  <a:pt x="167" y="146"/>
                </a:cubicBezTo>
                <a:cubicBezTo>
                  <a:pt x="167" y="146"/>
                  <a:pt x="167" y="146"/>
                  <a:pt x="167" y="146"/>
                </a:cubicBezTo>
                <a:cubicBezTo>
                  <a:pt x="196" y="150"/>
                  <a:pt x="196" y="150"/>
                  <a:pt x="196" y="150"/>
                </a:cubicBezTo>
                <a:lnTo>
                  <a:pt x="205" y="125"/>
                </a:lnTo>
                <a:close/>
                <a:moveTo>
                  <a:pt x="101" y="126"/>
                </a:moveTo>
                <a:cubicBezTo>
                  <a:pt x="89" y="126"/>
                  <a:pt x="89" y="126"/>
                  <a:pt x="89" y="126"/>
                </a:cubicBezTo>
                <a:cubicBezTo>
                  <a:pt x="83" y="115"/>
                  <a:pt x="83" y="115"/>
                  <a:pt x="83" y="115"/>
                </a:cubicBezTo>
                <a:cubicBezTo>
                  <a:pt x="76" y="105"/>
                  <a:pt x="76" y="105"/>
                  <a:pt x="76" y="105"/>
                </a:cubicBezTo>
                <a:cubicBezTo>
                  <a:pt x="81" y="93"/>
                  <a:pt x="81" y="93"/>
                  <a:pt x="81" y="93"/>
                </a:cubicBezTo>
                <a:cubicBezTo>
                  <a:pt x="84" y="82"/>
                  <a:pt x="84" y="82"/>
                  <a:pt x="84" y="82"/>
                </a:cubicBezTo>
                <a:cubicBezTo>
                  <a:pt x="96" y="78"/>
                  <a:pt x="96" y="78"/>
                  <a:pt x="96" y="78"/>
                </a:cubicBezTo>
                <a:cubicBezTo>
                  <a:pt x="107" y="73"/>
                  <a:pt x="107" y="73"/>
                  <a:pt x="107" y="73"/>
                </a:cubicBezTo>
                <a:cubicBezTo>
                  <a:pt x="117" y="81"/>
                  <a:pt x="117" y="81"/>
                  <a:pt x="117" y="81"/>
                </a:cubicBezTo>
                <a:cubicBezTo>
                  <a:pt x="128" y="86"/>
                  <a:pt x="128" y="86"/>
                  <a:pt x="128" y="86"/>
                </a:cubicBezTo>
                <a:cubicBezTo>
                  <a:pt x="129" y="99"/>
                  <a:pt x="129" y="99"/>
                  <a:pt x="129" y="99"/>
                </a:cubicBezTo>
                <a:cubicBezTo>
                  <a:pt x="131" y="111"/>
                  <a:pt x="131" y="111"/>
                  <a:pt x="131" y="111"/>
                </a:cubicBezTo>
                <a:cubicBezTo>
                  <a:pt x="122" y="119"/>
                  <a:pt x="122" y="119"/>
                  <a:pt x="122" y="119"/>
                </a:cubicBezTo>
                <a:cubicBezTo>
                  <a:pt x="113" y="128"/>
                  <a:pt x="113" y="128"/>
                  <a:pt x="113" y="128"/>
                </a:cubicBezTo>
                <a:lnTo>
                  <a:pt x="101" y="126"/>
                </a:lnTo>
                <a:close/>
              </a:path>
            </a:pathLst>
          </a:custGeom>
          <a:solidFill>
            <a:schemeClr val="accent4"/>
          </a:solidFill>
          <a:ln>
            <a:noFill/>
          </a:ln>
        </p:spPr>
        <p:txBody>
          <a:bodyPr lIns="68565" tIns="34274" rIns="68565" bIns="34274" anchor="t" anchorCtr="0">
            <a:noAutofit/>
          </a:bodyPr>
          <a:lstStyle/>
          <a:p>
            <a:endParaRPr>
              <a:solidFill>
                <a:schemeClr val="dk1"/>
              </a:solidFill>
            </a:endParaRPr>
          </a:p>
        </p:txBody>
      </p:sp>
      <p:sp>
        <p:nvSpPr>
          <p:cNvPr id="64" name="Shape 115"/>
          <p:cNvSpPr/>
          <p:nvPr/>
        </p:nvSpPr>
        <p:spPr>
          <a:xfrm>
            <a:off x="906921" y="2515029"/>
            <a:ext cx="275560" cy="272952"/>
          </a:xfrm>
          <a:custGeom>
            <a:avLst/>
            <a:gdLst/>
            <a:ahLst/>
            <a:cxnLst/>
            <a:rect l="0" t="0" r="0" b="0"/>
            <a:pathLst>
              <a:path w="134" h="133" extrusionOk="0">
                <a:moveTo>
                  <a:pt x="18" y="62"/>
                </a:moveTo>
                <a:cubicBezTo>
                  <a:pt x="0" y="68"/>
                  <a:pt x="0" y="68"/>
                  <a:pt x="0" y="68"/>
                </a:cubicBezTo>
                <a:cubicBezTo>
                  <a:pt x="3" y="86"/>
                  <a:pt x="3" y="86"/>
                  <a:pt x="3" y="86"/>
                </a:cubicBezTo>
                <a:cubicBezTo>
                  <a:pt x="22" y="87"/>
                  <a:pt x="22" y="87"/>
                  <a:pt x="22" y="87"/>
                </a:cubicBezTo>
                <a:cubicBezTo>
                  <a:pt x="22" y="87"/>
                  <a:pt x="22" y="87"/>
                  <a:pt x="22" y="87"/>
                </a:cubicBezTo>
                <a:cubicBezTo>
                  <a:pt x="24" y="93"/>
                  <a:pt x="28" y="98"/>
                  <a:pt x="32" y="103"/>
                </a:cubicBezTo>
                <a:cubicBezTo>
                  <a:pt x="26" y="121"/>
                  <a:pt x="26" y="121"/>
                  <a:pt x="26" y="121"/>
                </a:cubicBezTo>
                <a:cubicBezTo>
                  <a:pt x="41" y="129"/>
                  <a:pt x="41" y="129"/>
                  <a:pt x="41" y="129"/>
                </a:cubicBezTo>
                <a:cubicBezTo>
                  <a:pt x="54" y="115"/>
                  <a:pt x="54" y="115"/>
                  <a:pt x="54" y="115"/>
                </a:cubicBezTo>
                <a:cubicBezTo>
                  <a:pt x="54" y="115"/>
                  <a:pt x="54" y="115"/>
                  <a:pt x="54" y="115"/>
                </a:cubicBezTo>
                <a:cubicBezTo>
                  <a:pt x="57" y="116"/>
                  <a:pt x="60" y="117"/>
                  <a:pt x="63" y="117"/>
                </a:cubicBezTo>
                <a:cubicBezTo>
                  <a:pt x="67" y="117"/>
                  <a:pt x="70" y="117"/>
                  <a:pt x="73" y="117"/>
                </a:cubicBezTo>
                <a:cubicBezTo>
                  <a:pt x="73" y="117"/>
                  <a:pt x="73" y="117"/>
                  <a:pt x="73" y="117"/>
                </a:cubicBezTo>
                <a:cubicBezTo>
                  <a:pt x="83" y="133"/>
                  <a:pt x="83" y="133"/>
                  <a:pt x="83" y="133"/>
                </a:cubicBezTo>
                <a:cubicBezTo>
                  <a:pt x="100" y="126"/>
                  <a:pt x="100" y="126"/>
                  <a:pt x="100" y="126"/>
                </a:cubicBezTo>
                <a:cubicBezTo>
                  <a:pt x="97" y="108"/>
                  <a:pt x="97" y="108"/>
                  <a:pt x="97" y="108"/>
                </a:cubicBezTo>
                <a:cubicBezTo>
                  <a:pt x="102" y="104"/>
                  <a:pt x="106" y="99"/>
                  <a:pt x="110" y="94"/>
                </a:cubicBezTo>
                <a:cubicBezTo>
                  <a:pt x="110" y="94"/>
                  <a:pt x="110" y="94"/>
                  <a:pt x="110" y="94"/>
                </a:cubicBezTo>
                <a:cubicBezTo>
                  <a:pt x="128" y="96"/>
                  <a:pt x="128" y="96"/>
                  <a:pt x="128" y="96"/>
                </a:cubicBezTo>
                <a:cubicBezTo>
                  <a:pt x="134" y="79"/>
                  <a:pt x="134" y="79"/>
                  <a:pt x="134" y="79"/>
                </a:cubicBezTo>
                <a:cubicBezTo>
                  <a:pt x="117" y="70"/>
                  <a:pt x="117" y="70"/>
                  <a:pt x="117" y="70"/>
                </a:cubicBezTo>
                <a:cubicBezTo>
                  <a:pt x="117" y="70"/>
                  <a:pt x="117" y="70"/>
                  <a:pt x="117" y="70"/>
                </a:cubicBezTo>
                <a:cubicBezTo>
                  <a:pt x="117" y="63"/>
                  <a:pt x="116" y="57"/>
                  <a:pt x="114" y="51"/>
                </a:cubicBezTo>
                <a:cubicBezTo>
                  <a:pt x="114" y="51"/>
                  <a:pt x="114" y="51"/>
                  <a:pt x="114" y="51"/>
                </a:cubicBezTo>
                <a:cubicBezTo>
                  <a:pt x="128" y="37"/>
                  <a:pt x="128" y="37"/>
                  <a:pt x="128" y="37"/>
                </a:cubicBezTo>
                <a:cubicBezTo>
                  <a:pt x="118" y="23"/>
                  <a:pt x="118" y="23"/>
                  <a:pt x="118" y="23"/>
                </a:cubicBezTo>
                <a:cubicBezTo>
                  <a:pt x="100" y="30"/>
                  <a:pt x="100" y="30"/>
                  <a:pt x="100" y="30"/>
                </a:cubicBezTo>
                <a:cubicBezTo>
                  <a:pt x="95" y="26"/>
                  <a:pt x="90" y="22"/>
                  <a:pt x="84" y="20"/>
                </a:cubicBezTo>
                <a:cubicBezTo>
                  <a:pt x="81" y="1"/>
                  <a:pt x="81" y="1"/>
                  <a:pt x="81" y="1"/>
                </a:cubicBezTo>
                <a:cubicBezTo>
                  <a:pt x="64" y="0"/>
                  <a:pt x="64" y="0"/>
                  <a:pt x="64" y="0"/>
                </a:cubicBezTo>
                <a:cubicBezTo>
                  <a:pt x="59" y="18"/>
                  <a:pt x="59" y="18"/>
                  <a:pt x="59" y="18"/>
                </a:cubicBezTo>
                <a:cubicBezTo>
                  <a:pt x="52" y="19"/>
                  <a:pt x="46" y="22"/>
                  <a:pt x="41" y="25"/>
                </a:cubicBezTo>
                <a:cubicBezTo>
                  <a:pt x="41" y="25"/>
                  <a:pt x="41" y="25"/>
                  <a:pt x="41" y="25"/>
                </a:cubicBezTo>
                <a:cubicBezTo>
                  <a:pt x="25" y="15"/>
                  <a:pt x="25" y="15"/>
                  <a:pt x="25" y="15"/>
                </a:cubicBezTo>
                <a:cubicBezTo>
                  <a:pt x="12" y="28"/>
                  <a:pt x="12" y="28"/>
                  <a:pt x="12" y="28"/>
                </a:cubicBezTo>
                <a:cubicBezTo>
                  <a:pt x="24" y="44"/>
                  <a:pt x="24" y="44"/>
                  <a:pt x="24" y="44"/>
                </a:cubicBezTo>
                <a:cubicBezTo>
                  <a:pt x="24" y="44"/>
                  <a:pt x="24" y="44"/>
                  <a:pt x="24" y="44"/>
                </a:cubicBezTo>
                <a:cubicBezTo>
                  <a:pt x="21" y="49"/>
                  <a:pt x="19" y="55"/>
                  <a:pt x="18" y="62"/>
                </a:cubicBezTo>
                <a:close/>
                <a:moveTo>
                  <a:pt x="52" y="61"/>
                </a:moveTo>
                <a:cubicBezTo>
                  <a:pt x="54" y="53"/>
                  <a:pt x="54" y="53"/>
                  <a:pt x="54" y="53"/>
                </a:cubicBezTo>
                <a:cubicBezTo>
                  <a:pt x="62" y="51"/>
                  <a:pt x="62" y="51"/>
                  <a:pt x="62" y="51"/>
                </a:cubicBezTo>
                <a:cubicBezTo>
                  <a:pt x="69" y="47"/>
                  <a:pt x="69" y="47"/>
                  <a:pt x="69" y="47"/>
                </a:cubicBezTo>
                <a:cubicBezTo>
                  <a:pt x="76" y="52"/>
                  <a:pt x="76" y="52"/>
                  <a:pt x="76" y="52"/>
                </a:cubicBezTo>
                <a:cubicBezTo>
                  <a:pt x="83" y="55"/>
                  <a:pt x="83" y="55"/>
                  <a:pt x="83" y="55"/>
                </a:cubicBezTo>
                <a:cubicBezTo>
                  <a:pt x="83" y="63"/>
                  <a:pt x="83" y="63"/>
                  <a:pt x="83" y="63"/>
                </a:cubicBezTo>
                <a:cubicBezTo>
                  <a:pt x="85" y="71"/>
                  <a:pt x="85" y="71"/>
                  <a:pt x="85" y="71"/>
                </a:cubicBezTo>
                <a:cubicBezTo>
                  <a:pt x="79" y="77"/>
                  <a:pt x="79" y="77"/>
                  <a:pt x="79" y="77"/>
                </a:cubicBezTo>
                <a:cubicBezTo>
                  <a:pt x="74" y="83"/>
                  <a:pt x="74" y="83"/>
                  <a:pt x="74" y="83"/>
                </a:cubicBezTo>
                <a:cubicBezTo>
                  <a:pt x="66" y="82"/>
                  <a:pt x="66" y="82"/>
                  <a:pt x="66" y="82"/>
                </a:cubicBezTo>
                <a:cubicBezTo>
                  <a:pt x="58" y="82"/>
                  <a:pt x="58" y="82"/>
                  <a:pt x="58" y="82"/>
                </a:cubicBezTo>
                <a:cubicBezTo>
                  <a:pt x="54" y="75"/>
                  <a:pt x="54" y="75"/>
                  <a:pt x="54" y="75"/>
                </a:cubicBezTo>
                <a:cubicBezTo>
                  <a:pt x="49" y="68"/>
                  <a:pt x="49" y="68"/>
                  <a:pt x="49" y="68"/>
                </a:cubicBezTo>
                <a:lnTo>
                  <a:pt x="52" y="61"/>
                </a:lnTo>
                <a:close/>
              </a:path>
            </a:pathLst>
          </a:custGeom>
          <a:solidFill>
            <a:schemeClr val="accent4"/>
          </a:solidFill>
          <a:ln>
            <a:noFill/>
          </a:ln>
        </p:spPr>
        <p:txBody>
          <a:bodyPr lIns="68565" tIns="34274" rIns="68565" bIns="34274" anchor="t" anchorCtr="0">
            <a:noAutofit/>
          </a:bodyPr>
          <a:lstStyle/>
          <a:p>
            <a:endParaRPr>
              <a:solidFill>
                <a:schemeClr val="dk1"/>
              </a:solidFill>
            </a:endParaRPr>
          </a:p>
        </p:txBody>
      </p:sp>
      <p:sp>
        <p:nvSpPr>
          <p:cNvPr id="65" name="Shape 116"/>
          <p:cNvSpPr/>
          <p:nvPr/>
        </p:nvSpPr>
        <p:spPr>
          <a:xfrm>
            <a:off x="607890" y="2660199"/>
            <a:ext cx="354664" cy="353794"/>
          </a:xfrm>
          <a:custGeom>
            <a:avLst/>
            <a:gdLst/>
            <a:ahLst/>
            <a:cxnLst/>
            <a:rect l="0" t="0" r="0" b="0"/>
            <a:pathLst>
              <a:path w="173" h="172" extrusionOk="0">
                <a:moveTo>
                  <a:pt x="167" y="124"/>
                </a:moveTo>
                <a:cubicBezTo>
                  <a:pt x="173" y="102"/>
                  <a:pt x="173" y="102"/>
                  <a:pt x="173" y="102"/>
                </a:cubicBezTo>
                <a:cubicBezTo>
                  <a:pt x="152" y="90"/>
                  <a:pt x="152" y="90"/>
                  <a:pt x="152" y="90"/>
                </a:cubicBezTo>
                <a:cubicBezTo>
                  <a:pt x="152" y="90"/>
                  <a:pt x="152" y="90"/>
                  <a:pt x="152" y="90"/>
                </a:cubicBezTo>
                <a:cubicBezTo>
                  <a:pt x="152" y="81"/>
                  <a:pt x="151" y="73"/>
                  <a:pt x="148" y="65"/>
                </a:cubicBezTo>
                <a:cubicBezTo>
                  <a:pt x="165" y="48"/>
                  <a:pt x="165" y="48"/>
                  <a:pt x="165" y="48"/>
                </a:cubicBezTo>
                <a:cubicBezTo>
                  <a:pt x="152" y="29"/>
                  <a:pt x="152" y="29"/>
                  <a:pt x="152" y="29"/>
                </a:cubicBezTo>
                <a:cubicBezTo>
                  <a:pt x="130" y="38"/>
                  <a:pt x="130" y="38"/>
                  <a:pt x="130" y="38"/>
                </a:cubicBezTo>
                <a:cubicBezTo>
                  <a:pt x="124" y="33"/>
                  <a:pt x="116" y="29"/>
                  <a:pt x="108" y="26"/>
                </a:cubicBezTo>
                <a:cubicBezTo>
                  <a:pt x="105" y="1"/>
                  <a:pt x="105" y="1"/>
                  <a:pt x="105" y="1"/>
                </a:cubicBezTo>
                <a:cubicBezTo>
                  <a:pt x="82" y="0"/>
                  <a:pt x="82" y="0"/>
                  <a:pt x="82" y="0"/>
                </a:cubicBezTo>
                <a:cubicBezTo>
                  <a:pt x="76" y="23"/>
                  <a:pt x="76" y="23"/>
                  <a:pt x="76" y="23"/>
                </a:cubicBezTo>
                <a:cubicBezTo>
                  <a:pt x="76" y="23"/>
                  <a:pt x="76" y="23"/>
                  <a:pt x="76" y="23"/>
                </a:cubicBezTo>
                <a:cubicBezTo>
                  <a:pt x="67" y="25"/>
                  <a:pt x="60" y="28"/>
                  <a:pt x="53" y="32"/>
                </a:cubicBezTo>
                <a:cubicBezTo>
                  <a:pt x="32" y="19"/>
                  <a:pt x="32" y="19"/>
                  <a:pt x="32" y="19"/>
                </a:cubicBezTo>
                <a:cubicBezTo>
                  <a:pt x="16" y="36"/>
                  <a:pt x="16" y="36"/>
                  <a:pt x="16" y="36"/>
                </a:cubicBezTo>
                <a:cubicBezTo>
                  <a:pt x="30" y="56"/>
                  <a:pt x="30" y="56"/>
                  <a:pt x="30" y="56"/>
                </a:cubicBezTo>
                <a:cubicBezTo>
                  <a:pt x="27" y="63"/>
                  <a:pt x="24" y="71"/>
                  <a:pt x="23" y="80"/>
                </a:cubicBezTo>
                <a:cubicBezTo>
                  <a:pt x="0" y="88"/>
                  <a:pt x="0" y="88"/>
                  <a:pt x="0" y="88"/>
                </a:cubicBezTo>
                <a:cubicBezTo>
                  <a:pt x="3" y="111"/>
                  <a:pt x="3" y="111"/>
                  <a:pt x="3" y="111"/>
                </a:cubicBezTo>
                <a:cubicBezTo>
                  <a:pt x="28" y="112"/>
                  <a:pt x="28" y="112"/>
                  <a:pt x="28" y="112"/>
                </a:cubicBezTo>
                <a:cubicBezTo>
                  <a:pt x="28" y="112"/>
                  <a:pt x="28" y="112"/>
                  <a:pt x="28" y="112"/>
                </a:cubicBezTo>
                <a:cubicBezTo>
                  <a:pt x="31" y="120"/>
                  <a:pt x="36" y="127"/>
                  <a:pt x="42" y="133"/>
                </a:cubicBezTo>
                <a:cubicBezTo>
                  <a:pt x="42" y="133"/>
                  <a:pt x="42" y="133"/>
                  <a:pt x="42" y="133"/>
                </a:cubicBezTo>
                <a:cubicBezTo>
                  <a:pt x="34" y="156"/>
                  <a:pt x="34" y="156"/>
                  <a:pt x="34" y="156"/>
                </a:cubicBezTo>
                <a:cubicBezTo>
                  <a:pt x="54" y="168"/>
                  <a:pt x="54" y="168"/>
                  <a:pt x="54" y="168"/>
                </a:cubicBezTo>
                <a:cubicBezTo>
                  <a:pt x="70" y="149"/>
                  <a:pt x="70" y="149"/>
                  <a:pt x="70" y="149"/>
                </a:cubicBezTo>
                <a:cubicBezTo>
                  <a:pt x="74" y="150"/>
                  <a:pt x="78" y="151"/>
                  <a:pt x="82" y="151"/>
                </a:cubicBezTo>
                <a:cubicBezTo>
                  <a:pt x="87" y="152"/>
                  <a:pt x="91" y="152"/>
                  <a:pt x="95" y="151"/>
                </a:cubicBezTo>
                <a:cubicBezTo>
                  <a:pt x="95" y="151"/>
                  <a:pt x="95" y="151"/>
                  <a:pt x="95" y="151"/>
                </a:cubicBezTo>
                <a:cubicBezTo>
                  <a:pt x="108" y="172"/>
                  <a:pt x="108" y="172"/>
                  <a:pt x="108" y="172"/>
                </a:cubicBezTo>
                <a:cubicBezTo>
                  <a:pt x="129" y="163"/>
                  <a:pt x="129" y="163"/>
                  <a:pt x="129" y="163"/>
                </a:cubicBezTo>
                <a:cubicBezTo>
                  <a:pt x="125" y="139"/>
                  <a:pt x="125" y="139"/>
                  <a:pt x="125" y="139"/>
                </a:cubicBezTo>
                <a:cubicBezTo>
                  <a:pt x="132" y="134"/>
                  <a:pt x="138" y="128"/>
                  <a:pt x="142" y="121"/>
                </a:cubicBezTo>
                <a:cubicBezTo>
                  <a:pt x="142" y="121"/>
                  <a:pt x="142" y="121"/>
                  <a:pt x="142" y="121"/>
                </a:cubicBezTo>
                <a:lnTo>
                  <a:pt x="167" y="124"/>
                </a:lnTo>
                <a:close/>
                <a:moveTo>
                  <a:pt x="86" y="106"/>
                </a:moveTo>
                <a:cubicBezTo>
                  <a:pt x="75" y="106"/>
                  <a:pt x="75" y="106"/>
                  <a:pt x="75" y="106"/>
                </a:cubicBezTo>
                <a:cubicBezTo>
                  <a:pt x="70" y="97"/>
                  <a:pt x="70" y="97"/>
                  <a:pt x="70" y="97"/>
                </a:cubicBezTo>
                <a:cubicBezTo>
                  <a:pt x="64" y="88"/>
                  <a:pt x="64" y="88"/>
                  <a:pt x="64" y="88"/>
                </a:cubicBezTo>
                <a:cubicBezTo>
                  <a:pt x="67" y="79"/>
                  <a:pt x="67" y="79"/>
                  <a:pt x="67" y="79"/>
                </a:cubicBezTo>
                <a:cubicBezTo>
                  <a:pt x="70" y="69"/>
                  <a:pt x="70" y="69"/>
                  <a:pt x="70" y="69"/>
                </a:cubicBezTo>
                <a:cubicBezTo>
                  <a:pt x="80" y="65"/>
                  <a:pt x="80" y="65"/>
                  <a:pt x="80" y="65"/>
                </a:cubicBezTo>
                <a:cubicBezTo>
                  <a:pt x="89" y="61"/>
                  <a:pt x="89" y="61"/>
                  <a:pt x="89" y="61"/>
                </a:cubicBezTo>
                <a:cubicBezTo>
                  <a:pt x="98" y="67"/>
                  <a:pt x="98" y="67"/>
                  <a:pt x="98" y="67"/>
                </a:cubicBezTo>
                <a:cubicBezTo>
                  <a:pt x="107" y="71"/>
                  <a:pt x="107" y="71"/>
                  <a:pt x="107" y="71"/>
                </a:cubicBezTo>
                <a:cubicBezTo>
                  <a:pt x="108" y="82"/>
                  <a:pt x="108" y="82"/>
                  <a:pt x="108" y="82"/>
                </a:cubicBezTo>
                <a:cubicBezTo>
                  <a:pt x="110" y="92"/>
                  <a:pt x="110" y="92"/>
                  <a:pt x="110" y="92"/>
                </a:cubicBezTo>
                <a:cubicBezTo>
                  <a:pt x="103" y="99"/>
                  <a:pt x="103" y="99"/>
                  <a:pt x="103" y="99"/>
                </a:cubicBezTo>
                <a:cubicBezTo>
                  <a:pt x="96" y="107"/>
                  <a:pt x="96" y="107"/>
                  <a:pt x="96" y="107"/>
                </a:cubicBezTo>
                <a:lnTo>
                  <a:pt x="86" y="106"/>
                </a:lnTo>
                <a:close/>
              </a:path>
            </a:pathLst>
          </a:custGeom>
          <a:solidFill>
            <a:schemeClr val="accent4"/>
          </a:solidFill>
          <a:ln>
            <a:noFill/>
          </a:ln>
        </p:spPr>
        <p:txBody>
          <a:bodyPr lIns="68565" tIns="34274" rIns="68565" bIns="34274" anchor="t" anchorCtr="0">
            <a:noAutofit/>
          </a:bodyPr>
          <a:lstStyle/>
          <a:p>
            <a:endParaRPr>
              <a:solidFill>
                <a:schemeClr val="dk1"/>
              </a:solidFill>
            </a:endParaRPr>
          </a:p>
        </p:txBody>
      </p:sp>
      <p:pic>
        <p:nvPicPr>
          <p:cNvPr id="66" name="Picture 65"/>
          <p:cNvPicPr>
            <a:picLocks noChangeAspect="1"/>
          </p:cNvPicPr>
          <p:nvPr/>
        </p:nvPicPr>
        <p:blipFill>
          <a:blip r:embed="rId3"/>
          <a:stretch>
            <a:fillRect/>
          </a:stretch>
        </p:blipFill>
        <p:spPr>
          <a:xfrm>
            <a:off x="753256" y="3391947"/>
            <a:ext cx="352943" cy="386947"/>
          </a:xfrm>
          <a:prstGeom prst="rect">
            <a:avLst/>
          </a:prstGeom>
        </p:spPr>
      </p:pic>
      <p:pic>
        <p:nvPicPr>
          <p:cNvPr id="67" name="Picture 66"/>
          <p:cNvPicPr>
            <a:picLocks noChangeAspect="1"/>
          </p:cNvPicPr>
          <p:nvPr/>
        </p:nvPicPr>
        <p:blipFill rotWithShape="1">
          <a:blip r:embed="rId4"/>
          <a:srcRect r="3748"/>
          <a:stretch/>
        </p:blipFill>
        <p:spPr>
          <a:xfrm>
            <a:off x="669617" y="3904275"/>
            <a:ext cx="574327" cy="97261"/>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31" y="4092475"/>
            <a:ext cx="693045" cy="252704"/>
          </a:xfrm>
          <a:prstGeom prst="rect">
            <a:avLst/>
          </a:prstGeom>
        </p:spPr>
      </p:pic>
    </p:spTree>
    <p:extLst>
      <p:ext uri="{BB962C8B-B14F-4D97-AF65-F5344CB8AC3E}">
        <p14:creationId xmlns:p14="http://schemas.microsoft.com/office/powerpoint/2010/main" val="19251917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249"/>
                                          </p:stCondLst>
                                        </p:cTn>
                                        <p:tgtEl>
                                          <p:spTgt spid="6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249"/>
                                          </p:stCondLst>
                                        </p:cTn>
                                        <p:tgtEl>
                                          <p:spTgt spid="6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249"/>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42900"/>
            <a:ext cx="8382000" cy="380873"/>
          </a:xfrm>
        </p:spPr>
        <p:txBody>
          <a:bodyPr/>
          <a:lstStyle/>
          <a:p>
            <a:r>
              <a:rPr lang="en-US" dirty="0" smtClean="0"/>
              <a:t>The Chef Software Platform</a:t>
            </a:r>
            <a:endParaRPr lang="en-US" dirty="0"/>
          </a:p>
        </p:txBody>
      </p:sp>
      <p:sp>
        <p:nvSpPr>
          <p:cNvPr id="6" name="Shape 256"/>
          <p:cNvSpPr>
            <a:spLocks noChangeArrowheads="1"/>
          </p:cNvSpPr>
          <p:nvPr/>
        </p:nvSpPr>
        <p:spPr bwMode="auto">
          <a:xfrm>
            <a:off x="381000" y="1028700"/>
            <a:ext cx="8382000" cy="3228975"/>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3" tIns="34274" rIns="68573" bIns="34274" anchor="ctr"/>
          <a:lstStyle/>
          <a:p>
            <a:pPr algn="ctr"/>
            <a:endParaRPr lang="en-US" sz="1800">
              <a:solidFill>
                <a:srgbClr val="FFFFFF"/>
              </a:solidFill>
              <a:cs typeface="Arial" charset="0"/>
              <a:sym typeface="Arial" charset="0"/>
            </a:endParaRPr>
          </a:p>
        </p:txBody>
      </p:sp>
      <p:sp>
        <p:nvSpPr>
          <p:cNvPr id="7" name="Shape 258"/>
          <p:cNvSpPr/>
          <p:nvPr/>
        </p:nvSpPr>
        <p:spPr>
          <a:xfrm>
            <a:off x="934641" y="3273028"/>
            <a:ext cx="5609034" cy="776288"/>
          </a:xfrm>
          <a:prstGeom prst="rect">
            <a:avLst/>
          </a:prstGeom>
          <a:solidFill>
            <a:schemeClr val="accent3"/>
          </a:solidFill>
          <a:ln>
            <a:noFill/>
          </a:ln>
        </p:spPr>
        <p:txBody>
          <a:bodyPr lIns="91398" tIns="91398" rIns="91398" bIns="91398" anchor="ctr"/>
          <a:lstStyle/>
          <a:p>
            <a:pPr algn="ctr">
              <a:buSzPct val="25000"/>
              <a:defRPr/>
            </a:pPr>
            <a:r>
              <a:rPr lang="en" sz="1500">
                <a:solidFill>
                  <a:srgbClr val="F3F3F3"/>
                </a:solidFill>
              </a:rPr>
              <a:t>Chef </a:t>
            </a:r>
            <a:br>
              <a:rPr lang="en" sz="1500">
                <a:solidFill>
                  <a:srgbClr val="F3F3F3"/>
                </a:solidFill>
              </a:rPr>
            </a:br>
            <a:r>
              <a:rPr lang="en" sz="1500">
                <a:solidFill>
                  <a:srgbClr val="F3F3F3"/>
                </a:solidFill>
              </a:rPr>
              <a:t>Development Kit</a:t>
            </a:r>
          </a:p>
        </p:txBody>
      </p:sp>
      <p:sp>
        <p:nvSpPr>
          <p:cNvPr id="8" name="Shape 259"/>
          <p:cNvSpPr/>
          <p:nvPr/>
        </p:nvSpPr>
        <p:spPr>
          <a:xfrm>
            <a:off x="1327547" y="3429000"/>
            <a:ext cx="1514475" cy="495300"/>
          </a:xfrm>
          <a:prstGeom prst="rect">
            <a:avLst/>
          </a:prstGeom>
          <a:solidFill>
            <a:schemeClr val="accent4"/>
          </a:solidFill>
          <a:ln>
            <a:noFill/>
          </a:ln>
        </p:spPr>
        <p:txBody>
          <a:bodyPr lIns="91398" tIns="91398" rIns="91398" bIns="91398" anchor="ctr"/>
          <a:lstStyle/>
          <a:p>
            <a:pPr algn="ctr">
              <a:buSzPct val="25000"/>
              <a:defRPr/>
            </a:pPr>
            <a:r>
              <a:rPr lang="en" dirty="0">
                <a:solidFill>
                  <a:srgbClr val="F3F3F3"/>
                </a:solidFill>
              </a:rPr>
              <a:t>Cookbook and </a:t>
            </a:r>
            <a:br>
              <a:rPr lang="en" dirty="0">
                <a:solidFill>
                  <a:srgbClr val="F3F3F3"/>
                </a:solidFill>
              </a:rPr>
            </a:br>
            <a:r>
              <a:rPr lang="en-US" dirty="0">
                <a:solidFill>
                  <a:srgbClr val="F3F3F3"/>
                </a:solidFill>
              </a:rPr>
              <a:t>P</a:t>
            </a:r>
            <a:r>
              <a:rPr lang="en" dirty="0">
                <a:solidFill>
                  <a:srgbClr val="F3F3F3"/>
                </a:solidFill>
              </a:rPr>
              <a:t>olicy </a:t>
            </a:r>
            <a:r>
              <a:rPr lang="en-US" dirty="0">
                <a:solidFill>
                  <a:srgbClr val="F3F3F3"/>
                </a:solidFill>
              </a:rPr>
              <a:t>A</a:t>
            </a:r>
            <a:r>
              <a:rPr lang="en" dirty="0">
                <a:solidFill>
                  <a:srgbClr val="F3F3F3"/>
                </a:solidFill>
              </a:rPr>
              <a:t>uthoring</a:t>
            </a:r>
          </a:p>
        </p:txBody>
      </p:sp>
      <p:sp>
        <p:nvSpPr>
          <p:cNvPr id="9" name="Shape 260"/>
          <p:cNvSpPr/>
          <p:nvPr/>
        </p:nvSpPr>
        <p:spPr>
          <a:xfrm>
            <a:off x="4641056" y="3430191"/>
            <a:ext cx="1515666" cy="494109"/>
          </a:xfrm>
          <a:prstGeom prst="rect">
            <a:avLst/>
          </a:prstGeom>
          <a:solidFill>
            <a:schemeClr val="accent4"/>
          </a:solidFill>
          <a:ln>
            <a:noFill/>
          </a:ln>
        </p:spPr>
        <p:txBody>
          <a:bodyPr lIns="91398" tIns="91398" rIns="91398" bIns="91398" anchor="ctr"/>
          <a:lstStyle/>
          <a:p>
            <a:pPr algn="ctr">
              <a:buSzPct val="25000"/>
              <a:defRPr/>
            </a:pPr>
            <a:r>
              <a:rPr lang="en" dirty="0">
                <a:solidFill>
                  <a:srgbClr val="F3F3F3"/>
                </a:solidFill>
              </a:rPr>
              <a:t>Test-</a:t>
            </a:r>
            <a:r>
              <a:rPr lang="en-US" dirty="0">
                <a:solidFill>
                  <a:srgbClr val="F3F3F3"/>
                </a:solidFill>
              </a:rPr>
              <a:t>D</a:t>
            </a:r>
            <a:r>
              <a:rPr lang="en" dirty="0">
                <a:solidFill>
                  <a:srgbClr val="F3F3F3"/>
                </a:solidFill>
              </a:rPr>
              <a:t>riven </a:t>
            </a:r>
            <a:r>
              <a:rPr lang="en-US" dirty="0">
                <a:solidFill>
                  <a:srgbClr val="F3F3F3"/>
                </a:solidFill>
              </a:rPr>
              <a:t>I</a:t>
            </a:r>
            <a:r>
              <a:rPr lang="en" dirty="0">
                <a:solidFill>
                  <a:srgbClr val="F3F3F3"/>
                </a:solidFill>
              </a:rPr>
              <a:t>nfrastructure</a:t>
            </a:r>
          </a:p>
        </p:txBody>
      </p:sp>
      <p:sp>
        <p:nvSpPr>
          <p:cNvPr id="10" name="Shape 261"/>
          <p:cNvSpPr>
            <a:spLocks noChangeArrowheads="1"/>
          </p:cNvSpPr>
          <p:nvPr/>
        </p:nvSpPr>
        <p:spPr bwMode="auto">
          <a:xfrm>
            <a:off x="925116" y="2325292"/>
            <a:ext cx="5618559" cy="64055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a:solidFill>
                  <a:srgbClr val="F3F3F3"/>
                </a:solidFill>
                <a:cs typeface="Arial" charset="0"/>
                <a:sym typeface="Arial" charset="0"/>
              </a:rPr>
              <a:t>Chef Server</a:t>
            </a:r>
          </a:p>
        </p:txBody>
      </p:sp>
      <p:sp>
        <p:nvSpPr>
          <p:cNvPr id="11" name="Shape 262"/>
          <p:cNvSpPr>
            <a:spLocks noChangeArrowheads="1"/>
          </p:cNvSpPr>
          <p:nvPr/>
        </p:nvSpPr>
        <p:spPr bwMode="auto">
          <a:xfrm>
            <a:off x="934641" y="1237060"/>
            <a:ext cx="1790700" cy="71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dirty="0">
                <a:solidFill>
                  <a:srgbClr val="F3F3F3"/>
                </a:solidFill>
                <a:cs typeface="Arial" charset="0"/>
                <a:sym typeface="Arial" charset="0"/>
              </a:rPr>
              <a:t>Management </a:t>
            </a:r>
            <a:br>
              <a:rPr lang="en-US" sz="1500" dirty="0">
                <a:solidFill>
                  <a:srgbClr val="F3F3F3"/>
                </a:solidFill>
                <a:cs typeface="Arial" charset="0"/>
                <a:sym typeface="Arial" charset="0"/>
              </a:rPr>
            </a:br>
            <a:r>
              <a:rPr lang="en-US" sz="1500" dirty="0">
                <a:solidFill>
                  <a:srgbClr val="F3F3F3"/>
                </a:solidFill>
                <a:cs typeface="Arial" charset="0"/>
                <a:sym typeface="Arial" charset="0"/>
              </a:rPr>
              <a:t>Console</a:t>
            </a:r>
          </a:p>
        </p:txBody>
      </p:sp>
      <p:sp>
        <p:nvSpPr>
          <p:cNvPr id="12" name="Shape 263"/>
          <p:cNvSpPr>
            <a:spLocks noChangeArrowheads="1"/>
          </p:cNvSpPr>
          <p:nvPr/>
        </p:nvSpPr>
        <p:spPr bwMode="auto">
          <a:xfrm>
            <a:off x="4750594" y="1237060"/>
            <a:ext cx="1802606" cy="71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dirty="0">
                <a:solidFill>
                  <a:srgbClr val="F3F3F3"/>
                </a:solidFill>
                <a:cs typeface="Arial" charset="0"/>
                <a:sym typeface="Arial" charset="0"/>
              </a:rPr>
              <a:t>Analytics</a:t>
            </a:r>
          </a:p>
          <a:p>
            <a:pPr algn="ctr">
              <a:buSzPct val="25000"/>
            </a:pPr>
            <a:r>
              <a:rPr lang="en-US" sz="1500" dirty="0">
                <a:solidFill>
                  <a:srgbClr val="F3F3F3"/>
                </a:solidFill>
                <a:cs typeface="Arial" charset="0"/>
                <a:sym typeface="Arial" charset="0"/>
              </a:rPr>
              <a:t>Platform</a:t>
            </a:r>
          </a:p>
        </p:txBody>
      </p:sp>
      <p:sp>
        <p:nvSpPr>
          <p:cNvPr id="13" name="Shape 264"/>
          <p:cNvSpPr>
            <a:spLocks noChangeArrowheads="1"/>
          </p:cNvSpPr>
          <p:nvPr/>
        </p:nvSpPr>
        <p:spPr bwMode="auto">
          <a:xfrm>
            <a:off x="2842022" y="1237060"/>
            <a:ext cx="1790700" cy="71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dirty="0">
                <a:solidFill>
                  <a:srgbClr val="F3F3F3"/>
                </a:solidFill>
                <a:cs typeface="Arial" charset="0"/>
                <a:sym typeface="Arial" charset="0"/>
              </a:rPr>
              <a:t>High Availability </a:t>
            </a:r>
            <a:br>
              <a:rPr lang="en-US" sz="1500" dirty="0">
                <a:solidFill>
                  <a:srgbClr val="F3F3F3"/>
                </a:solidFill>
                <a:cs typeface="Arial" charset="0"/>
                <a:sym typeface="Arial" charset="0"/>
              </a:rPr>
            </a:br>
            <a:r>
              <a:rPr lang="en-US" sz="1500" dirty="0">
                <a:solidFill>
                  <a:srgbClr val="F3F3F3"/>
                </a:solidFill>
                <a:cs typeface="Arial" charset="0"/>
                <a:sym typeface="Arial" charset="0"/>
              </a:rPr>
              <a:t>and Replication</a:t>
            </a:r>
          </a:p>
        </p:txBody>
      </p:sp>
      <p:sp>
        <p:nvSpPr>
          <p:cNvPr id="14" name="Shape 265"/>
          <p:cNvSpPr>
            <a:spLocks noChangeArrowheads="1"/>
          </p:cNvSpPr>
          <p:nvPr/>
        </p:nvSpPr>
        <p:spPr bwMode="auto">
          <a:xfrm>
            <a:off x="7016354" y="1237060"/>
            <a:ext cx="1202531" cy="2809875"/>
          </a:xfrm>
          <a:prstGeom prst="rect">
            <a:avLst/>
          </a:prstGeom>
          <a:solidFill>
            <a:srgbClr val="3E8E8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dirty="0">
                <a:solidFill>
                  <a:srgbClr val="F3F3F3"/>
                </a:solidFill>
                <a:cs typeface="Arial" charset="0"/>
                <a:sym typeface="Arial" charset="0"/>
              </a:rPr>
              <a:t>Chef</a:t>
            </a:r>
          </a:p>
          <a:p>
            <a:pPr algn="ctr">
              <a:buSzPct val="25000"/>
            </a:pPr>
            <a:r>
              <a:rPr lang="en-US" sz="1500" dirty="0">
                <a:solidFill>
                  <a:srgbClr val="F3F3F3"/>
                </a:solidFill>
                <a:cs typeface="Arial" charset="0"/>
                <a:sym typeface="Arial" charset="0"/>
              </a:rPr>
              <a:t>Client </a:t>
            </a:r>
            <a:br>
              <a:rPr lang="en-US" sz="1500" dirty="0">
                <a:solidFill>
                  <a:srgbClr val="F3F3F3"/>
                </a:solidFill>
                <a:cs typeface="Arial" charset="0"/>
                <a:sym typeface="Arial" charset="0"/>
              </a:rPr>
            </a:br>
            <a:r>
              <a:rPr lang="en-US" sz="1500" dirty="0">
                <a:solidFill>
                  <a:srgbClr val="F3F3F3"/>
                </a:solidFill>
                <a:cs typeface="Arial" charset="0"/>
                <a:sym typeface="Arial" charset="0"/>
              </a:rPr>
              <a:t>Nodes</a:t>
            </a:r>
          </a:p>
        </p:txBody>
      </p:sp>
      <p:sp>
        <p:nvSpPr>
          <p:cNvPr id="15" name="Shape 266"/>
          <p:cNvSpPr>
            <a:spLocks noChangeArrowheads="1"/>
          </p:cNvSpPr>
          <p:nvPr/>
        </p:nvSpPr>
        <p:spPr bwMode="auto">
          <a:xfrm>
            <a:off x="7174706" y="1414463"/>
            <a:ext cx="895350" cy="695325"/>
          </a:xfrm>
          <a:prstGeom prst="rect">
            <a:avLst/>
          </a:prstGeom>
          <a:solidFill>
            <a:srgbClr val="295F5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dirty="0">
                <a:solidFill>
                  <a:srgbClr val="F3F3F3"/>
                </a:solidFill>
                <a:cs typeface="Arial" charset="0"/>
                <a:sym typeface="Arial" charset="0"/>
              </a:rPr>
              <a:t>Data Center</a:t>
            </a:r>
          </a:p>
        </p:txBody>
      </p:sp>
      <p:sp>
        <p:nvSpPr>
          <p:cNvPr id="16" name="Shape 267"/>
          <p:cNvSpPr>
            <a:spLocks noChangeArrowheads="1"/>
          </p:cNvSpPr>
          <p:nvPr/>
        </p:nvSpPr>
        <p:spPr bwMode="auto">
          <a:xfrm>
            <a:off x="7174706" y="3239691"/>
            <a:ext cx="895350" cy="684609"/>
          </a:xfrm>
          <a:prstGeom prst="rect">
            <a:avLst/>
          </a:prstGeom>
          <a:solidFill>
            <a:srgbClr val="295F5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dirty="0">
                <a:solidFill>
                  <a:srgbClr val="F3F3F3"/>
                </a:solidFill>
                <a:cs typeface="Arial" charset="0"/>
                <a:sym typeface="Arial" charset="0"/>
              </a:rPr>
              <a:t>The Cloud</a:t>
            </a:r>
          </a:p>
        </p:txBody>
      </p:sp>
      <p:cxnSp>
        <p:nvCxnSpPr>
          <p:cNvPr id="17" name="Shape 268"/>
          <p:cNvCxnSpPr/>
          <p:nvPr/>
        </p:nvCxnSpPr>
        <p:spPr>
          <a:xfrm rot="10800000">
            <a:off x="6580585" y="1689497"/>
            <a:ext cx="408384" cy="0"/>
          </a:xfrm>
          <a:prstGeom prst="straightConnector1">
            <a:avLst/>
          </a:prstGeom>
          <a:noFill/>
          <a:ln w="57150" cap="flat">
            <a:solidFill>
              <a:schemeClr val="accent3"/>
            </a:solidFill>
            <a:prstDash val="solid"/>
            <a:round/>
            <a:headEnd type="none" w="med" len="med"/>
            <a:tailEnd type="triangle" w="med" len="med"/>
          </a:ln>
        </p:spPr>
      </p:cxnSp>
      <p:cxnSp>
        <p:nvCxnSpPr>
          <p:cNvPr id="18" name="Shape 269"/>
          <p:cNvCxnSpPr/>
          <p:nvPr/>
        </p:nvCxnSpPr>
        <p:spPr>
          <a:xfrm rot="10800000">
            <a:off x="6580585" y="2645569"/>
            <a:ext cx="410765" cy="0"/>
          </a:xfrm>
          <a:prstGeom prst="straightConnector1">
            <a:avLst/>
          </a:prstGeom>
          <a:noFill/>
          <a:ln w="57150" cap="flat">
            <a:solidFill>
              <a:schemeClr val="accent3"/>
            </a:solidFill>
            <a:prstDash val="solid"/>
            <a:round/>
            <a:headEnd type="triangle" w="med" len="med"/>
            <a:tailEnd type="triangle" w="med" len="med"/>
          </a:ln>
        </p:spPr>
      </p:cxnSp>
      <p:cxnSp>
        <p:nvCxnSpPr>
          <p:cNvPr id="19" name="Shape 270"/>
          <p:cNvCxnSpPr/>
          <p:nvPr/>
        </p:nvCxnSpPr>
        <p:spPr>
          <a:xfrm rot="10800000">
            <a:off x="5651897" y="1964532"/>
            <a:ext cx="0" cy="327422"/>
          </a:xfrm>
          <a:prstGeom prst="straightConnector1">
            <a:avLst/>
          </a:prstGeom>
          <a:noFill/>
          <a:ln w="57150" cap="flat">
            <a:solidFill>
              <a:schemeClr val="accent3"/>
            </a:solidFill>
            <a:prstDash val="solid"/>
            <a:round/>
            <a:headEnd type="none" w="med" len="med"/>
            <a:tailEnd type="triangle" w="med" len="med"/>
          </a:ln>
        </p:spPr>
      </p:cxnSp>
      <p:cxnSp>
        <p:nvCxnSpPr>
          <p:cNvPr id="20" name="Shape 271"/>
          <p:cNvCxnSpPr/>
          <p:nvPr/>
        </p:nvCxnSpPr>
        <p:spPr>
          <a:xfrm rot="10800000">
            <a:off x="3733800" y="1964532"/>
            <a:ext cx="0" cy="327422"/>
          </a:xfrm>
          <a:prstGeom prst="straightConnector1">
            <a:avLst/>
          </a:prstGeom>
          <a:noFill/>
          <a:ln w="57150" cap="flat">
            <a:solidFill>
              <a:schemeClr val="accent3"/>
            </a:solidFill>
            <a:prstDash val="solid"/>
            <a:round/>
            <a:headEnd type="none" w="med" len="med"/>
            <a:tailEnd type="triangle" w="med" len="med"/>
          </a:ln>
        </p:spPr>
      </p:cxnSp>
      <p:cxnSp>
        <p:nvCxnSpPr>
          <p:cNvPr id="21" name="Shape 272"/>
          <p:cNvCxnSpPr/>
          <p:nvPr/>
        </p:nvCxnSpPr>
        <p:spPr>
          <a:xfrm rot="10800000">
            <a:off x="3733800" y="2975373"/>
            <a:ext cx="0" cy="273844"/>
          </a:xfrm>
          <a:prstGeom prst="straightConnector1">
            <a:avLst/>
          </a:prstGeom>
          <a:noFill/>
          <a:ln w="57150" cap="flat">
            <a:solidFill>
              <a:schemeClr val="accent3"/>
            </a:solidFill>
            <a:prstDash val="solid"/>
            <a:round/>
            <a:headEnd type="none" w="med" len="med"/>
            <a:tailEnd type="triangle" w="med" len="med"/>
          </a:ln>
        </p:spPr>
      </p:cxnSp>
      <p:cxnSp>
        <p:nvCxnSpPr>
          <p:cNvPr id="22" name="Shape 273"/>
          <p:cNvCxnSpPr/>
          <p:nvPr/>
        </p:nvCxnSpPr>
        <p:spPr>
          <a:xfrm rot="10800000">
            <a:off x="1735931" y="1972866"/>
            <a:ext cx="0" cy="327422"/>
          </a:xfrm>
          <a:prstGeom prst="straightConnector1">
            <a:avLst/>
          </a:prstGeom>
          <a:noFill/>
          <a:ln w="57150" cap="flat">
            <a:solidFill>
              <a:schemeClr val="accent3"/>
            </a:solidFill>
            <a:prstDash val="solid"/>
            <a:round/>
            <a:headEnd type="none" w="med" len="med"/>
            <a:tailEnd type="triangle" w="med" len="med"/>
          </a:ln>
        </p:spPr>
      </p:cxnSp>
      <p:cxnSp>
        <p:nvCxnSpPr>
          <p:cNvPr id="23" name="Shape 274"/>
          <p:cNvCxnSpPr/>
          <p:nvPr/>
        </p:nvCxnSpPr>
        <p:spPr>
          <a:xfrm>
            <a:off x="2005013" y="1972866"/>
            <a:ext cx="0" cy="327422"/>
          </a:xfrm>
          <a:prstGeom prst="straightConnector1">
            <a:avLst/>
          </a:prstGeom>
          <a:noFill/>
          <a:ln w="57150" cap="flat">
            <a:solidFill>
              <a:schemeClr val="accent3"/>
            </a:solidFill>
            <a:prstDash val="solid"/>
            <a:round/>
            <a:headEnd type="none" w="med" len="med"/>
            <a:tailEnd type="triangle" w="med" len="med"/>
          </a:ln>
        </p:spPr>
      </p:cxnSp>
    </p:spTree>
    <p:extLst>
      <p:ext uri="{BB962C8B-B14F-4D97-AF65-F5344CB8AC3E}">
        <p14:creationId xmlns:p14="http://schemas.microsoft.com/office/powerpoint/2010/main" val="103267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241521409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What’s New with Chef?</a:t>
            </a:r>
            <a:endParaRPr lang="en-US" dirty="0"/>
          </a:p>
        </p:txBody>
      </p:sp>
      <p:sp>
        <p:nvSpPr>
          <p:cNvPr id="3" name="Subtitle 2"/>
          <p:cNvSpPr>
            <a:spLocks noGrp="1"/>
          </p:cNvSpPr>
          <p:nvPr>
            <p:ph type="subTitle" idx="1"/>
          </p:nvPr>
        </p:nvSpPr>
        <p:spPr/>
        <p:txBody>
          <a:bodyPr/>
          <a:lstStyle/>
          <a:p>
            <a:r>
              <a:rPr lang="en-US" dirty="0" smtClean="0"/>
              <a:t>Nathen Harvey</a:t>
            </a:r>
            <a:endParaRPr lang="en-US" dirty="0"/>
          </a:p>
        </p:txBody>
      </p:sp>
      <p:sp>
        <p:nvSpPr>
          <p:cNvPr id="4" name="Text Placeholder 3"/>
          <p:cNvSpPr>
            <a:spLocks noGrp="1"/>
          </p:cNvSpPr>
          <p:nvPr>
            <p:ph type="body" sz="quarter" idx="10"/>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23814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381008" y="342907"/>
            <a:ext cx="8762999" cy="380873"/>
          </a:xfrm>
        </p:spPr>
        <p:txBody>
          <a:bodyPr/>
          <a:lstStyle/>
          <a:p>
            <a:r>
              <a:rPr lang="en-US" dirty="0" smtClean="0"/>
              <a:t>High Availability</a:t>
            </a:r>
            <a:endParaRPr lang="en" dirty="0"/>
          </a:p>
        </p:txBody>
      </p:sp>
      <p:sp>
        <p:nvSpPr>
          <p:cNvPr id="21" name="Shape 103"/>
          <p:cNvSpPr txBox="1"/>
          <p:nvPr/>
        </p:nvSpPr>
        <p:spPr>
          <a:xfrm>
            <a:off x="381002" y="1112328"/>
            <a:ext cx="4389129" cy="2950786"/>
          </a:xfrm>
          <a:prstGeom prst="rect">
            <a:avLst/>
          </a:prstGeom>
          <a:noFill/>
          <a:ln>
            <a:noFill/>
          </a:ln>
        </p:spPr>
        <p:txBody>
          <a:bodyPr vert="horz" wrap="square" lIns="51424" tIns="51424" rIns="51424" bIns="51424" rtlCol="0" anchor="t" anchorCtr="0">
            <a:spAutoFit/>
          </a:bodyPr>
          <a:lstStyle>
            <a:lvl1pPr>
              <a:lnSpc>
                <a:spcPct val="90000"/>
              </a:lnSpc>
              <a:spcBef>
                <a:spcPts val="0"/>
              </a:spcBef>
              <a:buClr>
                <a:schemeClr val="accent1"/>
              </a:buClr>
              <a:buFont typeface="Arial"/>
              <a:buNone/>
              <a:defRPr lang="en-US" sz="3600" b="1" cap="none" spc="0" baseline="0">
                <a:ln w="3175">
                  <a:noFill/>
                </a:ln>
                <a:solidFill>
                  <a:schemeClr val="accent1"/>
                </a:solidFill>
                <a:effectLst/>
                <a:latin typeface="+mj-lt"/>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pPr marL="285750" indent="-285750">
              <a:lnSpc>
                <a:spcPct val="100000"/>
              </a:lnSpc>
              <a:spcAft>
                <a:spcPts val="300"/>
              </a:spcAft>
              <a:buClr>
                <a:srgbClr val="F18B21"/>
              </a:buClr>
              <a:buFont typeface="Arial"/>
              <a:buChar char="•"/>
            </a:pPr>
            <a:r>
              <a:rPr lang="en-US" sz="1800" b="0" dirty="0" smtClean="0">
                <a:solidFill>
                  <a:schemeClr val="tx1"/>
                </a:solidFill>
                <a:latin typeface="+mn-lt"/>
              </a:rPr>
              <a:t>Maximum </a:t>
            </a:r>
            <a:r>
              <a:rPr lang="en-US" sz="1800" b="0" dirty="0">
                <a:solidFill>
                  <a:schemeClr val="tx1"/>
                </a:solidFill>
                <a:latin typeface="+mn-lt"/>
              </a:rPr>
              <a:t>system </a:t>
            </a:r>
            <a:r>
              <a:rPr lang="en-US" sz="1800" b="0" dirty="0" smtClean="0">
                <a:solidFill>
                  <a:schemeClr val="tx1"/>
                </a:solidFill>
                <a:latin typeface="+mn-lt"/>
              </a:rPr>
              <a:t>availability</a:t>
            </a:r>
          </a:p>
          <a:p>
            <a:pPr marL="285750" indent="-285750">
              <a:lnSpc>
                <a:spcPct val="100000"/>
              </a:lnSpc>
              <a:spcAft>
                <a:spcPts val="300"/>
              </a:spcAft>
              <a:buClr>
                <a:srgbClr val="F18B21"/>
              </a:buClr>
              <a:buFont typeface="Arial"/>
              <a:buChar char="•"/>
            </a:pPr>
            <a:endParaRPr lang="en-US" sz="1800" b="0" dirty="0">
              <a:solidFill>
                <a:schemeClr val="tx1"/>
              </a:solidFill>
              <a:latin typeface="+mn-lt"/>
            </a:endParaRPr>
          </a:p>
          <a:p>
            <a:pPr marL="285750" indent="-285750">
              <a:lnSpc>
                <a:spcPct val="100000"/>
              </a:lnSpc>
              <a:buClr>
                <a:srgbClr val="F18B21"/>
              </a:buClr>
              <a:buFont typeface="Arial"/>
              <a:buChar char="•"/>
            </a:pPr>
            <a:r>
              <a:rPr lang="en-US" sz="1800" b="0" dirty="0" smtClean="0">
                <a:solidFill>
                  <a:schemeClr val="tx1"/>
                </a:solidFill>
                <a:latin typeface="+mn-lt"/>
              </a:rPr>
              <a:t>Works in data center and cloud environments</a:t>
            </a:r>
            <a:endParaRPr lang="en-US" sz="1800" b="0" dirty="0">
              <a:solidFill>
                <a:schemeClr val="tx1"/>
              </a:solidFill>
              <a:latin typeface="+mn-lt"/>
            </a:endParaRPr>
          </a:p>
          <a:p>
            <a:pPr>
              <a:lnSpc>
                <a:spcPct val="100000"/>
              </a:lnSpc>
              <a:buClr>
                <a:srgbClr val="F18B21"/>
              </a:buClr>
            </a:pPr>
            <a:endParaRPr lang="en-US" sz="1800" b="0" dirty="0" smtClean="0">
              <a:solidFill>
                <a:schemeClr val="tx1"/>
              </a:solidFill>
              <a:latin typeface="+mn-lt"/>
            </a:endParaRPr>
          </a:p>
          <a:p>
            <a:pPr marL="285750" indent="-285750">
              <a:lnSpc>
                <a:spcPct val="100000"/>
              </a:lnSpc>
              <a:buClr>
                <a:srgbClr val="F18B21"/>
              </a:buClr>
              <a:buFont typeface="Arial"/>
              <a:buChar char="•"/>
            </a:pPr>
            <a:r>
              <a:rPr lang="en-US" sz="1800" b="0" dirty="0" smtClean="0">
                <a:solidFill>
                  <a:schemeClr val="tx1"/>
                </a:solidFill>
                <a:latin typeface="+mn-lt"/>
              </a:rPr>
              <a:t>Chef continues to run without </a:t>
            </a:r>
            <a:r>
              <a:rPr lang="en-US" sz="1800" b="0" dirty="0">
                <a:solidFill>
                  <a:schemeClr val="tx1"/>
                </a:solidFill>
                <a:latin typeface="+mn-lt"/>
              </a:rPr>
              <a:t>interruption even if primary node </a:t>
            </a:r>
            <a:r>
              <a:rPr lang="en-US" sz="1800" b="0" dirty="0" smtClean="0">
                <a:solidFill>
                  <a:schemeClr val="tx1"/>
                </a:solidFill>
                <a:latin typeface="+mn-lt"/>
              </a:rPr>
              <a:t>fails</a:t>
            </a:r>
          </a:p>
          <a:p>
            <a:pPr marL="285750" indent="-285750">
              <a:lnSpc>
                <a:spcPct val="100000"/>
              </a:lnSpc>
              <a:buClr>
                <a:srgbClr val="F18B21"/>
              </a:buClr>
              <a:buFont typeface="Arial"/>
              <a:buChar char="•"/>
            </a:pPr>
            <a:endParaRPr lang="en-US" sz="1800" b="0" dirty="0" smtClean="0">
              <a:solidFill>
                <a:schemeClr val="tx1"/>
              </a:solidFill>
              <a:latin typeface="+mn-lt"/>
            </a:endParaRPr>
          </a:p>
          <a:p>
            <a:pPr marL="285750" indent="-285750">
              <a:lnSpc>
                <a:spcPct val="100000"/>
              </a:lnSpc>
              <a:buClr>
                <a:srgbClr val="F18B21"/>
              </a:buClr>
              <a:buFont typeface="Arial"/>
              <a:buChar char="•"/>
            </a:pPr>
            <a:r>
              <a:rPr lang="en-US" sz="1800" b="0" dirty="0" smtClean="0">
                <a:solidFill>
                  <a:schemeClr val="tx1"/>
                </a:solidFill>
                <a:latin typeface="+mn-lt"/>
              </a:rPr>
              <a:t>Minimizes the chance of build-related delays in your delivery pipeline </a:t>
            </a:r>
            <a:endParaRPr lang="en" sz="1800" b="0" dirty="0">
              <a:solidFill>
                <a:srgbClr val="3E4346"/>
              </a:solidFill>
              <a:latin typeface="Arial"/>
            </a:endParaRPr>
          </a:p>
        </p:txBody>
      </p:sp>
      <p:sp>
        <p:nvSpPr>
          <p:cNvPr id="3" name="TextBox 2"/>
          <p:cNvSpPr txBox="1"/>
          <p:nvPr/>
        </p:nvSpPr>
        <p:spPr>
          <a:xfrm>
            <a:off x="431182" y="723780"/>
            <a:ext cx="4246328" cy="246221"/>
          </a:xfrm>
          <a:prstGeom prst="rect">
            <a:avLst/>
          </a:prstGeom>
          <a:noFill/>
        </p:spPr>
        <p:txBody>
          <a:bodyPr wrap="square" lIns="0" tIns="0" rIns="0" bIns="0" rtlCol="0">
            <a:spAutoFit/>
          </a:bodyPr>
          <a:lstStyle/>
          <a:p>
            <a:r>
              <a:rPr lang="en-US" sz="1600" b="1" i="1" dirty="0" smtClean="0">
                <a:solidFill>
                  <a:schemeClr val="accent4"/>
                </a:solidFill>
              </a:rPr>
              <a:t>Maximum uptime</a:t>
            </a:r>
            <a:endParaRPr lang="en-US" sz="1600" b="1" i="1" dirty="0">
              <a:solidFill>
                <a:schemeClr val="accent4"/>
              </a:solidFill>
            </a:endParaRPr>
          </a:p>
        </p:txBody>
      </p:sp>
      <p:pic>
        <p:nvPicPr>
          <p:cNvPr id="4" name="Picture 3" descr="chef_server_ha_300dpi.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3133"/>
          <a:stretch/>
        </p:blipFill>
        <p:spPr>
          <a:xfrm>
            <a:off x="5382578" y="0"/>
            <a:ext cx="2729964" cy="5143500"/>
          </a:xfrm>
          <a:prstGeom prst="rect">
            <a:avLst/>
          </a:prstGeom>
        </p:spPr>
      </p:pic>
    </p:spTree>
    <p:extLst>
      <p:ext uri="{BB962C8B-B14F-4D97-AF65-F5344CB8AC3E}">
        <p14:creationId xmlns:p14="http://schemas.microsoft.com/office/powerpoint/2010/main" val="282635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41493544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381008" y="342907"/>
            <a:ext cx="8762999" cy="380873"/>
          </a:xfrm>
        </p:spPr>
        <p:txBody>
          <a:bodyPr/>
          <a:lstStyle/>
          <a:p>
            <a:r>
              <a:rPr lang="en-US" dirty="0" smtClean="0"/>
              <a:t>Replication</a:t>
            </a:r>
            <a:endParaRPr lang="en" dirty="0"/>
          </a:p>
        </p:txBody>
      </p:sp>
      <p:sp>
        <p:nvSpPr>
          <p:cNvPr id="21" name="Shape 103"/>
          <p:cNvSpPr txBox="1"/>
          <p:nvPr/>
        </p:nvSpPr>
        <p:spPr>
          <a:xfrm>
            <a:off x="381002" y="1112328"/>
            <a:ext cx="3858170" cy="2950786"/>
          </a:xfrm>
          <a:prstGeom prst="rect">
            <a:avLst/>
          </a:prstGeom>
          <a:noFill/>
          <a:ln>
            <a:noFill/>
          </a:ln>
        </p:spPr>
        <p:txBody>
          <a:bodyPr vert="horz" wrap="square" lIns="51424" tIns="51424" rIns="51424" bIns="51424" rtlCol="0" anchor="t" anchorCtr="0">
            <a:spAutoFit/>
          </a:bodyPr>
          <a:lstStyle>
            <a:lvl1pPr>
              <a:lnSpc>
                <a:spcPct val="90000"/>
              </a:lnSpc>
              <a:spcBef>
                <a:spcPts val="0"/>
              </a:spcBef>
              <a:buClr>
                <a:schemeClr val="accent1"/>
              </a:buClr>
              <a:buFont typeface="Arial"/>
              <a:buNone/>
              <a:defRPr lang="en-US" sz="3600" b="1" cap="none" spc="0" baseline="0">
                <a:ln w="3175">
                  <a:noFill/>
                </a:ln>
                <a:solidFill>
                  <a:schemeClr val="accent1"/>
                </a:solidFill>
                <a:effectLst/>
                <a:latin typeface="+mj-lt"/>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pPr marL="285750" indent="-285750">
              <a:lnSpc>
                <a:spcPct val="100000"/>
              </a:lnSpc>
              <a:spcAft>
                <a:spcPts val="300"/>
              </a:spcAft>
              <a:buClr>
                <a:srgbClr val="F18B21"/>
              </a:buClr>
              <a:buFont typeface="Arial"/>
              <a:buChar char="•"/>
            </a:pPr>
            <a:r>
              <a:rPr lang="en-US" sz="1800" b="0" dirty="0" smtClean="0">
                <a:solidFill>
                  <a:srgbClr val="3E4346"/>
                </a:solidFill>
                <a:latin typeface="Arial"/>
              </a:rPr>
              <a:t>E</a:t>
            </a:r>
            <a:r>
              <a:rPr lang="en-US" sz="1800" b="0" dirty="0" smtClean="0">
                <a:solidFill>
                  <a:srgbClr val="3E4346"/>
                </a:solidFill>
                <a:latin typeface="+mn-lt"/>
              </a:rPr>
              <a:t>asily </a:t>
            </a:r>
            <a:r>
              <a:rPr lang="en-US" sz="1800" b="0" dirty="0">
                <a:solidFill>
                  <a:srgbClr val="3E4346"/>
                </a:solidFill>
                <a:latin typeface="+mn-lt"/>
              </a:rPr>
              <a:t>manage globally distributed infrastructure from single </a:t>
            </a:r>
            <a:r>
              <a:rPr lang="en-US" sz="1800" b="0" dirty="0" smtClean="0">
                <a:solidFill>
                  <a:srgbClr val="3E4346"/>
                </a:solidFill>
                <a:latin typeface="+mn-lt"/>
              </a:rPr>
              <a:t>view</a:t>
            </a:r>
            <a:endParaRPr lang="en-US" sz="1800" b="0" dirty="0">
              <a:solidFill>
                <a:srgbClr val="3E4346"/>
              </a:solidFill>
              <a:latin typeface="+mn-lt"/>
            </a:endParaRPr>
          </a:p>
          <a:p>
            <a:pPr marL="285750" indent="-285750">
              <a:lnSpc>
                <a:spcPct val="100000"/>
              </a:lnSpc>
              <a:spcAft>
                <a:spcPts val="300"/>
              </a:spcAft>
              <a:buClr>
                <a:srgbClr val="F18B21"/>
              </a:buClr>
              <a:buFont typeface="Arial"/>
              <a:buChar char="•"/>
            </a:pPr>
            <a:endParaRPr lang="en-US" sz="1800" b="0" dirty="0">
              <a:solidFill>
                <a:srgbClr val="3E4346"/>
              </a:solidFill>
              <a:latin typeface="+mn-lt"/>
            </a:endParaRPr>
          </a:p>
          <a:p>
            <a:pPr marL="285750" indent="-285750">
              <a:lnSpc>
                <a:spcPct val="100000"/>
              </a:lnSpc>
              <a:buClr>
                <a:srgbClr val="F18B21"/>
              </a:buClr>
              <a:buFont typeface="Arial"/>
              <a:buChar char="•"/>
            </a:pPr>
            <a:r>
              <a:rPr lang="en-US" sz="1800" b="0" dirty="0" smtClean="0">
                <a:solidFill>
                  <a:srgbClr val="3E4346"/>
                </a:solidFill>
                <a:latin typeface="+mn-lt"/>
              </a:rPr>
              <a:t>Chef servers in different clusters / data centers / regions asynchronously replicate from a Master Chef server</a:t>
            </a:r>
          </a:p>
          <a:p>
            <a:pPr>
              <a:lnSpc>
                <a:spcPct val="100000"/>
              </a:lnSpc>
              <a:buClr>
                <a:srgbClr val="F18B21"/>
              </a:buClr>
            </a:pPr>
            <a:r>
              <a:rPr lang="en-US" sz="1800" b="0" dirty="0" smtClean="0">
                <a:solidFill>
                  <a:srgbClr val="3E4346"/>
                </a:solidFill>
                <a:latin typeface="+mn-lt"/>
              </a:rPr>
              <a:t> </a:t>
            </a:r>
            <a:endParaRPr lang="en-US" sz="1800" b="0" dirty="0">
              <a:solidFill>
                <a:srgbClr val="3E4346"/>
              </a:solidFill>
              <a:latin typeface="+mn-lt"/>
            </a:endParaRPr>
          </a:p>
          <a:p>
            <a:pPr marL="285750" indent="-285750">
              <a:lnSpc>
                <a:spcPct val="100000"/>
              </a:lnSpc>
              <a:buClr>
                <a:srgbClr val="F18B21"/>
              </a:buClr>
              <a:buFont typeface="Arial"/>
              <a:buChar char="•"/>
            </a:pPr>
            <a:r>
              <a:rPr lang="en-US" sz="1800" b="0" dirty="0" smtClean="0">
                <a:solidFill>
                  <a:srgbClr val="3E4346"/>
                </a:solidFill>
                <a:latin typeface="+mn-lt"/>
              </a:rPr>
              <a:t>Infrastructure is </a:t>
            </a:r>
            <a:r>
              <a:rPr lang="en-US" sz="1800" b="0" dirty="0">
                <a:solidFill>
                  <a:srgbClr val="3E4346"/>
                </a:solidFill>
                <a:latin typeface="+mn-lt"/>
              </a:rPr>
              <a:t>consistent across all </a:t>
            </a:r>
            <a:r>
              <a:rPr lang="en-US" sz="1800" b="0" dirty="0" smtClean="0">
                <a:solidFill>
                  <a:srgbClr val="3E4346"/>
                </a:solidFill>
                <a:latin typeface="+mn-lt"/>
              </a:rPr>
              <a:t>locations</a:t>
            </a:r>
            <a:endParaRPr lang="en" sz="1800" b="0" dirty="0">
              <a:solidFill>
                <a:srgbClr val="3E4346"/>
              </a:solidFill>
              <a:latin typeface="+mn-lt"/>
            </a:endParaRPr>
          </a:p>
        </p:txBody>
      </p:sp>
      <p:sp>
        <p:nvSpPr>
          <p:cNvPr id="3" name="TextBox 2"/>
          <p:cNvSpPr txBox="1"/>
          <p:nvPr/>
        </p:nvSpPr>
        <p:spPr>
          <a:xfrm>
            <a:off x="431182" y="723780"/>
            <a:ext cx="4246328" cy="246221"/>
          </a:xfrm>
          <a:prstGeom prst="rect">
            <a:avLst/>
          </a:prstGeom>
          <a:noFill/>
        </p:spPr>
        <p:txBody>
          <a:bodyPr wrap="square" lIns="0" tIns="0" rIns="0" bIns="0" rtlCol="0">
            <a:spAutoFit/>
          </a:bodyPr>
          <a:lstStyle/>
          <a:p>
            <a:r>
              <a:rPr lang="en-US" sz="1600" b="1" i="1" dirty="0" smtClean="0">
                <a:solidFill>
                  <a:schemeClr val="accent4"/>
                </a:solidFill>
              </a:rPr>
              <a:t>Consistency Across Global </a:t>
            </a:r>
            <a:r>
              <a:rPr lang="en-US" sz="1600" b="1" i="1" dirty="0">
                <a:solidFill>
                  <a:schemeClr val="accent4"/>
                </a:solidFill>
              </a:rPr>
              <a:t>Systems</a:t>
            </a:r>
          </a:p>
        </p:txBody>
      </p:sp>
      <p:pic>
        <p:nvPicPr>
          <p:cNvPr id="4" name="Picture 3" descr="chef_server_replication_many_300dpi.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5730" y="1346686"/>
            <a:ext cx="4760976" cy="2474976"/>
          </a:xfrm>
          <a:prstGeom prst="rect">
            <a:avLst/>
          </a:prstGeom>
        </p:spPr>
      </p:pic>
    </p:spTree>
    <p:extLst>
      <p:ext uri="{BB962C8B-B14F-4D97-AF65-F5344CB8AC3E}">
        <p14:creationId xmlns:p14="http://schemas.microsoft.com/office/powerpoint/2010/main" val="85964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41493544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lstStyle/>
          <a:p>
            <a:r>
              <a:rPr lang="en-US" dirty="0" smtClean="0"/>
              <a:t>Chef Client and Chef Server Compatibility Matrix</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99549517"/>
              </p:ext>
            </p:extLst>
          </p:nvPr>
        </p:nvGraphicFramePr>
        <p:xfrm>
          <a:off x="407743" y="956438"/>
          <a:ext cx="8127896" cy="1112520"/>
        </p:xfrm>
        <a:graphic>
          <a:graphicData uri="http://schemas.openxmlformats.org/drawingml/2006/table">
            <a:tbl>
              <a:tblPr firstRow="1" bandRow="1">
                <a:tableStyleId>{284E427A-3D55-4303-BF80-6455036E1DE7}</a:tableStyleId>
              </a:tblPr>
              <a:tblGrid>
                <a:gridCol w="2031974"/>
                <a:gridCol w="2031974"/>
                <a:gridCol w="2031974"/>
                <a:gridCol w="2031974"/>
              </a:tblGrid>
              <a:tr h="278130">
                <a:tc>
                  <a:txBody>
                    <a:bodyPr/>
                    <a:lstStyle/>
                    <a:p>
                      <a:endParaRPr lang="en-US" sz="1100" dirty="0"/>
                    </a:p>
                  </a:txBody>
                  <a:tcPr marL="68580" marR="68580" marT="34290" marB="34290">
                    <a:noFill/>
                  </a:tcPr>
                </a:tc>
                <a:tc gridSpan="3">
                  <a:txBody>
                    <a:bodyPr/>
                    <a:lstStyle/>
                    <a:p>
                      <a:pPr algn="ctr"/>
                      <a:r>
                        <a:rPr lang="en-US" sz="1100" dirty="0" smtClean="0"/>
                        <a:t>Server Versions</a:t>
                      </a:r>
                      <a:endParaRPr lang="en-US" sz="1100" dirty="0"/>
                    </a:p>
                  </a:txBody>
                  <a:tcPr marL="68580" marR="68580" marT="34290" marB="34290"/>
                </a:tc>
                <a:tc hMerge="1">
                  <a:txBody>
                    <a:bodyPr/>
                    <a:lstStyle/>
                    <a:p>
                      <a:endParaRPr lang="en-US" dirty="0"/>
                    </a:p>
                  </a:txBody>
                  <a:tcPr/>
                </a:tc>
                <a:tc hMerge="1">
                  <a:txBody>
                    <a:bodyPr/>
                    <a:lstStyle/>
                    <a:p>
                      <a:pPr algn="ctr"/>
                      <a:endParaRPr lang="en-US" dirty="0"/>
                    </a:p>
                  </a:txBody>
                  <a:tcPr/>
                </a:tc>
              </a:tr>
              <a:tr h="278130">
                <a:tc>
                  <a:txBody>
                    <a:bodyPr/>
                    <a:lstStyle/>
                    <a:p>
                      <a:pPr algn="ctr"/>
                      <a:r>
                        <a:rPr lang="en-US" sz="1100" b="1" dirty="0" smtClean="0">
                          <a:solidFill>
                            <a:schemeClr val="bg2"/>
                          </a:solidFill>
                        </a:rPr>
                        <a:t>Client Versions</a:t>
                      </a:r>
                      <a:endParaRPr lang="en-US" sz="1100" b="1" dirty="0">
                        <a:solidFill>
                          <a:schemeClr val="bg2"/>
                        </a:solidFill>
                      </a:endParaRPr>
                    </a:p>
                  </a:txBody>
                  <a:tcPr marL="68580" marR="68580" marT="34290" marB="34290">
                    <a:solidFill>
                      <a:schemeClr val="accent2"/>
                    </a:solidFill>
                  </a:tcPr>
                </a:tc>
                <a:tc>
                  <a:txBody>
                    <a:bodyPr/>
                    <a:lstStyle/>
                    <a:p>
                      <a:r>
                        <a:rPr lang="en-US" sz="1100" dirty="0" smtClean="0"/>
                        <a:t>Enterprise Chef &gt; 11.1.8</a:t>
                      </a:r>
                      <a:endParaRPr lang="en-US" sz="1100" dirty="0"/>
                    </a:p>
                  </a:txBody>
                  <a:tcPr marL="68580" marR="68580" marT="34290" marB="34290"/>
                </a:tc>
                <a:tc>
                  <a:txBody>
                    <a:bodyPr/>
                    <a:lstStyle/>
                    <a:p>
                      <a:r>
                        <a:rPr lang="en-US" sz="1100" dirty="0" smtClean="0"/>
                        <a:t>Open Source &gt;</a:t>
                      </a:r>
                      <a:r>
                        <a:rPr lang="en-US" sz="1100" baseline="0" dirty="0" smtClean="0"/>
                        <a:t> 11.1.0</a:t>
                      </a:r>
                      <a:endParaRPr lang="en-US" sz="1100" dirty="0"/>
                    </a:p>
                  </a:txBody>
                  <a:tcPr marL="68580" marR="68580" marT="34290" marB="34290"/>
                </a:tc>
                <a:tc>
                  <a:txBody>
                    <a:bodyPr/>
                    <a:lstStyle/>
                    <a:p>
                      <a:r>
                        <a:rPr lang="en-US" sz="1100" dirty="0" smtClean="0"/>
                        <a:t>Chef Server 12</a:t>
                      </a:r>
                      <a:endParaRPr lang="en-US" sz="1100" dirty="0"/>
                    </a:p>
                  </a:txBody>
                  <a:tcPr marL="68580" marR="68580" marT="34290" marB="34290"/>
                </a:tc>
              </a:tr>
              <a:tr h="278130">
                <a:tc>
                  <a:txBody>
                    <a:bodyPr/>
                    <a:lstStyle/>
                    <a:p>
                      <a:r>
                        <a:rPr lang="en-US" sz="1100" dirty="0" smtClean="0"/>
                        <a:t>11.x</a:t>
                      </a:r>
                    </a:p>
                  </a:txBody>
                  <a:tcPr marL="68580" marR="68580" marT="34290" marB="34290"/>
                </a:tc>
                <a:tc>
                  <a:txBody>
                    <a:bodyPr/>
                    <a:lstStyle/>
                    <a:p>
                      <a:r>
                        <a:rPr lang="en-US" sz="1100" dirty="0" smtClean="0"/>
                        <a:t>✓</a:t>
                      </a:r>
                      <a:endParaRPr lang="en-US" sz="1100" dirty="0"/>
                    </a:p>
                  </a:txBody>
                  <a:tcPr marL="68580" marR="68580" marT="34290" marB="34290"/>
                </a:tc>
                <a:tc>
                  <a:txBody>
                    <a:bodyPr/>
                    <a:lstStyle/>
                    <a:p>
                      <a:r>
                        <a:rPr lang="en-US" sz="1100" dirty="0" smtClean="0"/>
                        <a:t>✓</a:t>
                      </a:r>
                      <a:endParaRPr lang="en-US" sz="1100" dirty="0"/>
                    </a:p>
                  </a:txBody>
                  <a:tcPr marL="68580" marR="68580" marT="34290" marB="34290"/>
                </a:tc>
                <a:tc>
                  <a:txBody>
                    <a:bodyPr/>
                    <a:lstStyle/>
                    <a:p>
                      <a:r>
                        <a:rPr lang="en-US" sz="1100" dirty="0" smtClean="0"/>
                        <a:t>✓</a:t>
                      </a:r>
                      <a:endParaRPr lang="en-US" sz="1100" dirty="0"/>
                    </a:p>
                  </a:txBody>
                  <a:tcPr marL="68580" marR="68580" marT="34290" marB="34290"/>
                </a:tc>
              </a:tr>
              <a:tr h="278130">
                <a:tc>
                  <a:txBody>
                    <a:bodyPr/>
                    <a:lstStyle/>
                    <a:p>
                      <a:r>
                        <a:rPr lang="en-US" sz="1100" dirty="0" smtClean="0"/>
                        <a:t>12.x</a:t>
                      </a:r>
                    </a:p>
                  </a:txBody>
                  <a:tcPr marL="68580" marR="68580" marT="34290" marB="34290"/>
                </a:tc>
                <a:tc>
                  <a:txBody>
                    <a:bodyPr/>
                    <a:lstStyle/>
                    <a:p>
                      <a:r>
                        <a:rPr lang="en-US" sz="1100" dirty="0" smtClean="0"/>
                        <a:t>✓</a:t>
                      </a:r>
                      <a:endParaRPr lang="en-US" sz="1100" dirty="0"/>
                    </a:p>
                  </a:txBody>
                  <a:tcPr marL="68580" marR="68580" marT="34290" marB="34290"/>
                </a:tc>
                <a:tc>
                  <a:txBody>
                    <a:bodyPr/>
                    <a:lstStyle/>
                    <a:p>
                      <a:r>
                        <a:rPr lang="en-US" sz="1100" dirty="0" smtClean="0"/>
                        <a:t>✓</a:t>
                      </a:r>
                      <a:endParaRPr lang="en-US" sz="1100" dirty="0"/>
                    </a:p>
                  </a:txBody>
                  <a:tcPr marL="68580" marR="68580" marT="34290" marB="34290"/>
                </a:tc>
                <a:tc>
                  <a:txBody>
                    <a:bodyPr/>
                    <a:lstStyle/>
                    <a:p>
                      <a:r>
                        <a:rPr lang="en-US" sz="1100" dirty="0" smtClean="0"/>
                        <a:t>✓</a:t>
                      </a:r>
                      <a:endParaRPr lang="en-US" sz="1100" dirty="0"/>
                    </a:p>
                  </a:txBody>
                  <a:tcPr marL="68580" marR="68580" marT="34290" marB="34290"/>
                </a:tc>
              </a:tr>
            </a:tbl>
          </a:graphicData>
        </a:graphic>
      </p:graphicFrame>
      <p:sp>
        <p:nvSpPr>
          <p:cNvPr id="5" name="Text Placeholder 2"/>
          <p:cNvSpPr>
            <a:spLocks noGrp="1"/>
          </p:cNvSpPr>
          <p:nvPr>
            <p:ph type="body" sz="quarter" idx="10"/>
          </p:nvPr>
        </p:nvSpPr>
        <p:spPr>
          <a:xfrm>
            <a:off x="381000" y="2276906"/>
            <a:ext cx="8380476" cy="639915"/>
          </a:xfrm>
        </p:spPr>
        <p:txBody>
          <a:bodyPr/>
          <a:lstStyle/>
          <a:p>
            <a:r>
              <a:rPr lang="en-US" dirty="0" smtClean="0"/>
              <a:t>No longer supported as of Chef Client 12: Chef Client 0.10.x, 10.x</a:t>
            </a:r>
          </a:p>
          <a:p>
            <a:r>
              <a:rPr lang="en-US" dirty="0" smtClean="0"/>
              <a:t>No longer supported as of Chef Server 12: Private Chef 1.4.x</a:t>
            </a:r>
            <a:endParaRPr lang="en-US" dirty="0"/>
          </a:p>
        </p:txBody>
      </p:sp>
    </p:spTree>
    <p:extLst>
      <p:ext uri="{BB962C8B-B14F-4D97-AF65-F5344CB8AC3E}">
        <p14:creationId xmlns:p14="http://schemas.microsoft.com/office/powerpoint/2010/main" val="135792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41493544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lstStyle/>
          <a:p>
            <a:r>
              <a:rPr lang="en-US" dirty="0" smtClean="0"/>
              <a:t>New Platform: IBM AIX</a:t>
            </a:r>
            <a:endParaRPr lang="en-US" dirty="0"/>
          </a:p>
        </p:txBody>
      </p:sp>
      <p:sp>
        <p:nvSpPr>
          <p:cNvPr id="3" name="Text Placeholder 2"/>
          <p:cNvSpPr>
            <a:spLocks noGrp="1"/>
          </p:cNvSpPr>
          <p:nvPr>
            <p:ph type="body" sz="quarter" idx="10"/>
          </p:nvPr>
        </p:nvSpPr>
        <p:spPr/>
        <p:txBody>
          <a:bodyPr/>
          <a:lstStyle/>
          <a:p>
            <a:r>
              <a:rPr lang="en-US" dirty="0" smtClean="0"/>
              <a:t>Chef Client 12 supports IBM AIX 6.1 and 7.1</a:t>
            </a:r>
          </a:p>
          <a:p>
            <a:r>
              <a:rPr lang="en-US" dirty="0" smtClean="0"/>
              <a:t>Freely-available BFF installer</a:t>
            </a:r>
          </a:p>
          <a:p>
            <a:r>
              <a:rPr lang="en-US" dirty="0" smtClean="0"/>
              <a:t>Feature highlights:</a:t>
            </a:r>
          </a:p>
          <a:p>
            <a:pPr lvl="1"/>
            <a:r>
              <a:rPr lang="en-US" dirty="0" smtClean="0"/>
              <a:t>Manage both SRC and </a:t>
            </a:r>
            <a:r>
              <a:rPr lang="en-US" dirty="0" err="1" smtClean="0"/>
              <a:t>init</a:t>
            </a:r>
            <a:r>
              <a:rPr lang="en-US" dirty="0" smtClean="0"/>
              <a:t>-system-based services</a:t>
            </a:r>
          </a:p>
          <a:p>
            <a:pPr lvl="1"/>
            <a:r>
              <a:rPr lang="en-US" dirty="0" smtClean="0"/>
              <a:t>Install both BFF and RPM packages</a:t>
            </a:r>
          </a:p>
          <a:p>
            <a:pPr lvl="1"/>
            <a:r>
              <a:rPr lang="en-US" dirty="0" smtClean="0"/>
              <a:t>Mount JFS2 disks and NFS shares and manage </a:t>
            </a:r>
            <a:r>
              <a:rPr lang="en-US" dirty="0" err="1" smtClean="0"/>
              <a:t>fstab</a:t>
            </a:r>
            <a:endParaRPr lang="en-US" dirty="0" smtClean="0"/>
          </a:p>
          <a:p>
            <a:pPr lvl="1"/>
            <a:r>
              <a:rPr lang="en-US" dirty="0" smtClean="0"/>
              <a:t>Native user and group management</a:t>
            </a:r>
            <a:endParaRPr lang="en-US" dirty="0"/>
          </a:p>
          <a:p>
            <a:r>
              <a:rPr lang="en-US" dirty="0" smtClean="0"/>
              <a:t>Compiled with IBM XL C/C++ for binary compatibility with future AIX versions</a:t>
            </a:r>
            <a:endParaRPr lang="en-US" dirty="0"/>
          </a:p>
        </p:txBody>
      </p:sp>
    </p:spTree>
    <p:extLst>
      <p:ext uri="{BB962C8B-B14F-4D97-AF65-F5344CB8AC3E}">
        <p14:creationId xmlns:p14="http://schemas.microsoft.com/office/powerpoint/2010/main" val="38251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4149354489"/>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Native Partial Search</a:t>
            </a:r>
            <a:endParaRPr lang="en-US" dirty="0"/>
          </a:p>
        </p:txBody>
      </p:sp>
      <p:sp>
        <p:nvSpPr>
          <p:cNvPr id="7" name="Text Placeholder 6"/>
          <p:cNvSpPr>
            <a:spLocks noGrp="1"/>
          </p:cNvSpPr>
          <p:nvPr>
            <p:ph type="body" sz="quarter" idx="10"/>
          </p:nvPr>
        </p:nvSpPr>
        <p:spPr/>
        <p:txBody>
          <a:bodyPr/>
          <a:lstStyle/>
          <a:p>
            <a:r>
              <a:rPr lang="en-US" sz="1600" dirty="0">
                <a:solidFill>
                  <a:srgbClr val="000000"/>
                </a:solidFill>
                <a:latin typeface="Courier New"/>
              </a:rPr>
              <a:t>search</a:t>
            </a:r>
            <a:r>
              <a:rPr lang="en-US" sz="1600" b="1" dirty="0">
                <a:solidFill>
                  <a:srgbClr val="000000"/>
                </a:solidFill>
                <a:latin typeface="Courier New"/>
              </a:rPr>
              <a:t>(</a:t>
            </a:r>
            <a:r>
              <a:rPr lang="en-US" sz="1600" b="1" dirty="0">
                <a:solidFill>
                  <a:srgbClr val="4E9A06"/>
                </a:solidFill>
                <a:latin typeface="Courier New"/>
              </a:rPr>
              <a:t>:node</a:t>
            </a:r>
            <a:r>
              <a:rPr lang="en-US" sz="1600" b="1" dirty="0">
                <a:solidFill>
                  <a:srgbClr val="000000"/>
                </a:solidFill>
                <a:latin typeface="Courier New"/>
              </a:rPr>
              <a:t>,</a:t>
            </a:r>
          </a:p>
          <a:p>
            <a:r>
              <a:rPr lang="pl-PL" sz="1600" dirty="0">
                <a:latin typeface="Courier New"/>
              </a:rPr>
              <a:t>     </a:t>
            </a:r>
            <a:r>
              <a:rPr lang="pl-PL" sz="1600" dirty="0">
                <a:solidFill>
                  <a:srgbClr val="4E9A06"/>
                </a:solidFill>
                <a:latin typeface="Courier New"/>
              </a:rPr>
              <a:t>"</a:t>
            </a:r>
            <a:r>
              <a:rPr lang="pl-PL" sz="1600" dirty="0" err="1">
                <a:solidFill>
                  <a:srgbClr val="4E9A06"/>
                </a:solidFill>
                <a:latin typeface="Courier New"/>
              </a:rPr>
              <a:t>role:web</a:t>
            </a:r>
            <a:r>
              <a:rPr lang="pl-PL" sz="1600" dirty="0">
                <a:solidFill>
                  <a:srgbClr val="4E9A06"/>
                </a:solidFill>
                <a:latin typeface="Courier New"/>
              </a:rPr>
              <a:t>"</a:t>
            </a:r>
            <a:r>
              <a:rPr lang="pl-PL" sz="1600" b="1" dirty="0">
                <a:solidFill>
                  <a:srgbClr val="000000"/>
                </a:solidFill>
                <a:latin typeface="Courier New"/>
              </a:rPr>
              <a:t>,</a:t>
            </a:r>
          </a:p>
          <a:p>
            <a:r>
              <a:rPr lang="pl-PL" sz="1600" dirty="0">
                <a:latin typeface="Courier New"/>
              </a:rPr>
              <a:t>     </a:t>
            </a:r>
            <a:r>
              <a:rPr lang="pl-PL" sz="1600" dirty="0">
                <a:solidFill>
                  <a:srgbClr val="4E9A06"/>
                </a:solidFill>
                <a:latin typeface="Courier New"/>
              </a:rPr>
              <a:t>:</a:t>
            </a:r>
            <a:r>
              <a:rPr lang="pl-PL" sz="1600" dirty="0" err="1">
                <a:solidFill>
                  <a:srgbClr val="4E9A06"/>
                </a:solidFill>
                <a:latin typeface="Courier New"/>
              </a:rPr>
              <a:t>filter_result</a:t>
            </a:r>
            <a:r>
              <a:rPr lang="pl-PL" sz="1600" dirty="0">
                <a:solidFill>
                  <a:srgbClr val="4E9A06"/>
                </a:solidFill>
                <a:latin typeface="Courier New"/>
              </a:rPr>
              <a:t> </a:t>
            </a:r>
            <a:r>
              <a:rPr lang="pl-PL" sz="1600" b="1" dirty="0">
                <a:solidFill>
                  <a:srgbClr val="CE5C00"/>
                </a:solidFill>
                <a:latin typeface="Courier New"/>
              </a:rPr>
              <a:t>=&gt; </a:t>
            </a:r>
            <a:r>
              <a:rPr lang="pl-PL" sz="1600" b="1" dirty="0">
                <a:solidFill>
                  <a:srgbClr val="000000"/>
                </a:solidFill>
                <a:latin typeface="Courier New"/>
              </a:rPr>
              <a:t>{ </a:t>
            </a:r>
          </a:p>
          <a:p>
            <a:r>
              <a:rPr lang="tr-TR" sz="1600" dirty="0">
                <a:latin typeface="Courier New"/>
              </a:rPr>
              <a:t>                         </a:t>
            </a:r>
            <a:r>
              <a:rPr lang="tr-TR" sz="1600" dirty="0">
                <a:solidFill>
                  <a:srgbClr val="4E9A06"/>
                </a:solidFill>
                <a:latin typeface="Courier New"/>
              </a:rPr>
              <a:t>'name' </a:t>
            </a:r>
            <a:r>
              <a:rPr lang="tr-TR" sz="1600" b="1" dirty="0">
                <a:solidFill>
                  <a:srgbClr val="CE5C00"/>
                </a:solidFill>
                <a:latin typeface="Courier New"/>
              </a:rPr>
              <a:t>=&gt; [ </a:t>
            </a:r>
            <a:r>
              <a:rPr lang="tr-TR" sz="1600" b="1" dirty="0">
                <a:solidFill>
                  <a:srgbClr val="4E9A06"/>
                </a:solidFill>
                <a:latin typeface="Courier New"/>
              </a:rPr>
              <a:t>'name' </a:t>
            </a:r>
            <a:r>
              <a:rPr lang="tr-TR" sz="1600" b="1" dirty="0">
                <a:solidFill>
                  <a:srgbClr val="CE5C00"/>
                </a:solidFill>
                <a:latin typeface="Courier New"/>
              </a:rPr>
              <a:t>]</a:t>
            </a:r>
            <a:r>
              <a:rPr lang="tr-TR" sz="1600" b="1" dirty="0">
                <a:solidFill>
                  <a:srgbClr val="000000"/>
                </a:solidFill>
                <a:latin typeface="Courier New"/>
              </a:rPr>
              <a:t>,</a:t>
            </a:r>
          </a:p>
          <a:p>
            <a:r>
              <a:rPr lang="fr-FR" sz="1600" dirty="0">
                <a:latin typeface="Courier New"/>
              </a:rPr>
              <a:t>                         </a:t>
            </a:r>
            <a:r>
              <a:rPr lang="fr-FR" sz="1600" dirty="0">
                <a:solidFill>
                  <a:srgbClr val="4E9A06"/>
                </a:solidFill>
                <a:latin typeface="Courier New"/>
              </a:rPr>
              <a:t>'</a:t>
            </a:r>
            <a:r>
              <a:rPr lang="fr-FR" sz="1600" dirty="0" err="1">
                <a:solidFill>
                  <a:srgbClr val="4E9A06"/>
                </a:solidFill>
                <a:latin typeface="Courier New"/>
              </a:rPr>
              <a:t>ip</a:t>
            </a:r>
            <a:r>
              <a:rPr lang="fr-FR" sz="1600" dirty="0">
                <a:solidFill>
                  <a:srgbClr val="4E9A06"/>
                </a:solidFill>
                <a:latin typeface="Courier New"/>
              </a:rPr>
              <a:t>' </a:t>
            </a:r>
            <a:r>
              <a:rPr lang="fr-FR" sz="1600" b="1" dirty="0">
                <a:solidFill>
                  <a:srgbClr val="CE5C00"/>
                </a:solidFill>
                <a:latin typeface="Courier New"/>
              </a:rPr>
              <a:t>=&gt; [ </a:t>
            </a:r>
            <a:r>
              <a:rPr lang="fr-FR" sz="1600" b="1" dirty="0">
                <a:solidFill>
                  <a:srgbClr val="4E9A06"/>
                </a:solidFill>
                <a:latin typeface="Courier New"/>
              </a:rPr>
              <a:t>'</a:t>
            </a:r>
            <a:r>
              <a:rPr lang="fr-FR" sz="1600" b="1" dirty="0" err="1">
                <a:solidFill>
                  <a:srgbClr val="4E9A06"/>
                </a:solidFill>
                <a:latin typeface="Courier New"/>
              </a:rPr>
              <a:t>ipaddress</a:t>
            </a:r>
            <a:r>
              <a:rPr lang="fr-FR" sz="1600" b="1" dirty="0">
                <a:solidFill>
                  <a:srgbClr val="4E9A06"/>
                </a:solidFill>
                <a:latin typeface="Courier New"/>
              </a:rPr>
              <a:t>' </a:t>
            </a:r>
            <a:r>
              <a:rPr lang="fr-FR" sz="1600" b="1" dirty="0">
                <a:solidFill>
                  <a:srgbClr val="CE5C00"/>
                </a:solidFill>
                <a:latin typeface="Courier New"/>
              </a:rPr>
              <a:t>]</a:t>
            </a:r>
          </a:p>
          <a:p>
            <a:r>
              <a:rPr lang="fr-FR" sz="1600" dirty="0">
                <a:latin typeface="Courier New"/>
              </a:rPr>
              <a:t>                       </a:t>
            </a:r>
            <a:r>
              <a:rPr lang="fr-FR" sz="1600" b="1" dirty="0">
                <a:solidFill>
                  <a:srgbClr val="000000"/>
                </a:solidFill>
                <a:latin typeface="Courier New"/>
              </a:rPr>
              <a:t>}</a:t>
            </a:r>
          </a:p>
          <a:p>
            <a:r>
              <a:rPr lang="fr-FR" sz="1600" dirty="0">
                <a:latin typeface="Courier New"/>
              </a:rPr>
              <a:t>    </a:t>
            </a:r>
            <a:r>
              <a:rPr lang="fr-FR" sz="1600" b="1" dirty="0">
                <a:solidFill>
                  <a:srgbClr val="000000"/>
                </a:solidFill>
                <a:latin typeface="Courier New"/>
              </a:rPr>
              <a:t>)</a:t>
            </a:r>
            <a:r>
              <a:rPr lang="fr-FR" sz="1600" b="1" dirty="0">
                <a:solidFill>
                  <a:srgbClr val="CE5C00"/>
                </a:solidFill>
                <a:latin typeface="Courier New"/>
              </a:rPr>
              <a:t>.</a:t>
            </a:r>
            <a:r>
              <a:rPr lang="fr-FR" sz="1600" b="1" dirty="0" err="1">
                <a:solidFill>
                  <a:srgbClr val="000000"/>
                </a:solidFill>
                <a:latin typeface="Courier New"/>
              </a:rPr>
              <a:t>each</a:t>
            </a:r>
            <a:r>
              <a:rPr lang="fr-FR" sz="1600" b="1" dirty="0">
                <a:solidFill>
                  <a:srgbClr val="000000"/>
                </a:solidFill>
                <a:latin typeface="Courier New"/>
              </a:rPr>
              <a:t> </a:t>
            </a:r>
            <a:r>
              <a:rPr lang="fr-FR" sz="1600" b="1" dirty="0">
                <a:solidFill>
                  <a:srgbClr val="204A87"/>
                </a:solidFill>
                <a:latin typeface="Courier New"/>
              </a:rPr>
              <a:t>do </a:t>
            </a:r>
            <a:r>
              <a:rPr lang="fr-FR" sz="1600" b="1" dirty="0">
                <a:solidFill>
                  <a:srgbClr val="CE5C00"/>
                </a:solidFill>
                <a:latin typeface="Courier New"/>
              </a:rPr>
              <a:t>|</a:t>
            </a:r>
            <a:r>
              <a:rPr lang="fr-FR" sz="1600" b="1" dirty="0" err="1">
                <a:solidFill>
                  <a:srgbClr val="000000"/>
                </a:solidFill>
                <a:latin typeface="Courier New"/>
              </a:rPr>
              <a:t>result</a:t>
            </a:r>
            <a:r>
              <a:rPr lang="fr-FR" sz="1600" b="1" dirty="0">
                <a:solidFill>
                  <a:srgbClr val="CE5C00"/>
                </a:solidFill>
                <a:latin typeface="Courier New"/>
              </a:rPr>
              <a:t>|</a:t>
            </a:r>
          </a:p>
          <a:p>
            <a:r>
              <a:rPr lang="fr-FR" sz="1600" dirty="0">
                <a:latin typeface="Courier New"/>
              </a:rPr>
              <a:t>  </a:t>
            </a:r>
            <a:r>
              <a:rPr lang="fr-FR" sz="1600" dirty="0">
                <a:solidFill>
                  <a:srgbClr val="000000"/>
                </a:solidFill>
                <a:latin typeface="Courier New"/>
              </a:rPr>
              <a:t>Chef</a:t>
            </a:r>
            <a:r>
              <a:rPr lang="fr-FR" sz="1600" b="1" dirty="0">
                <a:solidFill>
                  <a:srgbClr val="CE5C00"/>
                </a:solidFill>
                <a:latin typeface="Courier New"/>
              </a:rPr>
              <a:t>::</a:t>
            </a:r>
            <a:r>
              <a:rPr lang="fr-FR" sz="1600" b="1" dirty="0" err="1">
                <a:solidFill>
                  <a:srgbClr val="000000"/>
                </a:solidFill>
                <a:latin typeface="Courier New"/>
              </a:rPr>
              <a:t>Log</a:t>
            </a:r>
            <a:r>
              <a:rPr lang="fr-FR" sz="1600" b="1" dirty="0" err="1">
                <a:solidFill>
                  <a:srgbClr val="CE5C00"/>
                </a:solidFill>
                <a:latin typeface="Courier New"/>
              </a:rPr>
              <a:t>.</a:t>
            </a:r>
            <a:r>
              <a:rPr lang="fr-FR" sz="1600" b="1" dirty="0" err="1">
                <a:solidFill>
                  <a:srgbClr val="000000"/>
                </a:solidFill>
                <a:latin typeface="Courier New"/>
              </a:rPr>
              <a:t>debug</a:t>
            </a:r>
            <a:r>
              <a:rPr lang="fr-FR" sz="1600" b="1" dirty="0">
                <a:solidFill>
                  <a:srgbClr val="000000"/>
                </a:solidFill>
                <a:latin typeface="Courier New"/>
              </a:rPr>
              <a:t>(</a:t>
            </a:r>
            <a:r>
              <a:rPr lang="fr-FR" sz="1600" b="1" dirty="0">
                <a:solidFill>
                  <a:srgbClr val="4E9A06"/>
                </a:solidFill>
                <a:latin typeface="Courier New"/>
              </a:rPr>
              <a:t>"I </a:t>
            </a:r>
            <a:r>
              <a:rPr lang="fr-FR" sz="1600" b="1" dirty="0" err="1">
                <a:solidFill>
                  <a:srgbClr val="4E9A06"/>
                </a:solidFill>
                <a:latin typeface="Courier New"/>
              </a:rPr>
              <a:t>found</a:t>
            </a:r>
            <a:r>
              <a:rPr lang="fr-FR" sz="1600" b="1" dirty="0">
                <a:solidFill>
                  <a:srgbClr val="4E9A06"/>
                </a:solidFill>
                <a:latin typeface="Courier New"/>
              </a:rPr>
              <a:t> a #{</a:t>
            </a:r>
            <a:r>
              <a:rPr lang="fr-FR" sz="1600" b="1" dirty="0" err="1">
                <a:solidFill>
                  <a:srgbClr val="000000"/>
                </a:solidFill>
                <a:latin typeface="Courier New"/>
              </a:rPr>
              <a:t>result</a:t>
            </a:r>
            <a:r>
              <a:rPr lang="fr-FR" sz="1600" b="1" dirty="0">
                <a:solidFill>
                  <a:srgbClr val="CE5C00"/>
                </a:solidFill>
                <a:latin typeface="Courier New"/>
              </a:rPr>
              <a:t>[</a:t>
            </a:r>
            <a:r>
              <a:rPr lang="fr-FR" sz="1600" b="1" dirty="0">
                <a:solidFill>
                  <a:srgbClr val="4E9A06"/>
                </a:solidFill>
                <a:latin typeface="Courier New"/>
              </a:rPr>
              <a:t>'</a:t>
            </a:r>
            <a:r>
              <a:rPr lang="fr-FR" sz="1600" b="1" dirty="0" err="1">
                <a:solidFill>
                  <a:srgbClr val="4E9A06"/>
                </a:solidFill>
                <a:latin typeface="Courier New"/>
              </a:rPr>
              <a:t>ip</a:t>
            </a:r>
            <a:r>
              <a:rPr lang="fr-FR" sz="1600" b="1" dirty="0">
                <a:solidFill>
                  <a:srgbClr val="4E9A06"/>
                </a:solidFill>
                <a:latin typeface="Courier New"/>
              </a:rPr>
              <a:t>'</a:t>
            </a:r>
            <a:r>
              <a:rPr lang="fr-FR" sz="1600" b="1" dirty="0">
                <a:solidFill>
                  <a:srgbClr val="CE5C00"/>
                </a:solidFill>
                <a:latin typeface="Courier New"/>
              </a:rPr>
              <a:t>]</a:t>
            </a:r>
            <a:r>
              <a:rPr lang="fr-FR" sz="1600" b="1" dirty="0">
                <a:solidFill>
                  <a:srgbClr val="4E9A06"/>
                </a:solidFill>
                <a:latin typeface="Courier New"/>
              </a:rPr>
              <a:t>} &amp; #{</a:t>
            </a:r>
            <a:r>
              <a:rPr lang="fr-FR" sz="1600" b="1" dirty="0" err="1">
                <a:solidFill>
                  <a:srgbClr val="000000"/>
                </a:solidFill>
                <a:latin typeface="Courier New"/>
              </a:rPr>
              <a:t>result</a:t>
            </a:r>
            <a:r>
              <a:rPr lang="fr-FR" sz="1600" b="1" dirty="0">
                <a:solidFill>
                  <a:srgbClr val="CE5C00"/>
                </a:solidFill>
                <a:latin typeface="Courier New"/>
              </a:rPr>
              <a:t>[</a:t>
            </a:r>
            <a:r>
              <a:rPr lang="fr-FR" sz="1600" b="1" dirty="0">
                <a:solidFill>
                  <a:srgbClr val="4E9A06"/>
                </a:solidFill>
                <a:latin typeface="Courier New"/>
              </a:rPr>
              <a:t>'</a:t>
            </a:r>
            <a:r>
              <a:rPr lang="fr-FR" sz="1600" b="1" dirty="0" err="1">
                <a:solidFill>
                  <a:srgbClr val="4E9A06"/>
                </a:solidFill>
                <a:latin typeface="Courier New"/>
              </a:rPr>
              <a:t>name</a:t>
            </a:r>
            <a:r>
              <a:rPr lang="fr-FR" sz="1600" b="1" dirty="0">
                <a:solidFill>
                  <a:srgbClr val="4E9A06"/>
                </a:solidFill>
                <a:latin typeface="Courier New"/>
              </a:rPr>
              <a:t>'</a:t>
            </a:r>
            <a:r>
              <a:rPr lang="fr-FR" sz="1600" b="1" dirty="0">
                <a:solidFill>
                  <a:srgbClr val="CE5C00"/>
                </a:solidFill>
                <a:latin typeface="Courier New"/>
              </a:rPr>
              <a:t>]</a:t>
            </a:r>
            <a:r>
              <a:rPr lang="fr-FR" sz="1600" b="1" dirty="0">
                <a:solidFill>
                  <a:srgbClr val="4E9A06"/>
                </a:solidFill>
                <a:latin typeface="Courier New"/>
              </a:rPr>
              <a:t>}"</a:t>
            </a:r>
            <a:r>
              <a:rPr lang="fr-FR" sz="1600" b="1" dirty="0">
                <a:solidFill>
                  <a:srgbClr val="000000"/>
                </a:solidFill>
                <a:latin typeface="Courier New"/>
              </a:rPr>
              <a:t>)</a:t>
            </a:r>
          </a:p>
          <a:p>
            <a:r>
              <a:rPr lang="fr-FR" sz="1600" b="1" dirty="0">
                <a:solidFill>
                  <a:srgbClr val="204A87"/>
                </a:solidFill>
                <a:latin typeface="Courier New"/>
              </a:rPr>
              <a:t>end</a:t>
            </a:r>
          </a:p>
        </p:txBody>
      </p:sp>
    </p:spTree>
    <p:extLst>
      <p:ext uri="{BB962C8B-B14F-4D97-AF65-F5344CB8AC3E}">
        <p14:creationId xmlns:p14="http://schemas.microsoft.com/office/powerpoint/2010/main" val="426290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Nathen Harvey</a:t>
            </a:r>
            <a:endParaRPr lang="en-US" dirty="0"/>
          </a:p>
        </p:txBody>
      </p:sp>
      <p:sp>
        <p:nvSpPr>
          <p:cNvPr id="3" name="Text Placeholder 2"/>
          <p:cNvSpPr>
            <a:spLocks noGrp="1"/>
          </p:cNvSpPr>
          <p:nvPr>
            <p:ph type="body" sz="quarter" idx="10"/>
          </p:nvPr>
        </p:nvSpPr>
        <p:spPr/>
        <p:txBody>
          <a:bodyPr/>
          <a:lstStyle/>
          <a:p>
            <a:r>
              <a:rPr lang="en-US" dirty="0" err="1" smtClean="0"/>
              <a:t>nharvey@chef.io</a:t>
            </a:r>
            <a:endParaRPr lang="en-US" dirty="0" smtClean="0"/>
          </a:p>
          <a:p>
            <a:r>
              <a:rPr lang="en-US" dirty="0" smtClean="0"/>
              <a:t>@</a:t>
            </a:r>
            <a:r>
              <a:rPr lang="en-US" dirty="0" err="1" smtClean="0"/>
              <a:t>nathenharvey</a:t>
            </a:r>
            <a:endParaRPr lang="en-US" dirty="0" smtClean="0"/>
          </a:p>
          <a:p>
            <a:endParaRPr lang="en-US" dirty="0" smtClean="0"/>
          </a:p>
          <a:p>
            <a:r>
              <a:rPr lang="en-US" dirty="0" smtClean="0"/>
              <a:t>Co-organizer – </a:t>
            </a:r>
            <a:r>
              <a:rPr lang="en-US" dirty="0" err="1" smtClean="0"/>
              <a:t>DevOps</a:t>
            </a:r>
            <a:r>
              <a:rPr lang="en-US" dirty="0" smtClean="0"/>
              <a:t> DC </a:t>
            </a:r>
          </a:p>
          <a:p>
            <a:pPr marL="0" indent="0">
              <a:buNone/>
            </a:pPr>
            <a:endParaRPr lang="en-US" dirty="0" smtClean="0">
              <a:hlinkClick r:id="rId2"/>
            </a:endParaRPr>
          </a:p>
          <a:p>
            <a:r>
              <a:rPr lang="en-US" dirty="0" smtClean="0">
                <a:hlinkClick r:id="rId2"/>
              </a:rPr>
              <a:t>http://bit.ly/farmer-nathen</a:t>
            </a:r>
            <a:r>
              <a:rPr lang="en-US" dirty="0" smtClean="0"/>
              <a:t> </a:t>
            </a:r>
            <a:r>
              <a:rPr lang="en-US" sz="1800" dirty="0">
                <a:solidFill>
                  <a:srgbClr val="FF0000"/>
                </a:solidFill>
              </a:rPr>
              <a:t>(explicit)</a:t>
            </a:r>
          </a:p>
          <a:p>
            <a:r>
              <a:rPr lang="en-US" dirty="0">
                <a:hlinkClick r:id="rId3"/>
              </a:rPr>
              <a:t>http://bit.ly/farmer-nathen-</a:t>
            </a:r>
            <a:r>
              <a:rPr lang="en-US" dirty="0" smtClean="0">
                <a:hlinkClick r:id="rId3"/>
              </a:rPr>
              <a:t>sfw</a:t>
            </a:r>
            <a:r>
              <a:rPr lang="en-US" dirty="0" smtClean="0"/>
              <a:t> </a:t>
            </a:r>
          </a:p>
          <a:p>
            <a:endParaRPr lang="en-US" dirty="0" smtClean="0"/>
          </a:p>
          <a:p>
            <a:endParaRPr lang="en-US" dirty="0"/>
          </a:p>
        </p:txBody>
      </p:sp>
      <p:pic>
        <p:nvPicPr>
          <p:cNvPr id="4" name="Picture 3" descr="foodfight_head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5686" y="3261850"/>
            <a:ext cx="2120888" cy="1090742"/>
          </a:xfrm>
          <a:prstGeom prst="rect">
            <a:avLst/>
          </a:prstGeom>
        </p:spPr>
      </p:pic>
      <p:pic>
        <p:nvPicPr>
          <p:cNvPr id="5" name="Picture 4" descr="squa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2063" y="432934"/>
            <a:ext cx="2267456" cy="2286134"/>
          </a:xfrm>
          <a:prstGeom prst="rect">
            <a:avLst/>
          </a:prstGeom>
        </p:spPr>
      </p:pic>
    </p:spTree>
    <p:extLst>
      <p:ext uri="{BB962C8B-B14F-4D97-AF65-F5344CB8AC3E}">
        <p14:creationId xmlns:p14="http://schemas.microsoft.com/office/powerpoint/2010/main" val="293359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Platform-specific values</a:t>
            </a:r>
            <a:endParaRPr lang="en-US" dirty="0"/>
          </a:p>
        </p:txBody>
      </p:sp>
      <p:sp>
        <p:nvSpPr>
          <p:cNvPr id="3" name="Text Placeholder 2"/>
          <p:cNvSpPr>
            <a:spLocks noGrp="1"/>
          </p:cNvSpPr>
          <p:nvPr>
            <p:ph type="body" sz="quarter" idx="10"/>
          </p:nvPr>
        </p:nvSpPr>
        <p:spPr/>
        <p:txBody>
          <a:bodyPr>
            <a:normAutofit fontScale="62500" lnSpcReduction="20000"/>
          </a:bodyPr>
          <a:lstStyle/>
          <a:p>
            <a:r>
              <a:rPr lang="en-US" dirty="0" err="1">
                <a:solidFill>
                  <a:srgbClr val="000000"/>
                </a:solidFill>
                <a:latin typeface="Courier New"/>
              </a:rPr>
              <a:t>apache_package</a:t>
            </a:r>
            <a:r>
              <a:rPr lang="en-US" dirty="0">
                <a:solidFill>
                  <a:srgbClr val="000000"/>
                </a:solidFill>
                <a:latin typeface="Courier New"/>
              </a:rPr>
              <a:t> </a:t>
            </a:r>
            <a:r>
              <a:rPr lang="en-US" b="1" dirty="0">
                <a:solidFill>
                  <a:srgbClr val="CE5C00"/>
                </a:solidFill>
                <a:latin typeface="Courier New"/>
              </a:rPr>
              <a:t>= </a:t>
            </a:r>
            <a:r>
              <a:rPr lang="en-US" b="1" dirty="0">
                <a:solidFill>
                  <a:srgbClr val="4E9A06"/>
                </a:solidFill>
                <a:latin typeface="Courier New"/>
              </a:rPr>
              <a:t>"</a:t>
            </a:r>
            <a:r>
              <a:rPr lang="en-US" b="1" dirty="0" err="1">
                <a:solidFill>
                  <a:srgbClr val="4E9A06"/>
                </a:solidFill>
                <a:latin typeface="Courier New"/>
              </a:rPr>
              <a:t>httpd</a:t>
            </a:r>
            <a:r>
              <a:rPr lang="en-US" b="1" dirty="0">
                <a:solidFill>
                  <a:srgbClr val="4E9A06"/>
                </a:solidFill>
                <a:latin typeface="Courier New"/>
              </a:rPr>
              <a:t>"</a:t>
            </a:r>
          </a:p>
          <a:p>
            <a:endParaRPr lang="en-US" dirty="0">
              <a:latin typeface="Courier New"/>
            </a:endParaRPr>
          </a:p>
          <a:p>
            <a:r>
              <a:rPr lang="en-US" b="1" dirty="0">
                <a:solidFill>
                  <a:srgbClr val="204A87"/>
                </a:solidFill>
                <a:latin typeface="Courier New"/>
              </a:rPr>
              <a:t>case </a:t>
            </a:r>
            <a:r>
              <a:rPr lang="en-US" b="1" dirty="0">
                <a:solidFill>
                  <a:srgbClr val="000000"/>
                </a:solidFill>
                <a:latin typeface="Courier New"/>
              </a:rPr>
              <a:t>node</a:t>
            </a:r>
            <a:r>
              <a:rPr lang="en-US" b="1" dirty="0">
                <a:solidFill>
                  <a:srgbClr val="CE5C00"/>
                </a:solidFill>
                <a:latin typeface="Courier New"/>
              </a:rPr>
              <a:t>[</a:t>
            </a:r>
            <a:r>
              <a:rPr lang="en-US" b="1" dirty="0">
                <a:solidFill>
                  <a:srgbClr val="4E9A06"/>
                </a:solidFill>
                <a:latin typeface="Courier New"/>
              </a:rPr>
              <a:t>"platform"</a:t>
            </a:r>
            <a:r>
              <a:rPr lang="en-US" b="1" dirty="0">
                <a:solidFill>
                  <a:srgbClr val="CE5C00"/>
                </a:solidFill>
                <a:latin typeface="Courier New"/>
              </a:rPr>
              <a:t>]</a:t>
            </a:r>
          </a:p>
          <a:p>
            <a:r>
              <a:rPr lang="en-US" b="1" dirty="0">
                <a:solidFill>
                  <a:srgbClr val="204A87"/>
                </a:solidFill>
                <a:latin typeface="Courier New"/>
              </a:rPr>
              <a:t>when </a:t>
            </a:r>
            <a:r>
              <a:rPr lang="en-US" b="1" dirty="0">
                <a:solidFill>
                  <a:srgbClr val="4E9A06"/>
                </a:solidFill>
                <a:latin typeface="Courier New"/>
              </a:rPr>
              <a:t>"</a:t>
            </a:r>
            <a:r>
              <a:rPr lang="en-US" b="1" dirty="0" err="1">
                <a:solidFill>
                  <a:srgbClr val="4E9A06"/>
                </a:solidFill>
                <a:latin typeface="Courier New"/>
              </a:rPr>
              <a:t>ubuntu</a:t>
            </a:r>
            <a:r>
              <a:rPr lang="en-US" b="1" dirty="0">
                <a:solidFill>
                  <a:srgbClr val="4E9A06"/>
                </a:solidFill>
                <a:latin typeface="Courier New"/>
              </a:rPr>
              <a:t>"</a:t>
            </a:r>
          </a:p>
          <a:p>
            <a:r>
              <a:rPr lang="en-US" dirty="0">
                <a:latin typeface="Courier New"/>
              </a:rPr>
              <a:t>  </a:t>
            </a:r>
            <a:r>
              <a:rPr lang="en-US" dirty="0" err="1">
                <a:solidFill>
                  <a:srgbClr val="000000"/>
                </a:solidFill>
                <a:latin typeface="Courier New"/>
              </a:rPr>
              <a:t>apache_package</a:t>
            </a:r>
            <a:r>
              <a:rPr lang="en-US" dirty="0">
                <a:solidFill>
                  <a:srgbClr val="000000"/>
                </a:solidFill>
                <a:latin typeface="Courier New"/>
              </a:rPr>
              <a:t> </a:t>
            </a:r>
            <a:r>
              <a:rPr lang="en-US" b="1" dirty="0">
                <a:solidFill>
                  <a:srgbClr val="CE5C00"/>
                </a:solidFill>
                <a:latin typeface="Courier New"/>
              </a:rPr>
              <a:t>= </a:t>
            </a:r>
            <a:r>
              <a:rPr lang="en-US" b="1" dirty="0">
                <a:solidFill>
                  <a:srgbClr val="4E9A06"/>
                </a:solidFill>
                <a:latin typeface="Courier New"/>
              </a:rPr>
              <a:t>"apache2"</a:t>
            </a:r>
          </a:p>
          <a:p>
            <a:r>
              <a:rPr lang="en-US" b="1" dirty="0">
                <a:solidFill>
                  <a:srgbClr val="204A87"/>
                </a:solidFill>
                <a:latin typeface="Courier New"/>
              </a:rPr>
              <a:t>when </a:t>
            </a:r>
            <a:r>
              <a:rPr lang="en-US" b="1" dirty="0">
                <a:solidFill>
                  <a:srgbClr val="4E9A06"/>
                </a:solidFill>
                <a:latin typeface="Courier New"/>
              </a:rPr>
              <a:t>"centos"</a:t>
            </a:r>
          </a:p>
          <a:p>
            <a:r>
              <a:rPr lang="en-US" dirty="0">
                <a:latin typeface="Courier New"/>
              </a:rPr>
              <a:t>  </a:t>
            </a:r>
            <a:r>
              <a:rPr lang="en-US" dirty="0" err="1">
                <a:solidFill>
                  <a:srgbClr val="000000"/>
                </a:solidFill>
                <a:latin typeface="Courier New"/>
              </a:rPr>
              <a:t>apache_package</a:t>
            </a:r>
            <a:r>
              <a:rPr lang="en-US" dirty="0">
                <a:solidFill>
                  <a:srgbClr val="000000"/>
                </a:solidFill>
                <a:latin typeface="Courier New"/>
              </a:rPr>
              <a:t> </a:t>
            </a:r>
            <a:r>
              <a:rPr lang="en-US" b="1" dirty="0">
                <a:solidFill>
                  <a:srgbClr val="CE5C00"/>
                </a:solidFill>
                <a:latin typeface="Courier New"/>
              </a:rPr>
              <a:t>= </a:t>
            </a:r>
            <a:r>
              <a:rPr lang="en-US" b="1" dirty="0">
                <a:solidFill>
                  <a:srgbClr val="4E9A06"/>
                </a:solidFill>
                <a:latin typeface="Courier New"/>
              </a:rPr>
              <a:t>"</a:t>
            </a:r>
            <a:r>
              <a:rPr lang="en-US" b="1" dirty="0" err="1">
                <a:solidFill>
                  <a:srgbClr val="4E9A06"/>
                </a:solidFill>
                <a:latin typeface="Courier New"/>
              </a:rPr>
              <a:t>httpd</a:t>
            </a:r>
            <a:r>
              <a:rPr lang="en-US" b="1" dirty="0">
                <a:solidFill>
                  <a:srgbClr val="4E9A06"/>
                </a:solidFill>
                <a:latin typeface="Courier New"/>
              </a:rPr>
              <a:t>"</a:t>
            </a:r>
          </a:p>
          <a:p>
            <a:r>
              <a:rPr lang="en-US" b="1" dirty="0">
                <a:solidFill>
                  <a:srgbClr val="204A87"/>
                </a:solidFill>
                <a:latin typeface="Courier New"/>
              </a:rPr>
              <a:t>end</a:t>
            </a:r>
          </a:p>
          <a:p>
            <a:endParaRPr lang="en-US" dirty="0">
              <a:latin typeface="Courier New"/>
            </a:endParaRPr>
          </a:p>
          <a:p>
            <a:r>
              <a:rPr lang="en-US" dirty="0">
                <a:solidFill>
                  <a:srgbClr val="000000"/>
                </a:solidFill>
                <a:latin typeface="Courier New"/>
              </a:rPr>
              <a:t>package </a:t>
            </a:r>
            <a:r>
              <a:rPr lang="en-US" dirty="0" err="1">
                <a:solidFill>
                  <a:srgbClr val="000000"/>
                </a:solidFill>
                <a:latin typeface="Courier New"/>
              </a:rPr>
              <a:t>apache_package</a:t>
            </a:r>
            <a:r>
              <a:rPr lang="en-US" dirty="0">
                <a:solidFill>
                  <a:srgbClr val="000000"/>
                </a:solidFill>
                <a:latin typeface="Courier New"/>
              </a:rPr>
              <a:t> </a:t>
            </a:r>
            <a:r>
              <a:rPr lang="en-US" b="1" dirty="0">
                <a:solidFill>
                  <a:srgbClr val="204A87"/>
                </a:solidFill>
                <a:latin typeface="Courier New"/>
              </a:rPr>
              <a:t>do</a:t>
            </a:r>
          </a:p>
          <a:p>
            <a:r>
              <a:rPr lang="en-US" dirty="0">
                <a:latin typeface="Courier New"/>
              </a:rPr>
              <a:t>  </a:t>
            </a:r>
            <a:r>
              <a:rPr lang="en-US" dirty="0">
                <a:solidFill>
                  <a:srgbClr val="000000"/>
                </a:solidFill>
                <a:latin typeface="Courier New"/>
              </a:rPr>
              <a:t>action </a:t>
            </a:r>
            <a:r>
              <a:rPr lang="en-US" dirty="0">
                <a:solidFill>
                  <a:srgbClr val="4E9A06"/>
                </a:solidFill>
                <a:latin typeface="Courier New"/>
              </a:rPr>
              <a:t>:install</a:t>
            </a:r>
          </a:p>
          <a:p>
            <a:r>
              <a:rPr lang="en-US" b="1" dirty="0">
                <a:solidFill>
                  <a:srgbClr val="204A87"/>
                </a:solidFill>
                <a:latin typeface="Courier New"/>
              </a:rPr>
              <a:t>end</a:t>
            </a:r>
          </a:p>
          <a:p>
            <a:endParaRPr lang="en-US" dirty="0"/>
          </a:p>
        </p:txBody>
      </p:sp>
    </p:spTree>
    <p:extLst>
      <p:ext uri="{BB962C8B-B14F-4D97-AF65-F5344CB8AC3E}">
        <p14:creationId xmlns:p14="http://schemas.microsoft.com/office/powerpoint/2010/main" val="272160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9"/>
            <a:ext cx="8382000" cy="380873"/>
          </a:xfrm>
        </p:spPr>
        <p:txBody>
          <a:bodyPr/>
          <a:lstStyle/>
          <a:p>
            <a:r>
              <a:rPr lang="en-US" dirty="0" err="1" smtClean="0"/>
              <a:t>value_for_platform</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en-US" dirty="0" err="1">
                <a:solidFill>
                  <a:srgbClr val="000000"/>
                </a:solidFill>
                <a:latin typeface="Courier New"/>
              </a:rPr>
              <a:t>apache_package</a:t>
            </a:r>
            <a:r>
              <a:rPr lang="en-US" dirty="0">
                <a:solidFill>
                  <a:srgbClr val="000000"/>
                </a:solidFill>
                <a:latin typeface="Courier New"/>
              </a:rPr>
              <a:t> </a:t>
            </a:r>
            <a:r>
              <a:rPr lang="en-US" b="1" dirty="0">
                <a:solidFill>
                  <a:srgbClr val="CE5C00"/>
                </a:solidFill>
                <a:latin typeface="Courier New"/>
              </a:rPr>
              <a:t>= </a:t>
            </a:r>
            <a:r>
              <a:rPr lang="en-US" b="1" dirty="0" err="1">
                <a:solidFill>
                  <a:srgbClr val="000000"/>
                </a:solidFill>
                <a:latin typeface="Courier New"/>
              </a:rPr>
              <a:t>value_for_platform</a:t>
            </a:r>
            <a:r>
              <a:rPr lang="en-US" b="1" dirty="0">
                <a:solidFill>
                  <a:srgbClr val="000000"/>
                </a:solidFill>
                <a:latin typeface="Courier New"/>
              </a:rPr>
              <a:t>(</a:t>
            </a:r>
          </a:p>
          <a:p>
            <a:r>
              <a:rPr lang="de-DE" dirty="0">
                <a:latin typeface="Courier New"/>
              </a:rPr>
              <a:t>  </a:t>
            </a:r>
            <a:r>
              <a:rPr lang="de-DE" dirty="0">
                <a:solidFill>
                  <a:srgbClr val="4E9A06"/>
                </a:solidFill>
                <a:latin typeface="Courier New"/>
              </a:rPr>
              <a:t>"</a:t>
            </a:r>
            <a:r>
              <a:rPr lang="de-DE" dirty="0" err="1">
                <a:solidFill>
                  <a:srgbClr val="4E9A06"/>
                </a:solidFill>
                <a:latin typeface="Courier New"/>
              </a:rPr>
              <a:t>ubuntu</a:t>
            </a:r>
            <a:r>
              <a:rPr lang="de-DE" dirty="0">
                <a:solidFill>
                  <a:srgbClr val="4E9A06"/>
                </a:solidFill>
                <a:latin typeface="Courier New"/>
              </a:rPr>
              <a:t>" </a:t>
            </a:r>
            <a:r>
              <a:rPr lang="de-DE" b="1" dirty="0">
                <a:solidFill>
                  <a:srgbClr val="CE5C00"/>
                </a:solidFill>
                <a:latin typeface="Courier New"/>
              </a:rPr>
              <a:t>=&gt; </a:t>
            </a:r>
            <a:r>
              <a:rPr lang="de-DE" b="1" dirty="0">
                <a:solidFill>
                  <a:srgbClr val="4E9A06"/>
                </a:solidFill>
                <a:latin typeface="Courier New"/>
              </a:rPr>
              <a:t>"apache2"</a:t>
            </a:r>
            <a:r>
              <a:rPr lang="de-DE" b="1" dirty="0">
                <a:solidFill>
                  <a:srgbClr val="000000"/>
                </a:solidFill>
                <a:latin typeface="Courier New"/>
              </a:rPr>
              <a:t>,</a:t>
            </a:r>
          </a:p>
          <a:p>
            <a:r>
              <a:rPr lang="pt-BR" dirty="0">
                <a:latin typeface="Courier New"/>
              </a:rPr>
              <a:t>  </a:t>
            </a:r>
            <a:r>
              <a:rPr lang="pt-BR" dirty="0">
                <a:solidFill>
                  <a:srgbClr val="4E9A06"/>
                </a:solidFill>
                <a:latin typeface="Courier New"/>
              </a:rPr>
              <a:t>"centos" </a:t>
            </a:r>
            <a:r>
              <a:rPr lang="pt-BR" b="1" dirty="0">
                <a:solidFill>
                  <a:srgbClr val="CE5C00"/>
                </a:solidFill>
                <a:latin typeface="Courier New"/>
              </a:rPr>
              <a:t>=&gt; </a:t>
            </a:r>
            <a:r>
              <a:rPr lang="pt-BR" b="1" dirty="0">
                <a:solidFill>
                  <a:srgbClr val="4E9A06"/>
                </a:solidFill>
                <a:latin typeface="Courier New"/>
              </a:rPr>
              <a:t>"</a:t>
            </a:r>
            <a:r>
              <a:rPr lang="pt-BR" b="1" dirty="0" err="1">
                <a:solidFill>
                  <a:srgbClr val="4E9A06"/>
                </a:solidFill>
                <a:latin typeface="Courier New"/>
              </a:rPr>
              <a:t>httpd</a:t>
            </a:r>
            <a:r>
              <a:rPr lang="pt-BR" b="1" dirty="0">
                <a:solidFill>
                  <a:srgbClr val="4E9A06"/>
                </a:solidFill>
                <a:latin typeface="Courier New"/>
              </a:rPr>
              <a:t>"</a:t>
            </a:r>
          </a:p>
          <a:p>
            <a:r>
              <a:rPr lang="pt-BR" b="1" dirty="0">
                <a:solidFill>
                  <a:srgbClr val="000000"/>
                </a:solidFill>
                <a:latin typeface="Courier New"/>
              </a:rPr>
              <a:t>)</a:t>
            </a:r>
          </a:p>
          <a:p>
            <a:endParaRPr lang="pt-BR" dirty="0">
              <a:latin typeface="Courier New"/>
            </a:endParaRPr>
          </a:p>
          <a:p>
            <a:r>
              <a:rPr lang="pt-BR" dirty="0" err="1">
                <a:solidFill>
                  <a:srgbClr val="000000"/>
                </a:solidFill>
                <a:latin typeface="Courier New"/>
              </a:rPr>
              <a:t>package</a:t>
            </a:r>
            <a:r>
              <a:rPr lang="pt-BR" dirty="0">
                <a:solidFill>
                  <a:srgbClr val="000000"/>
                </a:solidFill>
                <a:latin typeface="Courier New"/>
              </a:rPr>
              <a:t> </a:t>
            </a:r>
            <a:r>
              <a:rPr lang="pt-BR" dirty="0" err="1">
                <a:solidFill>
                  <a:srgbClr val="000000"/>
                </a:solidFill>
                <a:latin typeface="Courier New"/>
              </a:rPr>
              <a:t>apache_package</a:t>
            </a:r>
            <a:r>
              <a:rPr lang="pt-BR" dirty="0">
                <a:solidFill>
                  <a:srgbClr val="000000"/>
                </a:solidFill>
                <a:latin typeface="Courier New"/>
              </a:rPr>
              <a:t> </a:t>
            </a:r>
            <a:r>
              <a:rPr lang="pt-BR" b="1" dirty="0">
                <a:solidFill>
                  <a:srgbClr val="204A87"/>
                </a:solidFill>
                <a:latin typeface="Courier New"/>
              </a:rPr>
              <a:t>do</a:t>
            </a:r>
          </a:p>
          <a:p>
            <a:r>
              <a:rPr lang="pt-BR" dirty="0">
                <a:latin typeface="Courier New"/>
              </a:rPr>
              <a:t>  </a:t>
            </a:r>
            <a:r>
              <a:rPr lang="pt-BR" dirty="0" err="1">
                <a:solidFill>
                  <a:srgbClr val="000000"/>
                </a:solidFill>
                <a:latin typeface="Courier New"/>
              </a:rPr>
              <a:t>action</a:t>
            </a:r>
            <a:r>
              <a:rPr lang="pt-BR" dirty="0">
                <a:solidFill>
                  <a:srgbClr val="000000"/>
                </a:solidFill>
                <a:latin typeface="Courier New"/>
              </a:rPr>
              <a:t> </a:t>
            </a:r>
            <a:r>
              <a:rPr lang="pt-BR" dirty="0">
                <a:solidFill>
                  <a:srgbClr val="4E9A06"/>
                </a:solidFill>
                <a:latin typeface="Courier New"/>
              </a:rPr>
              <a:t>:</a:t>
            </a:r>
            <a:r>
              <a:rPr lang="pt-BR" dirty="0" err="1">
                <a:solidFill>
                  <a:srgbClr val="4E9A06"/>
                </a:solidFill>
                <a:latin typeface="Courier New"/>
              </a:rPr>
              <a:t>install</a:t>
            </a:r>
            <a:endParaRPr lang="pt-BR" dirty="0">
              <a:solidFill>
                <a:srgbClr val="4E9A06"/>
              </a:solidFill>
              <a:latin typeface="Courier New"/>
            </a:endParaRPr>
          </a:p>
          <a:p>
            <a:r>
              <a:rPr lang="pt-BR" b="1" dirty="0" err="1">
                <a:solidFill>
                  <a:srgbClr val="204A87"/>
                </a:solidFill>
                <a:latin typeface="Courier New"/>
              </a:rPr>
              <a:t>end</a:t>
            </a:r>
            <a:endParaRPr lang="pt-BR" b="1" dirty="0">
              <a:solidFill>
                <a:srgbClr val="204A87"/>
              </a:solidFill>
              <a:latin typeface="Courier New"/>
            </a:endParaRPr>
          </a:p>
          <a:p>
            <a:endParaRPr lang="en-US" dirty="0"/>
          </a:p>
        </p:txBody>
      </p:sp>
    </p:spTree>
    <p:extLst>
      <p:ext uri="{BB962C8B-B14F-4D97-AF65-F5344CB8AC3E}">
        <p14:creationId xmlns:p14="http://schemas.microsoft.com/office/powerpoint/2010/main" val="232646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t>
            </a:r>
            <a:r>
              <a:rPr lang="en-US" dirty="0" err="1" smtClean="0"/>
              <a:t>alue_for_platform</a:t>
            </a:r>
            <a:r>
              <a:rPr lang="en-US" dirty="0" smtClean="0"/>
              <a:t> accepts &gt;=, &lt;=, etc.</a:t>
            </a:r>
            <a:endParaRPr lang="en-US" dirty="0"/>
          </a:p>
        </p:txBody>
      </p:sp>
      <p:sp>
        <p:nvSpPr>
          <p:cNvPr id="4" name="Text Placeholder 3"/>
          <p:cNvSpPr>
            <a:spLocks noGrp="1"/>
          </p:cNvSpPr>
          <p:nvPr>
            <p:ph type="body" sz="quarter" idx="10"/>
          </p:nvPr>
        </p:nvSpPr>
        <p:spPr/>
        <p:txBody>
          <a:bodyPr/>
          <a:lstStyle/>
          <a:p>
            <a:r>
              <a:rPr lang="en-US" dirty="0" err="1">
                <a:solidFill>
                  <a:srgbClr val="000000"/>
                </a:solidFill>
                <a:latin typeface="Courier New"/>
              </a:rPr>
              <a:t>mysql_version</a:t>
            </a:r>
            <a:r>
              <a:rPr lang="en-US" dirty="0">
                <a:solidFill>
                  <a:srgbClr val="000000"/>
                </a:solidFill>
                <a:latin typeface="Courier New"/>
              </a:rPr>
              <a:t> </a:t>
            </a:r>
            <a:r>
              <a:rPr lang="en-US" b="1" dirty="0">
                <a:solidFill>
                  <a:srgbClr val="CE5C00"/>
                </a:solidFill>
                <a:latin typeface="Courier New"/>
              </a:rPr>
              <a:t>= </a:t>
            </a:r>
            <a:r>
              <a:rPr lang="en-US" b="1" dirty="0" err="1">
                <a:solidFill>
                  <a:srgbClr val="000000"/>
                </a:solidFill>
                <a:latin typeface="Courier New"/>
              </a:rPr>
              <a:t>value_for_platform</a:t>
            </a:r>
            <a:r>
              <a:rPr lang="en-US" b="1" dirty="0">
                <a:solidFill>
                  <a:srgbClr val="000000"/>
                </a:solidFill>
                <a:latin typeface="Courier New"/>
              </a:rPr>
              <a:t>(</a:t>
            </a:r>
          </a:p>
          <a:p>
            <a:r>
              <a:rPr lang="pt-BR" dirty="0">
                <a:latin typeface="Courier New"/>
              </a:rPr>
              <a:t>  </a:t>
            </a:r>
            <a:r>
              <a:rPr lang="pt-BR" b="1" dirty="0">
                <a:solidFill>
                  <a:srgbClr val="CE5C00"/>
                </a:solidFill>
                <a:latin typeface="Courier New"/>
              </a:rPr>
              <a:t>[</a:t>
            </a:r>
            <a:r>
              <a:rPr lang="pt-BR" b="1" dirty="0">
                <a:solidFill>
                  <a:srgbClr val="4E9A06"/>
                </a:solidFill>
                <a:latin typeface="Courier New"/>
              </a:rPr>
              <a:t>"centos"</a:t>
            </a:r>
            <a:r>
              <a:rPr lang="pt-BR" b="1" dirty="0">
                <a:solidFill>
                  <a:srgbClr val="000000"/>
                </a:solidFill>
                <a:latin typeface="Courier New"/>
              </a:rPr>
              <a:t>, </a:t>
            </a:r>
            <a:r>
              <a:rPr lang="pt-BR" b="1" dirty="0">
                <a:solidFill>
                  <a:srgbClr val="4E9A06"/>
                </a:solidFill>
                <a:latin typeface="Courier New"/>
              </a:rPr>
              <a:t>"</a:t>
            </a:r>
            <a:r>
              <a:rPr lang="pt-BR" b="1" dirty="0" err="1">
                <a:solidFill>
                  <a:srgbClr val="4E9A06"/>
                </a:solidFill>
                <a:latin typeface="Courier New"/>
              </a:rPr>
              <a:t>redhat</a:t>
            </a:r>
            <a:r>
              <a:rPr lang="pt-BR" b="1" dirty="0">
                <a:solidFill>
                  <a:srgbClr val="4E9A06"/>
                </a:solidFill>
                <a:latin typeface="Courier New"/>
              </a:rPr>
              <a:t>"</a:t>
            </a:r>
            <a:r>
              <a:rPr lang="pt-BR" b="1" dirty="0">
                <a:solidFill>
                  <a:srgbClr val="000000"/>
                </a:solidFill>
                <a:latin typeface="Courier New"/>
              </a:rPr>
              <a:t>, </a:t>
            </a:r>
            <a:r>
              <a:rPr lang="pt-BR" b="1" dirty="0">
                <a:solidFill>
                  <a:srgbClr val="4E9A06"/>
                </a:solidFill>
                <a:latin typeface="Courier New"/>
              </a:rPr>
              <a:t>"</a:t>
            </a:r>
            <a:r>
              <a:rPr lang="pt-BR" b="1" dirty="0" err="1">
                <a:solidFill>
                  <a:srgbClr val="4E9A06"/>
                </a:solidFill>
                <a:latin typeface="Courier New"/>
              </a:rPr>
              <a:t>oracle</a:t>
            </a:r>
            <a:r>
              <a:rPr lang="pt-BR" b="1" dirty="0">
                <a:solidFill>
                  <a:srgbClr val="4E9A06"/>
                </a:solidFill>
                <a:latin typeface="Courier New"/>
              </a:rPr>
              <a:t>"</a:t>
            </a:r>
            <a:r>
              <a:rPr lang="pt-BR" b="1" dirty="0">
                <a:solidFill>
                  <a:srgbClr val="CE5C00"/>
                </a:solidFill>
                <a:latin typeface="Courier New"/>
              </a:rPr>
              <a:t>] =&gt; </a:t>
            </a:r>
            <a:r>
              <a:rPr lang="pt-BR" b="1" dirty="0">
                <a:solidFill>
                  <a:srgbClr val="000000"/>
                </a:solidFill>
                <a:latin typeface="Courier New"/>
              </a:rPr>
              <a:t>{</a:t>
            </a:r>
          </a:p>
          <a:p>
            <a:r>
              <a:rPr lang="tr-TR" dirty="0">
                <a:latin typeface="Courier New"/>
              </a:rPr>
              <a:t>    </a:t>
            </a:r>
            <a:r>
              <a:rPr lang="tr-TR" dirty="0">
                <a:solidFill>
                  <a:srgbClr val="4E9A06"/>
                </a:solidFill>
                <a:latin typeface="Courier New"/>
              </a:rPr>
              <a:t>'&lt;= 5.0' </a:t>
            </a:r>
            <a:r>
              <a:rPr lang="tr-TR" b="1" dirty="0">
                <a:solidFill>
                  <a:srgbClr val="CE5C00"/>
                </a:solidFill>
                <a:latin typeface="Courier New"/>
              </a:rPr>
              <a:t>=&gt; </a:t>
            </a:r>
            <a:r>
              <a:rPr lang="tr-TR" b="1" dirty="0">
                <a:solidFill>
                  <a:srgbClr val="4E9A06"/>
                </a:solidFill>
                <a:latin typeface="Courier New"/>
              </a:rPr>
              <a:t>'4.3.21'</a:t>
            </a:r>
            <a:r>
              <a:rPr lang="tr-TR" b="1" dirty="0">
                <a:solidFill>
                  <a:srgbClr val="000000"/>
                </a:solidFill>
                <a:latin typeface="Courier New"/>
              </a:rPr>
              <a:t>,</a:t>
            </a:r>
          </a:p>
          <a:p>
            <a:r>
              <a:rPr lang="tr-TR" dirty="0">
                <a:latin typeface="Courier New"/>
              </a:rPr>
              <a:t>    </a:t>
            </a:r>
            <a:r>
              <a:rPr lang="tr-TR" dirty="0">
                <a:solidFill>
                  <a:srgbClr val="4E9A06"/>
                </a:solidFill>
                <a:latin typeface="Courier New"/>
              </a:rPr>
              <a:t>'6.0'    </a:t>
            </a:r>
            <a:r>
              <a:rPr lang="tr-TR" b="1" dirty="0">
                <a:solidFill>
                  <a:srgbClr val="CE5C00"/>
                </a:solidFill>
                <a:latin typeface="Courier New"/>
              </a:rPr>
              <a:t>=&gt; </a:t>
            </a:r>
            <a:r>
              <a:rPr lang="tr-TR" b="1" dirty="0">
                <a:solidFill>
                  <a:srgbClr val="4E9A06"/>
                </a:solidFill>
                <a:latin typeface="Courier New"/>
              </a:rPr>
              <a:t>'5.5.23'</a:t>
            </a:r>
            <a:r>
              <a:rPr lang="tr-TR" b="1" dirty="0">
                <a:solidFill>
                  <a:srgbClr val="000000"/>
                </a:solidFill>
                <a:latin typeface="Courier New"/>
              </a:rPr>
              <a:t>,</a:t>
            </a:r>
          </a:p>
          <a:p>
            <a:r>
              <a:rPr lang="tr-TR" dirty="0">
                <a:latin typeface="Courier New"/>
              </a:rPr>
              <a:t>    </a:t>
            </a:r>
            <a:r>
              <a:rPr lang="tr-TR" dirty="0">
                <a:solidFill>
                  <a:srgbClr val="4E9A06"/>
                </a:solidFill>
                <a:latin typeface="Courier New"/>
              </a:rPr>
              <a:t>'&gt;= 7.0'    </a:t>
            </a:r>
            <a:r>
              <a:rPr lang="tr-TR" b="1" dirty="0">
                <a:solidFill>
                  <a:srgbClr val="CE5C00"/>
                </a:solidFill>
                <a:latin typeface="Courier New"/>
              </a:rPr>
              <a:t>=&gt; </a:t>
            </a:r>
            <a:r>
              <a:rPr lang="tr-TR" b="1" dirty="0">
                <a:solidFill>
                  <a:srgbClr val="4E9A06"/>
                </a:solidFill>
                <a:latin typeface="Courier New"/>
              </a:rPr>
              <a:t>'6.3.20'</a:t>
            </a:r>
          </a:p>
          <a:p>
            <a:r>
              <a:rPr lang="tr-TR" dirty="0">
                <a:latin typeface="Courier New"/>
              </a:rPr>
              <a:t>  </a:t>
            </a:r>
            <a:r>
              <a:rPr lang="tr-TR" b="1" dirty="0">
                <a:solidFill>
                  <a:srgbClr val="000000"/>
                </a:solidFill>
                <a:latin typeface="Courier New"/>
              </a:rPr>
              <a:t>}</a:t>
            </a:r>
          </a:p>
          <a:p>
            <a:r>
              <a:rPr lang="tr-TR" b="1" dirty="0">
                <a:solidFill>
                  <a:srgbClr val="000000"/>
                </a:solidFill>
                <a:latin typeface="Courier New"/>
              </a:rPr>
              <a:t>)</a:t>
            </a:r>
          </a:p>
          <a:p>
            <a:endParaRPr lang="en-US" dirty="0"/>
          </a:p>
        </p:txBody>
      </p:sp>
    </p:spTree>
    <p:extLst>
      <p:ext uri="{BB962C8B-B14F-4D97-AF65-F5344CB8AC3E}">
        <p14:creationId xmlns:p14="http://schemas.microsoft.com/office/powerpoint/2010/main" val="426548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Encrypted </a:t>
            </a:r>
            <a:r>
              <a:rPr lang="en-US" dirty="0" err="1" smtClean="0"/>
              <a:t>Databags</a:t>
            </a:r>
            <a:r>
              <a:rPr lang="en-US" dirty="0" smtClean="0"/>
              <a:t> pre 12.x</a:t>
            </a:r>
            <a:endParaRPr lang="en-US" dirty="0"/>
          </a:p>
        </p:txBody>
      </p:sp>
      <p:sp>
        <p:nvSpPr>
          <p:cNvPr id="3" name="Text Placeholder 2"/>
          <p:cNvSpPr>
            <a:spLocks noGrp="1"/>
          </p:cNvSpPr>
          <p:nvPr>
            <p:ph type="body" sz="quarter" idx="10"/>
          </p:nvPr>
        </p:nvSpPr>
        <p:spPr/>
        <p:txBody>
          <a:bodyPr/>
          <a:lstStyle/>
          <a:p>
            <a:r>
              <a:rPr lang="en-US" sz="2000" i="1" dirty="0">
                <a:solidFill>
                  <a:srgbClr val="8F5902"/>
                </a:solidFill>
                <a:latin typeface="Courier New"/>
              </a:rPr>
              <a:t># load encrypted data bag item</a:t>
            </a:r>
          </a:p>
          <a:p>
            <a:r>
              <a:rPr lang="en-US" sz="2000" dirty="0">
                <a:solidFill>
                  <a:srgbClr val="000000"/>
                </a:solidFill>
                <a:latin typeface="Courier New"/>
              </a:rPr>
              <a:t>Chef</a:t>
            </a:r>
            <a:r>
              <a:rPr lang="en-US" sz="2000" b="1" dirty="0">
                <a:solidFill>
                  <a:srgbClr val="CE5C00"/>
                </a:solidFill>
                <a:latin typeface="Courier New"/>
              </a:rPr>
              <a:t>::</a:t>
            </a:r>
            <a:r>
              <a:rPr lang="en-US" sz="2000" b="1" dirty="0" err="1">
                <a:solidFill>
                  <a:srgbClr val="000000"/>
                </a:solidFill>
                <a:latin typeface="Courier New"/>
              </a:rPr>
              <a:t>EncryptedDataBagItem</a:t>
            </a:r>
            <a:r>
              <a:rPr lang="en-US" sz="2000" b="1" dirty="0" err="1">
                <a:solidFill>
                  <a:srgbClr val="CE5C00"/>
                </a:solidFill>
                <a:latin typeface="Courier New"/>
              </a:rPr>
              <a:t>.</a:t>
            </a:r>
            <a:r>
              <a:rPr lang="en-US" sz="2000" b="1" dirty="0" err="1">
                <a:solidFill>
                  <a:srgbClr val="000000"/>
                </a:solidFill>
                <a:latin typeface="Courier New"/>
              </a:rPr>
              <a:t>load</a:t>
            </a:r>
            <a:r>
              <a:rPr lang="en-US" sz="2000" b="1" dirty="0">
                <a:solidFill>
                  <a:srgbClr val="000000"/>
                </a:solidFill>
                <a:latin typeface="Courier New"/>
              </a:rPr>
              <a:t>(</a:t>
            </a:r>
            <a:r>
              <a:rPr lang="en-US" sz="2000" b="1" dirty="0">
                <a:solidFill>
                  <a:srgbClr val="4E9A06"/>
                </a:solidFill>
                <a:latin typeface="Courier New"/>
              </a:rPr>
              <a:t>"passwords"</a:t>
            </a:r>
            <a:r>
              <a:rPr lang="en-US" sz="2000" b="1" dirty="0">
                <a:solidFill>
                  <a:srgbClr val="000000"/>
                </a:solidFill>
                <a:latin typeface="Courier New"/>
              </a:rPr>
              <a:t>, </a:t>
            </a:r>
            <a:r>
              <a:rPr lang="en-US" sz="2000" b="1" dirty="0">
                <a:solidFill>
                  <a:srgbClr val="4E9A06"/>
                </a:solidFill>
                <a:latin typeface="Courier New"/>
              </a:rPr>
              <a:t>"</a:t>
            </a:r>
            <a:r>
              <a:rPr lang="en-US" sz="2000" b="1" dirty="0" err="1">
                <a:solidFill>
                  <a:srgbClr val="4E9A06"/>
                </a:solidFill>
                <a:latin typeface="Courier New"/>
              </a:rPr>
              <a:t>mysql</a:t>
            </a:r>
            <a:r>
              <a:rPr lang="en-US" sz="2000" b="1" dirty="0">
                <a:solidFill>
                  <a:srgbClr val="4E9A06"/>
                </a:solidFill>
                <a:latin typeface="Courier New"/>
              </a:rPr>
              <a:t>"</a:t>
            </a:r>
            <a:r>
              <a:rPr lang="en-US" sz="2000" b="1" dirty="0">
                <a:solidFill>
                  <a:srgbClr val="000000"/>
                </a:solidFill>
                <a:latin typeface="Courier New"/>
              </a:rPr>
              <a:t>)</a:t>
            </a:r>
          </a:p>
          <a:p>
            <a:endParaRPr lang="en-US" sz="2000" dirty="0">
              <a:latin typeface="Courier New"/>
            </a:endParaRPr>
          </a:p>
          <a:p>
            <a:r>
              <a:rPr lang="en-US" sz="2000" i="1" dirty="0">
                <a:solidFill>
                  <a:srgbClr val="8F5902"/>
                </a:solidFill>
                <a:latin typeface="Courier New"/>
              </a:rPr>
              <a:t># load normal data bag item</a:t>
            </a:r>
          </a:p>
          <a:p>
            <a:r>
              <a:rPr lang="en-US" sz="2000" dirty="0" err="1">
                <a:solidFill>
                  <a:srgbClr val="000000"/>
                </a:solidFill>
                <a:latin typeface="Courier New"/>
              </a:rPr>
              <a:t>data_bag_item</a:t>
            </a:r>
            <a:r>
              <a:rPr lang="en-US" sz="2000" b="1" dirty="0">
                <a:solidFill>
                  <a:srgbClr val="000000"/>
                </a:solidFill>
                <a:latin typeface="Courier New"/>
              </a:rPr>
              <a:t>(</a:t>
            </a:r>
            <a:r>
              <a:rPr lang="en-US" sz="2000" b="1" dirty="0">
                <a:solidFill>
                  <a:srgbClr val="4E9A06"/>
                </a:solidFill>
                <a:latin typeface="Courier New"/>
              </a:rPr>
              <a:t>"users"</a:t>
            </a:r>
            <a:r>
              <a:rPr lang="en-US" sz="2000" b="1" dirty="0">
                <a:solidFill>
                  <a:srgbClr val="000000"/>
                </a:solidFill>
                <a:latin typeface="Courier New"/>
              </a:rPr>
              <a:t>, </a:t>
            </a:r>
            <a:r>
              <a:rPr lang="en-US" sz="2000" b="1" dirty="0">
                <a:solidFill>
                  <a:srgbClr val="4E9A06"/>
                </a:solidFill>
                <a:latin typeface="Courier New"/>
              </a:rPr>
              <a:t>"</a:t>
            </a:r>
            <a:r>
              <a:rPr lang="en-US" sz="2000" b="1" dirty="0" err="1">
                <a:solidFill>
                  <a:srgbClr val="4E9A06"/>
                </a:solidFill>
                <a:latin typeface="Courier New"/>
              </a:rPr>
              <a:t>mysql</a:t>
            </a:r>
            <a:r>
              <a:rPr lang="en-US" sz="2000" b="1" dirty="0">
                <a:solidFill>
                  <a:srgbClr val="4E9A06"/>
                </a:solidFill>
                <a:latin typeface="Courier New"/>
              </a:rPr>
              <a:t>"</a:t>
            </a:r>
            <a:r>
              <a:rPr lang="en-US" sz="2000" b="1" dirty="0">
                <a:solidFill>
                  <a:srgbClr val="000000"/>
                </a:solidFill>
                <a:latin typeface="Courier New"/>
              </a:rPr>
              <a:t>)</a:t>
            </a:r>
          </a:p>
        </p:txBody>
      </p:sp>
    </p:spTree>
    <p:extLst>
      <p:ext uri="{BB962C8B-B14F-4D97-AF65-F5344CB8AC3E}">
        <p14:creationId xmlns:p14="http://schemas.microsoft.com/office/powerpoint/2010/main" val="24450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Encrypted Data Bag Support</a:t>
            </a:r>
            <a:endParaRPr lang="en-US" dirty="0"/>
          </a:p>
        </p:txBody>
      </p:sp>
      <p:sp>
        <p:nvSpPr>
          <p:cNvPr id="4" name="Text Placeholder 3"/>
          <p:cNvSpPr>
            <a:spLocks noGrp="1"/>
          </p:cNvSpPr>
          <p:nvPr>
            <p:ph type="body" sz="quarter" idx="10"/>
          </p:nvPr>
        </p:nvSpPr>
        <p:spPr/>
        <p:txBody>
          <a:bodyPr/>
          <a:lstStyle/>
          <a:p>
            <a:r>
              <a:rPr lang="en-US" i="1" dirty="0">
                <a:solidFill>
                  <a:srgbClr val="8F5902"/>
                </a:solidFill>
                <a:latin typeface="Courier New"/>
              </a:rPr>
              <a:t># Provide a secret</a:t>
            </a:r>
          </a:p>
          <a:p>
            <a:r>
              <a:rPr lang="en-US" dirty="0" err="1">
                <a:solidFill>
                  <a:srgbClr val="000000"/>
                </a:solidFill>
                <a:latin typeface="Courier New"/>
              </a:rPr>
              <a:t>data_bag_item</a:t>
            </a:r>
            <a:r>
              <a:rPr lang="en-US" b="1" dirty="0">
                <a:solidFill>
                  <a:srgbClr val="000000"/>
                </a:solidFill>
                <a:latin typeface="Courier New"/>
              </a:rPr>
              <a:t>(</a:t>
            </a:r>
            <a:r>
              <a:rPr lang="en-US" b="1" dirty="0">
                <a:solidFill>
                  <a:srgbClr val="4E9A06"/>
                </a:solidFill>
                <a:latin typeface="Courier New"/>
              </a:rPr>
              <a:t>'passwords'</a:t>
            </a:r>
            <a:r>
              <a:rPr lang="en-US" b="1" dirty="0">
                <a:solidFill>
                  <a:srgbClr val="000000"/>
                </a:solidFill>
                <a:latin typeface="Courier New"/>
              </a:rPr>
              <a:t>, </a:t>
            </a:r>
            <a:r>
              <a:rPr lang="en-US" b="1" dirty="0">
                <a:solidFill>
                  <a:srgbClr val="4E9A06"/>
                </a:solidFill>
                <a:latin typeface="Courier New"/>
              </a:rPr>
              <a:t>'private'</a:t>
            </a:r>
            <a:r>
              <a:rPr lang="en-US" b="1" dirty="0">
                <a:solidFill>
                  <a:srgbClr val="000000"/>
                </a:solidFill>
                <a:latin typeface="Courier New"/>
              </a:rPr>
              <a:t>, </a:t>
            </a:r>
            <a:r>
              <a:rPr lang="en-US" b="1" dirty="0">
                <a:solidFill>
                  <a:srgbClr val="4E9A06"/>
                </a:solidFill>
                <a:latin typeface="Courier New"/>
              </a:rPr>
              <a:t>'/</a:t>
            </a:r>
            <a:r>
              <a:rPr lang="en-US" b="1" dirty="0" err="1">
                <a:solidFill>
                  <a:srgbClr val="4E9A06"/>
                </a:solidFill>
                <a:latin typeface="Courier New"/>
              </a:rPr>
              <a:t>etc</a:t>
            </a:r>
            <a:r>
              <a:rPr lang="en-US" b="1" dirty="0">
                <a:solidFill>
                  <a:srgbClr val="4E9A06"/>
                </a:solidFill>
                <a:latin typeface="Courier New"/>
              </a:rPr>
              <a:t>/some/</a:t>
            </a:r>
            <a:r>
              <a:rPr lang="en-US" b="1" dirty="0" err="1">
                <a:solidFill>
                  <a:srgbClr val="4E9A06"/>
                </a:solidFill>
                <a:latin typeface="Courier New"/>
              </a:rPr>
              <a:t>secret.key</a:t>
            </a:r>
            <a:r>
              <a:rPr lang="en-US" b="1" dirty="0">
                <a:solidFill>
                  <a:srgbClr val="4E9A06"/>
                </a:solidFill>
                <a:latin typeface="Courier New"/>
              </a:rPr>
              <a:t>'</a:t>
            </a:r>
            <a:r>
              <a:rPr lang="en-US" b="1" dirty="0">
                <a:solidFill>
                  <a:srgbClr val="000000"/>
                </a:solidFill>
                <a:latin typeface="Courier New"/>
              </a:rPr>
              <a:t>)</a:t>
            </a:r>
          </a:p>
          <a:p>
            <a:endParaRPr lang="en-US" dirty="0">
              <a:latin typeface="Courier New"/>
            </a:endParaRPr>
          </a:p>
          <a:p>
            <a:r>
              <a:rPr lang="en-US" i="1" dirty="0">
                <a:solidFill>
                  <a:srgbClr val="8F5902"/>
                </a:solidFill>
                <a:latin typeface="Courier New"/>
              </a:rPr>
              <a:t># Auto-detect encrypted item and use default secret</a:t>
            </a:r>
          </a:p>
          <a:p>
            <a:r>
              <a:rPr lang="en-US" dirty="0" err="1">
                <a:solidFill>
                  <a:srgbClr val="000000"/>
                </a:solidFill>
                <a:latin typeface="Courier New"/>
              </a:rPr>
              <a:t>data_bag_item</a:t>
            </a:r>
            <a:r>
              <a:rPr lang="en-US" b="1" dirty="0">
                <a:solidFill>
                  <a:srgbClr val="000000"/>
                </a:solidFill>
                <a:latin typeface="Courier New"/>
              </a:rPr>
              <a:t>(</a:t>
            </a:r>
            <a:r>
              <a:rPr lang="en-US" b="1" dirty="0">
                <a:solidFill>
                  <a:srgbClr val="4E9A06"/>
                </a:solidFill>
                <a:latin typeface="Courier New"/>
              </a:rPr>
              <a:t>'passwords'</a:t>
            </a:r>
            <a:r>
              <a:rPr lang="en-US" b="1" dirty="0">
                <a:solidFill>
                  <a:srgbClr val="000000"/>
                </a:solidFill>
                <a:latin typeface="Courier New"/>
              </a:rPr>
              <a:t>, </a:t>
            </a:r>
            <a:r>
              <a:rPr lang="en-US" b="1" dirty="0">
                <a:solidFill>
                  <a:srgbClr val="4E9A06"/>
                </a:solidFill>
                <a:latin typeface="Courier New"/>
              </a:rPr>
              <a:t>'private'</a:t>
            </a:r>
            <a:r>
              <a:rPr lang="en-US" b="1" dirty="0">
                <a:solidFill>
                  <a:srgbClr val="000000"/>
                </a:solidFill>
                <a:latin typeface="Courier New"/>
              </a:rPr>
              <a:t>)</a:t>
            </a:r>
          </a:p>
        </p:txBody>
      </p:sp>
    </p:spTree>
    <p:extLst>
      <p:ext uri="{BB962C8B-B14F-4D97-AF65-F5344CB8AC3E}">
        <p14:creationId xmlns:p14="http://schemas.microsoft.com/office/powerpoint/2010/main" val="340087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hell_out</a:t>
            </a:r>
            <a:r>
              <a:rPr lang="en-US" dirty="0" smtClean="0"/>
              <a:t> and </a:t>
            </a:r>
            <a:r>
              <a:rPr lang="en-US" dirty="0" err="1" smtClean="0"/>
              <a:t>shell_out</a:t>
            </a:r>
            <a:r>
              <a:rPr lang="en-US" dirty="0" smtClean="0"/>
              <a:t>! part of DSL</a:t>
            </a:r>
            <a:endParaRPr lang="en-US" dirty="0"/>
          </a:p>
        </p:txBody>
      </p:sp>
      <p:sp>
        <p:nvSpPr>
          <p:cNvPr id="4" name="Text Placeholder 3"/>
          <p:cNvSpPr>
            <a:spLocks noGrp="1"/>
          </p:cNvSpPr>
          <p:nvPr>
            <p:ph type="body" sz="quarter" idx="10"/>
          </p:nvPr>
        </p:nvSpPr>
        <p:spPr>
          <a:xfrm>
            <a:off x="381000" y="1044112"/>
            <a:ext cx="8380476" cy="1619720"/>
          </a:xfrm>
        </p:spPr>
        <p:txBody>
          <a:bodyPr/>
          <a:lstStyle/>
          <a:p>
            <a:r>
              <a:rPr lang="en-US" sz="1800" dirty="0">
                <a:solidFill>
                  <a:srgbClr val="000000"/>
                </a:solidFill>
                <a:latin typeface="Courier New"/>
              </a:rPr>
              <a:t>execute </a:t>
            </a:r>
            <a:r>
              <a:rPr lang="en-US" sz="1800" dirty="0">
                <a:solidFill>
                  <a:srgbClr val="4E9A06"/>
                </a:solidFill>
                <a:latin typeface="Courier New"/>
              </a:rPr>
              <a:t>'make Dan Walsh happy' </a:t>
            </a:r>
            <a:r>
              <a:rPr lang="en-US" sz="1800" b="1" dirty="0">
                <a:solidFill>
                  <a:srgbClr val="204A87"/>
                </a:solidFill>
                <a:latin typeface="Courier New"/>
              </a:rPr>
              <a:t>do</a:t>
            </a:r>
          </a:p>
          <a:p>
            <a:r>
              <a:rPr lang="en-US" sz="1800" dirty="0">
                <a:latin typeface="Courier New"/>
              </a:rPr>
              <a:t>  </a:t>
            </a:r>
            <a:r>
              <a:rPr lang="en-US" sz="1800" dirty="0">
                <a:solidFill>
                  <a:srgbClr val="000000"/>
                </a:solidFill>
                <a:latin typeface="Courier New"/>
              </a:rPr>
              <a:t>command </a:t>
            </a:r>
            <a:r>
              <a:rPr lang="en-US" sz="1800" dirty="0">
                <a:solidFill>
                  <a:srgbClr val="4E9A06"/>
                </a:solidFill>
                <a:latin typeface="Courier New"/>
              </a:rPr>
              <a:t>'</a:t>
            </a:r>
            <a:r>
              <a:rPr lang="en-US" sz="1800" dirty="0" err="1">
                <a:solidFill>
                  <a:srgbClr val="4E9A06"/>
                </a:solidFill>
                <a:latin typeface="Courier New"/>
              </a:rPr>
              <a:t>setenforce</a:t>
            </a:r>
            <a:r>
              <a:rPr lang="en-US" sz="1800" dirty="0">
                <a:solidFill>
                  <a:srgbClr val="4E9A06"/>
                </a:solidFill>
                <a:latin typeface="Courier New"/>
              </a:rPr>
              <a:t> Enforcing'</a:t>
            </a:r>
          </a:p>
          <a:p>
            <a:r>
              <a:rPr lang="en-US" sz="1800" dirty="0">
                <a:latin typeface="Courier New"/>
              </a:rPr>
              <a:t>  </a:t>
            </a:r>
            <a:r>
              <a:rPr lang="en-US" sz="1800" dirty="0" err="1">
                <a:solidFill>
                  <a:srgbClr val="000000"/>
                </a:solidFill>
                <a:latin typeface="Courier New"/>
              </a:rPr>
              <a:t>only_if</a:t>
            </a:r>
            <a:r>
              <a:rPr lang="en-US" sz="1800" dirty="0">
                <a:solidFill>
                  <a:srgbClr val="000000"/>
                </a:solidFill>
                <a:latin typeface="Courier New"/>
              </a:rPr>
              <a:t> </a:t>
            </a:r>
            <a:r>
              <a:rPr lang="en-US" sz="1800" b="1" dirty="0">
                <a:solidFill>
                  <a:srgbClr val="000000"/>
                </a:solidFill>
                <a:latin typeface="Courier New"/>
              </a:rPr>
              <a:t>{ </a:t>
            </a:r>
            <a:r>
              <a:rPr lang="en-US" sz="1800" b="1" dirty="0" err="1">
                <a:solidFill>
                  <a:srgbClr val="000000"/>
                </a:solidFill>
                <a:latin typeface="Courier New"/>
              </a:rPr>
              <a:t>shell_out</a:t>
            </a:r>
            <a:r>
              <a:rPr lang="en-US" sz="1800" b="1" dirty="0">
                <a:solidFill>
                  <a:srgbClr val="000000"/>
                </a:solidFill>
                <a:latin typeface="Courier New"/>
              </a:rPr>
              <a:t>(</a:t>
            </a:r>
            <a:r>
              <a:rPr lang="en-US" sz="1800" b="1" dirty="0">
                <a:solidFill>
                  <a:srgbClr val="A40000"/>
                </a:solidFill>
                <a:latin typeface="Courier New"/>
              </a:rPr>
              <a:t>'</a:t>
            </a:r>
            <a:r>
              <a:rPr lang="en-US" sz="1800" b="1" dirty="0" err="1">
                <a:solidFill>
                  <a:srgbClr val="000000"/>
                </a:solidFill>
                <a:latin typeface="Courier New"/>
              </a:rPr>
              <a:t>getenforce</a:t>
            </a:r>
            <a:r>
              <a:rPr lang="en-US" sz="1800" b="1" dirty="0">
                <a:solidFill>
                  <a:srgbClr val="4E9A06"/>
                </a:solidFill>
                <a:latin typeface="Courier New"/>
              </a:rPr>
              <a:t>").</a:t>
            </a:r>
            <a:r>
              <a:rPr lang="en-US" sz="1800" b="1" dirty="0" err="1">
                <a:solidFill>
                  <a:srgbClr val="4E9A06"/>
                </a:solidFill>
                <a:latin typeface="Courier New"/>
              </a:rPr>
              <a:t>stdout</a:t>
            </a:r>
            <a:r>
              <a:rPr lang="en-US" sz="1800" b="1" dirty="0">
                <a:solidFill>
                  <a:srgbClr val="4E9A06"/>
                </a:solidFill>
                <a:latin typeface="Courier New"/>
              </a:rPr>
              <a:t> =~ "</a:t>
            </a:r>
            <a:r>
              <a:rPr lang="en-US" sz="1800" b="1" dirty="0">
                <a:solidFill>
                  <a:srgbClr val="000000"/>
                </a:solidFill>
                <a:latin typeface="Courier New"/>
              </a:rPr>
              <a:t>Disabled</a:t>
            </a:r>
            <a:r>
              <a:rPr lang="en-US" sz="1800" b="1" dirty="0">
                <a:solidFill>
                  <a:srgbClr val="4E9A06"/>
                </a:solidFill>
                <a:latin typeface="Courier New"/>
              </a:rPr>
              <a:t>" }</a:t>
            </a:r>
          </a:p>
          <a:p>
            <a:r>
              <a:rPr lang="en-US" sz="1800" dirty="0">
                <a:solidFill>
                  <a:srgbClr val="4E9A06"/>
                </a:solidFill>
                <a:latin typeface="Courier New"/>
              </a:rPr>
              <a:t>end</a:t>
            </a:r>
          </a:p>
          <a:p>
            <a:endParaRPr lang="en-US" sz="1800" dirty="0" smtClean="0"/>
          </a:p>
        </p:txBody>
      </p:sp>
      <p:sp>
        <p:nvSpPr>
          <p:cNvPr id="5" name="Text Placeholder 2"/>
          <p:cNvSpPr txBox="1">
            <a:spLocks/>
          </p:cNvSpPr>
          <p:nvPr/>
        </p:nvSpPr>
        <p:spPr bwMode="white">
          <a:xfrm>
            <a:off x="381000" y="2663832"/>
            <a:ext cx="8380476" cy="2141957"/>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Consolas" panose="020B0609020204030204" pitchFamily="49" charset="0"/>
                <a:ea typeface="+mn-ea"/>
                <a:cs typeface="Consolas" panose="020B0609020204030204" pitchFamily="49" charset="0"/>
              </a:defRPr>
            </a:lvl1pPr>
            <a:lvl2pPr marL="231775"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Consolas" panose="020B0609020204030204" pitchFamily="49" charset="0"/>
                <a:ea typeface="+mn-ea"/>
                <a:cs typeface="Consolas" panose="020B0609020204030204" pitchFamily="49" charset="0"/>
              </a:defRPr>
            </a:lvl2pPr>
            <a:lvl3pPr marL="457200"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Consolas" panose="020B0609020204030204" pitchFamily="49" charset="0"/>
                <a:ea typeface="+mn-ea"/>
                <a:cs typeface="Consolas" panose="020B0609020204030204" pitchFamily="49" charset="0"/>
              </a:defRPr>
            </a:lvl3pPr>
            <a:lvl4pPr marL="630238" indent="0" algn="l" defTabSz="914363" rtl="0" eaLnBrk="1" latinLnBrk="0" hangingPunct="1">
              <a:lnSpc>
                <a:spcPct val="100000"/>
              </a:lnSpc>
              <a:spcBef>
                <a:spcPts val="600"/>
              </a:spcBef>
              <a:buSzPct val="90000"/>
              <a:buFont typeface="Arial" pitchFamily="34" charset="0"/>
              <a:buNone/>
              <a:defRPr sz="1600" kern="1200" baseline="0">
                <a:solidFill>
                  <a:schemeClr val="accent3">
                    <a:lumMod val="50000"/>
                  </a:schemeClr>
                </a:solidFill>
                <a:latin typeface="Consolas" panose="020B0609020204030204" pitchFamily="49" charset="0"/>
                <a:ea typeface="+mn-ea"/>
                <a:cs typeface="Consolas" panose="020B0609020204030204" pitchFamily="49" charset="0"/>
              </a:defRPr>
            </a:lvl4pPr>
            <a:lvl5pPr marL="801687" indent="0" algn="l" defTabSz="914363" rtl="0" eaLnBrk="1" latinLnBrk="0" hangingPunct="1">
              <a:lnSpc>
                <a:spcPct val="100000"/>
              </a:lnSpc>
              <a:spcBef>
                <a:spcPts val="600"/>
              </a:spcBef>
              <a:buSzPct val="90000"/>
              <a:buFont typeface="Arial" pitchFamily="34" charset="0"/>
              <a:buNone/>
              <a:defRPr sz="1600" kern="1200" baseline="0">
                <a:solidFill>
                  <a:schemeClr val="accent3">
                    <a:lumMod val="50000"/>
                  </a:schemeClr>
                </a:solidFill>
                <a:latin typeface="Consolas" panose="020B0609020204030204" pitchFamily="49" charset="0"/>
                <a:ea typeface="+mn-ea"/>
                <a:cs typeface="Consolas" panose="020B0609020204030204"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a:buFont typeface="Arial"/>
              <a:buChar char="•"/>
            </a:pPr>
            <a:r>
              <a:rPr lang="en-US" dirty="0" smtClean="0">
                <a:latin typeface="+mj-lt"/>
              </a:rPr>
              <a:t>Use </a:t>
            </a:r>
            <a:r>
              <a:rPr lang="en-US" dirty="0" err="1" smtClean="0">
                <a:latin typeface="Courier"/>
                <a:cs typeface="Courier"/>
              </a:rPr>
              <a:t>shell_out</a:t>
            </a:r>
            <a:r>
              <a:rPr lang="en-US" dirty="0" smtClean="0">
                <a:latin typeface="Courier"/>
                <a:cs typeface="Courier"/>
              </a:rPr>
              <a:t>!</a:t>
            </a:r>
            <a:r>
              <a:rPr lang="en-US" dirty="0" smtClean="0">
                <a:latin typeface="+mj-lt"/>
              </a:rPr>
              <a:t> to raise exceptions on fatal errors</a:t>
            </a:r>
          </a:p>
          <a:p>
            <a:pPr marL="257175" indent="-257175">
              <a:buFont typeface="Arial"/>
              <a:buChar char="•"/>
            </a:pPr>
            <a:r>
              <a:rPr lang="en-US" dirty="0" smtClean="0">
                <a:latin typeface="+mj-lt"/>
              </a:rPr>
              <a:t>Use </a:t>
            </a:r>
            <a:r>
              <a:rPr lang="en-US" dirty="0" err="1" smtClean="0">
                <a:latin typeface="Courier"/>
                <a:cs typeface="Courier"/>
              </a:rPr>
              <a:t>shell_out_with_systems_locale</a:t>
            </a:r>
            <a:r>
              <a:rPr lang="en-US" dirty="0" smtClean="0">
                <a:latin typeface="+mj-lt"/>
              </a:rPr>
              <a:t> to escape UTF-8 normalization</a:t>
            </a:r>
          </a:p>
          <a:p>
            <a:pPr marL="257175" indent="-257175">
              <a:buFont typeface="Arial"/>
              <a:buChar char="•"/>
            </a:pPr>
            <a:r>
              <a:rPr lang="en-US" b="1" dirty="0" smtClean="0">
                <a:latin typeface="+mj-lt"/>
              </a:rPr>
              <a:t>Never use </a:t>
            </a:r>
            <a:r>
              <a:rPr lang="en-US" b="1" dirty="0" err="1" smtClean="0">
                <a:latin typeface="+mj-lt"/>
              </a:rPr>
              <a:t>Process.spawn</a:t>
            </a:r>
            <a:r>
              <a:rPr lang="en-US" b="1" dirty="0" smtClean="0">
                <a:latin typeface="+mj-lt"/>
              </a:rPr>
              <a:t>, </a:t>
            </a:r>
            <a:r>
              <a:rPr lang="en-US" b="1" dirty="0" err="1" smtClean="0">
                <a:latin typeface="+mj-lt"/>
              </a:rPr>
              <a:t>backticks</a:t>
            </a:r>
            <a:r>
              <a:rPr lang="en-US" b="1" dirty="0" smtClean="0">
                <a:latin typeface="+mj-lt"/>
              </a:rPr>
              <a:t>, popen4, etc. to run shell commands!</a:t>
            </a:r>
            <a:endParaRPr lang="en-US" b="1" dirty="0">
              <a:latin typeface="+mj-lt"/>
            </a:endParaRPr>
          </a:p>
        </p:txBody>
      </p:sp>
    </p:spTree>
    <p:extLst>
      <p:ext uri="{BB962C8B-B14F-4D97-AF65-F5344CB8AC3E}">
        <p14:creationId xmlns:p14="http://schemas.microsoft.com/office/powerpoint/2010/main" val="7619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lstStyle/>
          <a:p>
            <a:r>
              <a:rPr lang="en-US" dirty="0" smtClean="0"/>
              <a:t>Homebrew Provider is Default</a:t>
            </a:r>
            <a:endParaRPr lang="en-US" dirty="0"/>
          </a:p>
        </p:txBody>
      </p:sp>
      <p:sp>
        <p:nvSpPr>
          <p:cNvPr id="3" name="Text Placeholder 2"/>
          <p:cNvSpPr>
            <a:spLocks noGrp="1"/>
          </p:cNvSpPr>
          <p:nvPr>
            <p:ph type="body" sz="quarter" idx="10"/>
          </p:nvPr>
        </p:nvSpPr>
        <p:spPr>
          <a:xfrm>
            <a:off x="381001" y="1044111"/>
            <a:ext cx="3890210" cy="3007099"/>
          </a:xfrm>
        </p:spPr>
        <p:txBody>
          <a:bodyPr/>
          <a:lstStyle/>
          <a:p>
            <a:r>
              <a:rPr lang="en-US" dirty="0" smtClean="0"/>
              <a:t>Chef Client 11 and below use </a:t>
            </a:r>
            <a:r>
              <a:rPr lang="en-US" dirty="0" err="1" smtClean="0"/>
              <a:t>MacPorts</a:t>
            </a:r>
            <a:r>
              <a:rPr lang="en-US" dirty="0" smtClean="0"/>
              <a:t> as default package provider</a:t>
            </a:r>
          </a:p>
          <a:p>
            <a:r>
              <a:rPr lang="en-US" dirty="0" smtClean="0"/>
              <a:t>Chef Client 12 uses Homebrew</a:t>
            </a:r>
          </a:p>
          <a:p>
            <a:endParaRPr lang="en-US" dirty="0"/>
          </a:p>
        </p:txBody>
      </p:sp>
      <p:pic>
        <p:nvPicPr>
          <p:cNvPr id="4" name="Picture 3" descr="Screen Shot 2014-12-03 at 1.07.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871" y="822158"/>
            <a:ext cx="4133128" cy="3429001"/>
          </a:xfrm>
          <a:prstGeom prst="rect">
            <a:avLst/>
          </a:prstGeom>
        </p:spPr>
      </p:pic>
    </p:spTree>
    <p:extLst>
      <p:ext uri="{BB962C8B-B14F-4D97-AF65-F5344CB8AC3E}">
        <p14:creationId xmlns:p14="http://schemas.microsoft.com/office/powerpoint/2010/main" val="391236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sz="quarter" idx="10"/>
          </p:nvPr>
        </p:nvSpPr>
        <p:spPr/>
        <p:txBody>
          <a:bodyPr>
            <a:normAutofit/>
          </a:bodyPr>
          <a:lstStyle/>
          <a:p>
            <a:r>
              <a:rPr lang="en-US" dirty="0"/>
              <a:t>Chef </a:t>
            </a:r>
            <a:r>
              <a:rPr lang="en-US" dirty="0" smtClean="0"/>
              <a:t>12</a:t>
            </a:r>
          </a:p>
          <a:p>
            <a:r>
              <a:rPr lang="en-US" dirty="0" smtClean="0"/>
              <a:t>CYOA</a:t>
            </a:r>
            <a:endParaRPr lang="en-US" dirty="0"/>
          </a:p>
          <a:p>
            <a:r>
              <a:rPr lang="en-US" dirty="0" smtClean="0"/>
              <a:t>Q </a:t>
            </a:r>
            <a:r>
              <a:rPr lang="en-US" dirty="0"/>
              <a:t>&amp; A</a:t>
            </a:r>
          </a:p>
        </p:txBody>
      </p:sp>
    </p:spTree>
    <p:extLst>
      <p:ext uri="{BB962C8B-B14F-4D97-AF65-F5344CB8AC3E}">
        <p14:creationId xmlns:p14="http://schemas.microsoft.com/office/powerpoint/2010/main" val="270820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lstStyle/>
          <a:p>
            <a:r>
              <a:rPr lang="en-US" dirty="0" smtClean="0"/>
              <a:t>User Password Management Improvements</a:t>
            </a:r>
            <a:endParaRPr lang="en-US" dirty="0"/>
          </a:p>
        </p:txBody>
      </p:sp>
      <p:sp>
        <p:nvSpPr>
          <p:cNvPr id="3" name="Text Placeholder 2"/>
          <p:cNvSpPr>
            <a:spLocks noGrp="1"/>
          </p:cNvSpPr>
          <p:nvPr>
            <p:ph type="body" sz="quarter" idx="10"/>
          </p:nvPr>
        </p:nvSpPr>
        <p:spPr/>
        <p:txBody>
          <a:bodyPr/>
          <a:lstStyle/>
          <a:p>
            <a:r>
              <a:rPr lang="en-US" dirty="0" err="1"/>
              <a:t>d</a:t>
            </a:r>
            <a:r>
              <a:rPr lang="en-US" dirty="0" err="1" smtClean="0"/>
              <a:t>scl</a:t>
            </a:r>
            <a:r>
              <a:rPr lang="en-US" dirty="0" smtClean="0"/>
              <a:t> user provider supports OS X 10.7, 10.8+</a:t>
            </a:r>
          </a:p>
          <a:p>
            <a:pPr lvl="1"/>
            <a:r>
              <a:rPr lang="en-US" dirty="0" smtClean="0"/>
              <a:t>10.7: Password scheme is </a:t>
            </a:r>
            <a:r>
              <a:rPr lang="en-US" dirty="0"/>
              <a:t>SALTED-</a:t>
            </a:r>
            <a:r>
              <a:rPr lang="en-US" dirty="0" smtClean="0"/>
              <a:t>SHA512</a:t>
            </a:r>
          </a:p>
          <a:p>
            <a:pPr lvl="1"/>
            <a:r>
              <a:rPr lang="en-US" dirty="0" smtClean="0"/>
              <a:t>10.8+: Password scheme is </a:t>
            </a:r>
            <a:r>
              <a:rPr lang="en-US" dirty="0"/>
              <a:t>SALTED-SHA512-</a:t>
            </a:r>
            <a:r>
              <a:rPr lang="en-US" dirty="0" smtClean="0"/>
              <a:t>PBKDF2</a:t>
            </a:r>
          </a:p>
          <a:p>
            <a:r>
              <a:rPr lang="en-US" dirty="0" smtClean="0"/>
              <a:t>Pass 'salt' and 'iterations' attributes to 10.8+</a:t>
            </a:r>
          </a:p>
          <a:p>
            <a:r>
              <a:rPr lang="en-US" dirty="0" smtClean="0"/>
              <a:t>Examples and more info:</a:t>
            </a:r>
          </a:p>
          <a:p>
            <a:pPr lvl="1"/>
            <a:r>
              <a:rPr lang="en-US" dirty="0"/>
              <a:t>http://</a:t>
            </a:r>
            <a:r>
              <a:rPr lang="en-US" dirty="0" err="1"/>
              <a:t>docs.chef.io</a:t>
            </a:r>
            <a:r>
              <a:rPr lang="en-US" dirty="0" smtClean="0"/>
              <a:t>/release</a:t>
            </a:r>
            <a:r>
              <a:rPr lang="en-US" dirty="0"/>
              <a:t>/12-0/</a:t>
            </a:r>
            <a:r>
              <a:rPr lang="en-US" dirty="0" err="1"/>
              <a:t>release_notes.html#mac-os-x-passwords</a:t>
            </a:r>
            <a:endParaRPr lang="en-US" dirty="0"/>
          </a:p>
        </p:txBody>
      </p:sp>
    </p:spTree>
    <p:extLst>
      <p:ext uri="{BB962C8B-B14F-4D97-AF65-F5344CB8AC3E}">
        <p14:creationId xmlns:p14="http://schemas.microsoft.com/office/powerpoint/2010/main" val="9717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Key Generation</a:t>
            </a:r>
            <a:endParaRPr lang="en-US" dirty="0"/>
          </a:p>
        </p:txBody>
      </p:sp>
      <p:sp>
        <p:nvSpPr>
          <p:cNvPr id="4" name="Text Placeholder 3"/>
          <p:cNvSpPr>
            <a:spLocks noGrp="1"/>
          </p:cNvSpPr>
          <p:nvPr>
            <p:ph type="body" sz="quarter" idx="10"/>
          </p:nvPr>
        </p:nvSpPr>
        <p:spPr/>
        <p:txBody>
          <a:bodyPr/>
          <a:lstStyle/>
          <a:p>
            <a:r>
              <a:rPr lang="en-US" dirty="0" smtClean="0"/>
              <a:t>Chef Client &lt;= 11: Generate all keys server-side</a:t>
            </a:r>
          </a:p>
          <a:p>
            <a:pPr lvl="1"/>
            <a:r>
              <a:rPr lang="en-US" dirty="0" smtClean="0"/>
              <a:t>Client-side key generation is possible with </a:t>
            </a:r>
            <a:r>
              <a:rPr lang="en-US" dirty="0" err="1" smtClean="0"/>
              <a:t>config</a:t>
            </a:r>
            <a:r>
              <a:rPr lang="en-US" dirty="0" smtClean="0"/>
              <a:t> option, but not default</a:t>
            </a:r>
          </a:p>
          <a:p>
            <a:r>
              <a:rPr lang="en-US" dirty="0" smtClean="0"/>
              <a:t>Chef Client 12: Clients generate their own public/private keys and send them to the server</a:t>
            </a:r>
            <a:endParaRPr lang="en-US" dirty="0"/>
          </a:p>
        </p:txBody>
      </p:sp>
    </p:spTree>
    <p:extLst>
      <p:ext uri="{BB962C8B-B14F-4D97-AF65-F5344CB8AC3E}">
        <p14:creationId xmlns:p14="http://schemas.microsoft.com/office/powerpoint/2010/main" val="31241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Ruby Versions</a:t>
            </a:r>
            <a:endParaRPr lang="en-US" dirty="0"/>
          </a:p>
        </p:txBody>
      </p:sp>
      <p:sp>
        <p:nvSpPr>
          <p:cNvPr id="4" name="Text Placeholder 3"/>
          <p:cNvSpPr>
            <a:spLocks noGrp="1"/>
          </p:cNvSpPr>
          <p:nvPr>
            <p:ph type="body" sz="quarter" idx="10"/>
          </p:nvPr>
        </p:nvSpPr>
        <p:spPr/>
        <p:txBody>
          <a:bodyPr/>
          <a:lstStyle/>
          <a:p>
            <a:r>
              <a:rPr lang="en-US" dirty="0" smtClean="0"/>
              <a:t>Minimum Ruby is </a:t>
            </a:r>
            <a:r>
              <a:rPr lang="en-US" b="1" dirty="0" smtClean="0"/>
              <a:t>2.0.0</a:t>
            </a:r>
          </a:p>
          <a:p>
            <a:r>
              <a:rPr lang="en-US" dirty="0" smtClean="0"/>
              <a:t>Chef's full-stack installers bundle:</a:t>
            </a:r>
          </a:p>
          <a:p>
            <a:pPr lvl="1"/>
            <a:r>
              <a:rPr lang="en-US" dirty="0" smtClean="0"/>
              <a:t>Ruby 2.1.5+ on UNIX/Linux</a:t>
            </a:r>
          </a:p>
          <a:p>
            <a:pPr lvl="1"/>
            <a:r>
              <a:rPr lang="en-US" dirty="0" smtClean="0"/>
              <a:t>Ruby 2.0.0+ on Windows</a:t>
            </a:r>
          </a:p>
          <a:p>
            <a:r>
              <a:rPr lang="en-US" dirty="0"/>
              <a:t>More information: https://</a:t>
            </a:r>
            <a:r>
              <a:rPr lang="en-US" dirty="0" err="1"/>
              <a:t>github.com</a:t>
            </a:r>
            <a:r>
              <a:rPr lang="en-US" dirty="0"/>
              <a:t>/</a:t>
            </a:r>
            <a:r>
              <a:rPr lang="en-US" dirty="0" err="1"/>
              <a:t>opscode</a:t>
            </a:r>
            <a:r>
              <a:rPr lang="en-US" dirty="0"/>
              <a:t>/chef-</a:t>
            </a:r>
            <a:r>
              <a:rPr lang="en-US" dirty="0" err="1"/>
              <a:t>rfc</a:t>
            </a:r>
            <a:r>
              <a:rPr lang="en-US" dirty="0"/>
              <a:t>/blob/master/rfc034-ruby-193-eol.md</a:t>
            </a:r>
          </a:p>
        </p:txBody>
      </p:sp>
    </p:spTree>
    <p:extLst>
      <p:ext uri="{BB962C8B-B14F-4D97-AF65-F5344CB8AC3E}">
        <p14:creationId xmlns:p14="http://schemas.microsoft.com/office/powerpoint/2010/main" val="229661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1695245" y="1404183"/>
            <a:ext cx="6172199" cy="752400"/>
          </a:xfrm>
          <a:prstGeom prst="rect">
            <a:avLst/>
          </a:prstGeom>
          <a:noFill/>
          <a:ln>
            <a:noFill/>
          </a:ln>
        </p:spPr>
        <p:txBody>
          <a:bodyPr lIns="68559" tIns="68559" rIns="68559" bIns="68559" anchor="ctr" anchorCtr="0">
            <a:noAutofit/>
          </a:bodyPr>
          <a:lstStyle/>
          <a:p>
            <a:pPr>
              <a:buSzPct val="25000"/>
            </a:pPr>
            <a:r>
              <a:rPr lang="en-US" sz="3000" dirty="0"/>
              <a:t>Chef Analytics</a:t>
            </a:r>
            <a:endParaRPr lang="en" sz="3000" dirty="0"/>
          </a:p>
        </p:txBody>
      </p:sp>
      <p:sp>
        <p:nvSpPr>
          <p:cNvPr id="96" name="Shape 96"/>
          <p:cNvSpPr txBox="1">
            <a:spLocks noGrp="1"/>
          </p:cNvSpPr>
          <p:nvPr>
            <p:ph type="subTitle" idx="1"/>
          </p:nvPr>
        </p:nvSpPr>
        <p:spPr>
          <a:xfrm>
            <a:off x="1695235" y="1941274"/>
            <a:ext cx="6271338" cy="387899"/>
          </a:xfrm>
          <a:prstGeom prst="rect">
            <a:avLst/>
          </a:prstGeom>
          <a:noFill/>
          <a:ln>
            <a:noFill/>
          </a:ln>
        </p:spPr>
        <p:txBody>
          <a:bodyPr lIns="68559" tIns="68559" rIns="68559" bIns="68559" anchor="t" anchorCtr="0">
            <a:noAutofit/>
          </a:bodyPr>
          <a:lstStyle/>
          <a:p>
            <a:endParaRPr sz="1800" dirty="0">
              <a:solidFill>
                <a:srgbClr val="3E4346"/>
              </a:solidFill>
            </a:endParaRPr>
          </a:p>
        </p:txBody>
      </p:sp>
      <p:sp>
        <p:nvSpPr>
          <p:cNvPr id="97" name="Shape 97"/>
          <p:cNvSpPr txBox="1">
            <a:spLocks noGrp="1"/>
          </p:cNvSpPr>
          <p:nvPr>
            <p:ph type="body" idx="4294967295"/>
          </p:nvPr>
        </p:nvSpPr>
        <p:spPr>
          <a:xfrm>
            <a:off x="1695245" y="2355261"/>
            <a:ext cx="6172199" cy="946499"/>
          </a:xfrm>
          <a:prstGeom prst="rect">
            <a:avLst/>
          </a:prstGeom>
          <a:noFill/>
          <a:ln>
            <a:noFill/>
          </a:ln>
        </p:spPr>
        <p:txBody>
          <a:bodyPr lIns="68559" tIns="68559" rIns="68559" bIns="68559" anchor="t" anchorCtr="0">
            <a:noAutofit/>
          </a:bodyPr>
          <a:lstStyle/>
          <a:p>
            <a:pPr>
              <a:spcBef>
                <a:spcPts val="500"/>
              </a:spcBef>
            </a:pPr>
            <a:endParaRPr sz="1500" dirty="0">
              <a:solidFill>
                <a:srgbClr val="3E4346"/>
              </a:solidFill>
            </a:endParaRPr>
          </a:p>
        </p:txBody>
      </p:sp>
    </p:spTree>
    <p:extLst>
      <p:ext uri="{BB962C8B-B14F-4D97-AF65-F5344CB8AC3E}">
        <p14:creationId xmlns:p14="http://schemas.microsoft.com/office/powerpoint/2010/main" val="34640722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30" name="Chart 7529"/>
          <p:cNvGraphicFramePr>
            <a:graphicFrameLocks/>
          </p:cNvGraphicFramePr>
          <p:nvPr>
            <p:extLst>
              <p:ext uri="{D42A27DB-BD31-4B8C-83A1-F6EECF244321}">
                <p14:modId xmlns:p14="http://schemas.microsoft.com/office/powerpoint/2010/main" val="4162928685"/>
              </p:ext>
            </p:extLst>
          </p:nvPr>
        </p:nvGraphicFramePr>
        <p:xfrm>
          <a:off x="2755479" y="1230162"/>
          <a:ext cx="5876272" cy="31290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p:cNvGraphicFramePr/>
          <p:nvPr>
            <p:extLst>
              <p:ext uri="{D42A27DB-BD31-4B8C-83A1-F6EECF244321}">
                <p14:modId xmlns:p14="http://schemas.microsoft.com/office/powerpoint/2010/main" val="562009857"/>
              </p:ext>
            </p:extLst>
          </p:nvPr>
        </p:nvGraphicFramePr>
        <p:xfrm>
          <a:off x="744745" y="3546710"/>
          <a:ext cx="2379338" cy="78402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bwMode="auto">
          <a:xfrm>
            <a:off x="381000" y="342900"/>
            <a:ext cx="8382000" cy="296235"/>
          </a:xfrm>
        </p:spPr>
        <p:txBody>
          <a:bodyPr/>
          <a:lstStyle/>
          <a:p>
            <a:r>
              <a:rPr lang="en-US" sz="2100" dirty="0"/>
              <a:t>Computing Resources Have Been Increasing Exponentially</a:t>
            </a:r>
          </a:p>
        </p:txBody>
      </p:sp>
      <p:grpSp>
        <p:nvGrpSpPr>
          <p:cNvPr id="7544" name="Group 7543"/>
          <p:cNvGrpSpPr>
            <a:grpSpLocks/>
          </p:cNvGrpSpPr>
          <p:nvPr/>
        </p:nvGrpSpPr>
        <p:grpSpPr bwMode="auto">
          <a:xfrm>
            <a:off x="7227170" y="1932625"/>
            <a:ext cx="797674" cy="348813"/>
            <a:chOff x="13447218" y="3786565"/>
            <a:chExt cx="1593031" cy="696553"/>
          </a:xfrm>
        </p:grpSpPr>
        <p:sp>
          <p:nvSpPr>
            <p:cNvPr id="7545" name="Rectangle 7544"/>
            <p:cNvSpPr/>
            <p:nvPr/>
          </p:nvSpPr>
          <p:spPr bwMode="auto">
            <a:xfrm>
              <a:off x="13595800" y="3786565"/>
              <a:ext cx="1444449" cy="696553"/>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lnSpc>
                  <a:spcPct val="150000"/>
                </a:lnSpc>
                <a:spcBef>
                  <a:spcPts val="0"/>
                </a:spcBef>
                <a:spcAft>
                  <a:spcPts val="0"/>
                </a:spcAft>
                <a:defRPr/>
              </a:pPr>
              <a:r>
                <a:rPr lang="en-US" sz="500" kern="0" dirty="0">
                  <a:solidFill>
                    <a:schemeClr val="accent2"/>
                  </a:solidFill>
                  <a:latin typeface="Arial"/>
                  <a:ea typeface="ヒラギノ角ゴ ProN W3" charset="0"/>
                  <a:cs typeface="ヒラギノ角ゴ ProN W3" charset="0"/>
                  <a:sym typeface="Gill Sans" charset="0"/>
                </a:rPr>
                <a:t>Virtual Nodes</a:t>
              </a:r>
            </a:p>
            <a:p>
              <a:pPr defTabSz="385694" fontAlgn="auto">
                <a:lnSpc>
                  <a:spcPct val="200000"/>
                </a:lnSpc>
                <a:spcBef>
                  <a:spcPts val="0"/>
                </a:spcBef>
                <a:spcAft>
                  <a:spcPts val="2700"/>
                </a:spcAft>
                <a:defRPr/>
              </a:pPr>
              <a:r>
                <a:rPr lang="en-US" sz="500" kern="0" dirty="0">
                  <a:solidFill>
                    <a:schemeClr val="accent2"/>
                  </a:solidFill>
                  <a:latin typeface="Arial"/>
                  <a:ea typeface="ヒラギノ角ゴ ProN W3" charset="0"/>
                  <a:cs typeface="ヒラギノ角ゴ ProN W3" charset="0"/>
                  <a:sym typeface="Gill Sans" charset="0"/>
                </a:rPr>
                <a:t>Physical Hardware</a:t>
              </a:r>
            </a:p>
          </p:txBody>
        </p:sp>
        <p:sp>
          <p:nvSpPr>
            <p:cNvPr id="7546" name="Rectangle 7545"/>
            <p:cNvSpPr/>
            <p:nvPr/>
          </p:nvSpPr>
          <p:spPr bwMode="auto">
            <a:xfrm>
              <a:off x="13447218" y="3893508"/>
              <a:ext cx="149223" cy="149225"/>
            </a:xfrm>
            <a:prstGeom prst="rect">
              <a:avLst/>
            </a:prstGeom>
            <a:solidFill>
              <a:srgbClr val="F18903"/>
            </a:solidFill>
            <a:ln>
              <a:noFill/>
            </a:ln>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47" name="Rectangle 7546"/>
            <p:cNvSpPr>
              <a:spLocks noChangeArrowheads="1"/>
            </p:cNvSpPr>
            <p:nvPr/>
          </p:nvSpPr>
          <p:spPr bwMode="auto">
            <a:xfrm>
              <a:off x="13447347" y="4161216"/>
              <a:ext cx="148453" cy="148453"/>
            </a:xfrm>
            <a:prstGeom prst="rect">
              <a:avLst/>
            </a:prstGeom>
            <a:solidFill>
              <a:srgbClr val="43546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ndParaRPr>
            </a:p>
          </p:txBody>
        </p:sp>
      </p:grpSp>
      <p:grpSp>
        <p:nvGrpSpPr>
          <p:cNvPr id="7566" name="Group 7565"/>
          <p:cNvGrpSpPr/>
          <p:nvPr/>
        </p:nvGrpSpPr>
        <p:grpSpPr bwMode="auto">
          <a:xfrm>
            <a:off x="551897" y="1856285"/>
            <a:ext cx="338555" cy="1920350"/>
            <a:chOff x="116390" y="3245877"/>
            <a:chExt cx="676135" cy="3834794"/>
          </a:xfrm>
        </p:grpSpPr>
        <p:sp>
          <p:nvSpPr>
            <p:cNvPr id="7567" name="Rectangle 7566"/>
            <p:cNvSpPr/>
            <p:nvPr/>
          </p:nvSpPr>
          <p:spPr bwMode="auto">
            <a:xfrm>
              <a:off x="206888" y="6681176"/>
              <a:ext cx="573688"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20</a:t>
              </a:r>
            </a:p>
          </p:txBody>
        </p:sp>
        <p:sp>
          <p:nvSpPr>
            <p:cNvPr id="7568" name="Rectangle 7567"/>
            <p:cNvSpPr/>
            <p:nvPr/>
          </p:nvSpPr>
          <p:spPr bwMode="auto">
            <a:xfrm>
              <a:off x="206888" y="5994114"/>
              <a:ext cx="573688"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40</a:t>
              </a:r>
            </a:p>
          </p:txBody>
        </p:sp>
        <p:sp>
          <p:nvSpPr>
            <p:cNvPr id="7569" name="Rectangle 7568"/>
            <p:cNvSpPr/>
            <p:nvPr/>
          </p:nvSpPr>
          <p:spPr bwMode="auto">
            <a:xfrm>
              <a:off x="206888" y="5307057"/>
              <a:ext cx="573688"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60</a:t>
              </a:r>
            </a:p>
          </p:txBody>
        </p:sp>
        <p:sp>
          <p:nvSpPr>
            <p:cNvPr id="7570" name="Rectangle 7569"/>
            <p:cNvSpPr/>
            <p:nvPr/>
          </p:nvSpPr>
          <p:spPr bwMode="auto">
            <a:xfrm>
              <a:off x="206888" y="4619999"/>
              <a:ext cx="573688"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80</a:t>
              </a:r>
            </a:p>
          </p:txBody>
        </p:sp>
        <p:sp>
          <p:nvSpPr>
            <p:cNvPr id="7571" name="Rectangle 7570"/>
            <p:cNvSpPr/>
            <p:nvPr/>
          </p:nvSpPr>
          <p:spPr bwMode="auto">
            <a:xfrm>
              <a:off x="116392" y="3932935"/>
              <a:ext cx="676133"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100</a:t>
              </a:r>
            </a:p>
          </p:txBody>
        </p:sp>
        <p:sp>
          <p:nvSpPr>
            <p:cNvPr id="7572" name="Rectangle 7571"/>
            <p:cNvSpPr/>
            <p:nvPr/>
          </p:nvSpPr>
          <p:spPr bwMode="auto">
            <a:xfrm>
              <a:off x="116390" y="3245877"/>
              <a:ext cx="676133"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120</a:t>
              </a:r>
            </a:p>
          </p:txBody>
        </p:sp>
      </p:grpSp>
      <p:sp>
        <p:nvSpPr>
          <p:cNvPr id="7573" name="Rectangle 7572"/>
          <p:cNvSpPr/>
          <p:nvPr/>
        </p:nvSpPr>
        <p:spPr bwMode="auto">
          <a:xfrm rot="16200000">
            <a:off x="352266" y="1788589"/>
            <a:ext cx="446276" cy="176972"/>
          </a:xfrm>
          <a:prstGeom prst="rect">
            <a:avLst/>
          </a:prstGeom>
        </p:spPr>
        <p:txBody>
          <a:bodyPr wrap="none" lIns="68580" tIns="34290" rIns="68580" bIns="34290">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Millions</a:t>
            </a:r>
          </a:p>
        </p:txBody>
      </p:sp>
      <p:grpSp>
        <p:nvGrpSpPr>
          <p:cNvPr id="7549" name="Group 7548"/>
          <p:cNvGrpSpPr/>
          <p:nvPr/>
        </p:nvGrpSpPr>
        <p:grpSpPr bwMode="auto">
          <a:xfrm>
            <a:off x="1999832" y="2636115"/>
            <a:ext cx="190943" cy="354140"/>
            <a:chOff x="9633380" y="7667974"/>
            <a:chExt cx="863601" cy="1601787"/>
          </a:xfrm>
          <a:solidFill>
            <a:srgbClr val="435464"/>
          </a:solidFill>
        </p:grpSpPr>
        <p:grpSp>
          <p:nvGrpSpPr>
            <p:cNvPr id="7550" name="Group 7549"/>
            <p:cNvGrpSpPr/>
            <p:nvPr/>
          </p:nvGrpSpPr>
          <p:grpSpPr bwMode="auto">
            <a:xfrm>
              <a:off x="9744477" y="7667974"/>
              <a:ext cx="636600" cy="1365250"/>
              <a:chOff x="9712727" y="2522190"/>
              <a:chExt cx="636600" cy="1365250"/>
            </a:xfrm>
            <a:grpFill/>
          </p:grpSpPr>
          <p:sp>
            <p:nvSpPr>
              <p:cNvPr id="7552" name="Freeform 7551"/>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53" name="Freeform 7552"/>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54" name="Freeform 7553"/>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55" name="Freeform 7554"/>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56" name="Freeform 7555"/>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sp>
          <p:nvSpPr>
            <p:cNvPr id="7551" name="Freeform 7550"/>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sp>
        <p:nvSpPr>
          <p:cNvPr id="7548" name="Freeform 7547"/>
          <p:cNvSpPr>
            <a:spLocks noEditPoints="1"/>
          </p:cNvSpPr>
          <p:nvPr/>
        </p:nvSpPr>
        <p:spPr bwMode="auto">
          <a:xfrm>
            <a:off x="1627172" y="2224391"/>
            <a:ext cx="318132" cy="775004"/>
          </a:xfrm>
          <a:custGeom>
            <a:avLst/>
            <a:gdLst>
              <a:gd name="T0" fmla="*/ 308 w 392"/>
              <a:gd name="T1" fmla="*/ 176 h 955"/>
              <a:gd name="T2" fmla="*/ 343 w 392"/>
              <a:gd name="T3" fmla="*/ 190 h 955"/>
              <a:gd name="T4" fmla="*/ 371 w 392"/>
              <a:gd name="T5" fmla="*/ 217 h 955"/>
              <a:gd name="T6" fmla="*/ 389 w 392"/>
              <a:gd name="T7" fmla="*/ 250 h 955"/>
              <a:gd name="T8" fmla="*/ 392 w 392"/>
              <a:gd name="T9" fmla="*/ 527 h 955"/>
              <a:gd name="T10" fmla="*/ 386 w 392"/>
              <a:gd name="T11" fmla="*/ 544 h 955"/>
              <a:gd name="T12" fmla="*/ 365 w 392"/>
              <a:gd name="T13" fmla="*/ 555 h 955"/>
              <a:gd name="T14" fmla="*/ 343 w 392"/>
              <a:gd name="T15" fmla="*/ 554 h 955"/>
              <a:gd name="T16" fmla="*/ 329 w 392"/>
              <a:gd name="T17" fmla="*/ 546 h 955"/>
              <a:gd name="T18" fmla="*/ 322 w 392"/>
              <a:gd name="T19" fmla="*/ 536 h 955"/>
              <a:gd name="T20" fmla="*/ 320 w 392"/>
              <a:gd name="T21" fmla="*/ 300 h 955"/>
              <a:gd name="T22" fmla="*/ 302 w 392"/>
              <a:gd name="T23" fmla="*/ 921 h 955"/>
              <a:gd name="T24" fmla="*/ 299 w 392"/>
              <a:gd name="T25" fmla="*/ 929 h 955"/>
              <a:gd name="T26" fmla="*/ 286 w 392"/>
              <a:gd name="T27" fmla="*/ 945 h 955"/>
              <a:gd name="T28" fmla="*/ 263 w 392"/>
              <a:gd name="T29" fmla="*/ 955 h 955"/>
              <a:gd name="T30" fmla="*/ 239 w 392"/>
              <a:gd name="T31" fmla="*/ 953 h 955"/>
              <a:gd name="T32" fmla="*/ 219 w 392"/>
              <a:gd name="T33" fmla="*/ 942 h 955"/>
              <a:gd name="T34" fmla="*/ 207 w 392"/>
              <a:gd name="T35" fmla="*/ 925 h 955"/>
              <a:gd name="T36" fmla="*/ 204 w 392"/>
              <a:gd name="T37" fmla="*/ 917 h 955"/>
              <a:gd name="T38" fmla="*/ 188 w 392"/>
              <a:gd name="T39" fmla="*/ 913 h 955"/>
              <a:gd name="T40" fmla="*/ 182 w 392"/>
              <a:gd name="T41" fmla="*/ 932 h 955"/>
              <a:gd name="T42" fmla="*/ 164 w 392"/>
              <a:gd name="T43" fmla="*/ 948 h 955"/>
              <a:gd name="T44" fmla="*/ 139 w 392"/>
              <a:gd name="T45" fmla="*/ 955 h 955"/>
              <a:gd name="T46" fmla="*/ 117 w 392"/>
              <a:gd name="T47" fmla="*/ 950 h 955"/>
              <a:gd name="T48" fmla="*/ 99 w 392"/>
              <a:gd name="T49" fmla="*/ 937 h 955"/>
              <a:gd name="T50" fmla="*/ 93 w 392"/>
              <a:gd name="T51" fmla="*/ 922 h 955"/>
              <a:gd name="T52" fmla="*/ 90 w 392"/>
              <a:gd name="T53" fmla="*/ 300 h 955"/>
              <a:gd name="T54" fmla="*/ 73 w 392"/>
              <a:gd name="T55" fmla="*/ 530 h 955"/>
              <a:gd name="T56" fmla="*/ 68 w 392"/>
              <a:gd name="T57" fmla="*/ 539 h 955"/>
              <a:gd name="T58" fmla="*/ 59 w 392"/>
              <a:gd name="T59" fmla="*/ 550 h 955"/>
              <a:gd name="T60" fmla="*/ 42 w 392"/>
              <a:gd name="T61" fmla="*/ 556 h 955"/>
              <a:gd name="T62" fmla="*/ 18 w 392"/>
              <a:gd name="T63" fmla="*/ 552 h 955"/>
              <a:gd name="T64" fmla="*/ 4 w 392"/>
              <a:gd name="T65" fmla="*/ 541 h 955"/>
              <a:gd name="T66" fmla="*/ 0 w 392"/>
              <a:gd name="T67" fmla="*/ 530 h 955"/>
              <a:gd name="T68" fmla="*/ 5 w 392"/>
              <a:gd name="T69" fmla="*/ 244 h 955"/>
              <a:gd name="T70" fmla="*/ 16 w 392"/>
              <a:gd name="T71" fmla="*/ 223 h 955"/>
              <a:gd name="T72" fmla="*/ 44 w 392"/>
              <a:gd name="T73" fmla="*/ 194 h 955"/>
              <a:gd name="T74" fmla="*/ 73 w 392"/>
              <a:gd name="T75" fmla="*/ 178 h 955"/>
              <a:gd name="T76" fmla="*/ 184 w 392"/>
              <a:gd name="T77" fmla="*/ 0 h 955"/>
              <a:gd name="T78" fmla="*/ 220 w 392"/>
              <a:gd name="T79" fmla="*/ 1 h 955"/>
              <a:gd name="T80" fmla="*/ 240 w 392"/>
              <a:gd name="T81" fmla="*/ 10 h 955"/>
              <a:gd name="T82" fmla="*/ 266 w 392"/>
              <a:gd name="T83" fmla="*/ 34 h 955"/>
              <a:gd name="T84" fmla="*/ 280 w 392"/>
              <a:gd name="T85" fmla="*/ 66 h 955"/>
              <a:gd name="T86" fmla="*/ 278 w 392"/>
              <a:gd name="T87" fmla="*/ 99 h 955"/>
              <a:gd name="T88" fmla="*/ 264 w 392"/>
              <a:gd name="T89" fmla="*/ 126 h 955"/>
              <a:gd name="T90" fmla="*/ 239 w 392"/>
              <a:gd name="T91" fmla="*/ 147 h 955"/>
              <a:gd name="T92" fmla="*/ 209 w 392"/>
              <a:gd name="T93" fmla="*/ 157 h 955"/>
              <a:gd name="T94" fmla="*/ 175 w 392"/>
              <a:gd name="T95" fmla="*/ 155 h 955"/>
              <a:gd name="T96" fmla="*/ 145 w 392"/>
              <a:gd name="T97" fmla="*/ 141 h 955"/>
              <a:gd name="T98" fmla="*/ 123 w 392"/>
              <a:gd name="T99" fmla="*/ 118 h 955"/>
              <a:gd name="T100" fmla="*/ 113 w 392"/>
              <a:gd name="T101" fmla="*/ 89 h 955"/>
              <a:gd name="T102" fmla="*/ 116 w 392"/>
              <a:gd name="T103" fmla="*/ 55 h 955"/>
              <a:gd name="T104" fmla="*/ 134 w 392"/>
              <a:gd name="T105" fmla="*/ 25 h 955"/>
              <a:gd name="T106" fmla="*/ 164 w 392"/>
              <a:gd name="T107" fmla="*/ 5 h 955"/>
              <a:gd name="T108" fmla="*/ 179 w 392"/>
              <a:gd name="T109" fmla="*/ 0 h 9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2"/>
              <a:gd name="T166" fmla="*/ 0 h 955"/>
              <a:gd name="T167" fmla="*/ 392 w 392"/>
              <a:gd name="T168" fmla="*/ 955 h 9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2" h="955">
                <a:moveTo>
                  <a:pt x="94" y="175"/>
                </a:moveTo>
                <a:lnTo>
                  <a:pt x="296" y="175"/>
                </a:lnTo>
                <a:lnTo>
                  <a:pt x="308" y="176"/>
                </a:lnTo>
                <a:lnTo>
                  <a:pt x="320" y="179"/>
                </a:lnTo>
                <a:lnTo>
                  <a:pt x="331" y="184"/>
                </a:lnTo>
                <a:lnTo>
                  <a:pt x="343" y="190"/>
                </a:lnTo>
                <a:lnTo>
                  <a:pt x="353" y="198"/>
                </a:lnTo>
                <a:lnTo>
                  <a:pt x="362" y="207"/>
                </a:lnTo>
                <a:lnTo>
                  <a:pt x="371" y="217"/>
                </a:lnTo>
                <a:lnTo>
                  <a:pt x="378" y="227"/>
                </a:lnTo>
                <a:lnTo>
                  <a:pt x="384" y="238"/>
                </a:lnTo>
                <a:lnTo>
                  <a:pt x="389" y="250"/>
                </a:lnTo>
                <a:lnTo>
                  <a:pt x="391" y="261"/>
                </a:lnTo>
                <a:lnTo>
                  <a:pt x="392" y="272"/>
                </a:lnTo>
                <a:lnTo>
                  <a:pt x="392" y="527"/>
                </a:lnTo>
                <a:lnTo>
                  <a:pt x="392" y="534"/>
                </a:lnTo>
                <a:lnTo>
                  <a:pt x="389" y="539"/>
                </a:lnTo>
                <a:lnTo>
                  <a:pt x="386" y="544"/>
                </a:lnTo>
                <a:lnTo>
                  <a:pt x="381" y="549"/>
                </a:lnTo>
                <a:lnTo>
                  <a:pt x="373" y="553"/>
                </a:lnTo>
                <a:lnTo>
                  <a:pt x="365" y="555"/>
                </a:lnTo>
                <a:lnTo>
                  <a:pt x="357" y="556"/>
                </a:lnTo>
                <a:lnTo>
                  <a:pt x="350" y="556"/>
                </a:lnTo>
                <a:lnTo>
                  <a:pt x="343" y="554"/>
                </a:lnTo>
                <a:lnTo>
                  <a:pt x="336" y="552"/>
                </a:lnTo>
                <a:lnTo>
                  <a:pt x="332" y="549"/>
                </a:lnTo>
                <a:lnTo>
                  <a:pt x="329" y="546"/>
                </a:lnTo>
                <a:lnTo>
                  <a:pt x="326" y="542"/>
                </a:lnTo>
                <a:lnTo>
                  <a:pt x="323" y="537"/>
                </a:lnTo>
                <a:lnTo>
                  <a:pt x="322" y="536"/>
                </a:lnTo>
                <a:lnTo>
                  <a:pt x="321" y="534"/>
                </a:lnTo>
                <a:lnTo>
                  <a:pt x="320" y="530"/>
                </a:lnTo>
                <a:lnTo>
                  <a:pt x="320" y="300"/>
                </a:lnTo>
                <a:lnTo>
                  <a:pt x="304" y="300"/>
                </a:lnTo>
                <a:lnTo>
                  <a:pt x="304" y="917"/>
                </a:lnTo>
                <a:lnTo>
                  <a:pt x="302" y="921"/>
                </a:lnTo>
                <a:lnTo>
                  <a:pt x="301" y="925"/>
                </a:lnTo>
                <a:lnTo>
                  <a:pt x="299" y="928"/>
                </a:lnTo>
                <a:lnTo>
                  <a:pt x="299" y="929"/>
                </a:lnTo>
                <a:lnTo>
                  <a:pt x="295" y="936"/>
                </a:lnTo>
                <a:lnTo>
                  <a:pt x="291" y="941"/>
                </a:lnTo>
                <a:lnTo>
                  <a:pt x="286" y="945"/>
                </a:lnTo>
                <a:lnTo>
                  <a:pt x="281" y="949"/>
                </a:lnTo>
                <a:lnTo>
                  <a:pt x="272" y="952"/>
                </a:lnTo>
                <a:lnTo>
                  <a:pt x="263" y="955"/>
                </a:lnTo>
                <a:lnTo>
                  <a:pt x="254" y="955"/>
                </a:lnTo>
                <a:lnTo>
                  <a:pt x="246" y="955"/>
                </a:lnTo>
                <a:lnTo>
                  <a:pt x="239" y="953"/>
                </a:lnTo>
                <a:lnTo>
                  <a:pt x="232" y="950"/>
                </a:lnTo>
                <a:lnTo>
                  <a:pt x="225" y="946"/>
                </a:lnTo>
                <a:lnTo>
                  <a:pt x="219" y="942"/>
                </a:lnTo>
                <a:lnTo>
                  <a:pt x="214" y="937"/>
                </a:lnTo>
                <a:lnTo>
                  <a:pt x="210" y="931"/>
                </a:lnTo>
                <a:lnTo>
                  <a:pt x="207" y="925"/>
                </a:lnTo>
                <a:lnTo>
                  <a:pt x="206" y="923"/>
                </a:lnTo>
                <a:lnTo>
                  <a:pt x="205" y="920"/>
                </a:lnTo>
                <a:lnTo>
                  <a:pt x="204" y="917"/>
                </a:lnTo>
                <a:lnTo>
                  <a:pt x="204" y="554"/>
                </a:lnTo>
                <a:lnTo>
                  <a:pt x="188" y="554"/>
                </a:lnTo>
                <a:lnTo>
                  <a:pt x="188" y="913"/>
                </a:lnTo>
                <a:lnTo>
                  <a:pt x="187" y="920"/>
                </a:lnTo>
                <a:lnTo>
                  <a:pt x="185" y="927"/>
                </a:lnTo>
                <a:lnTo>
                  <a:pt x="182" y="932"/>
                </a:lnTo>
                <a:lnTo>
                  <a:pt x="178" y="938"/>
                </a:lnTo>
                <a:lnTo>
                  <a:pt x="172" y="943"/>
                </a:lnTo>
                <a:lnTo>
                  <a:pt x="164" y="948"/>
                </a:lnTo>
                <a:lnTo>
                  <a:pt x="156" y="952"/>
                </a:lnTo>
                <a:lnTo>
                  <a:pt x="148" y="954"/>
                </a:lnTo>
                <a:lnTo>
                  <a:pt x="139" y="955"/>
                </a:lnTo>
                <a:lnTo>
                  <a:pt x="131" y="955"/>
                </a:lnTo>
                <a:lnTo>
                  <a:pt x="124" y="953"/>
                </a:lnTo>
                <a:lnTo>
                  <a:pt x="117" y="950"/>
                </a:lnTo>
                <a:lnTo>
                  <a:pt x="110" y="947"/>
                </a:lnTo>
                <a:lnTo>
                  <a:pt x="104" y="943"/>
                </a:lnTo>
                <a:lnTo>
                  <a:pt x="99" y="937"/>
                </a:lnTo>
                <a:lnTo>
                  <a:pt x="96" y="931"/>
                </a:lnTo>
                <a:lnTo>
                  <a:pt x="93" y="925"/>
                </a:lnTo>
                <a:lnTo>
                  <a:pt x="93" y="922"/>
                </a:lnTo>
                <a:lnTo>
                  <a:pt x="91" y="919"/>
                </a:lnTo>
                <a:lnTo>
                  <a:pt x="90" y="915"/>
                </a:lnTo>
                <a:lnTo>
                  <a:pt x="90" y="300"/>
                </a:lnTo>
                <a:lnTo>
                  <a:pt x="86" y="299"/>
                </a:lnTo>
                <a:lnTo>
                  <a:pt x="73" y="300"/>
                </a:lnTo>
                <a:lnTo>
                  <a:pt x="73" y="530"/>
                </a:lnTo>
                <a:lnTo>
                  <a:pt x="71" y="534"/>
                </a:lnTo>
                <a:lnTo>
                  <a:pt x="69" y="537"/>
                </a:lnTo>
                <a:lnTo>
                  <a:pt x="68" y="539"/>
                </a:lnTo>
                <a:lnTo>
                  <a:pt x="65" y="543"/>
                </a:lnTo>
                <a:lnTo>
                  <a:pt x="63" y="547"/>
                </a:lnTo>
                <a:lnTo>
                  <a:pt x="59" y="550"/>
                </a:lnTo>
                <a:lnTo>
                  <a:pt x="55" y="552"/>
                </a:lnTo>
                <a:lnTo>
                  <a:pt x="48" y="555"/>
                </a:lnTo>
                <a:lnTo>
                  <a:pt x="42" y="556"/>
                </a:lnTo>
                <a:lnTo>
                  <a:pt x="35" y="556"/>
                </a:lnTo>
                <a:lnTo>
                  <a:pt x="26" y="555"/>
                </a:lnTo>
                <a:lnTo>
                  <a:pt x="18" y="552"/>
                </a:lnTo>
                <a:lnTo>
                  <a:pt x="12" y="550"/>
                </a:lnTo>
                <a:lnTo>
                  <a:pt x="8" y="545"/>
                </a:lnTo>
                <a:lnTo>
                  <a:pt x="4" y="541"/>
                </a:lnTo>
                <a:lnTo>
                  <a:pt x="2" y="535"/>
                </a:lnTo>
                <a:lnTo>
                  <a:pt x="1" y="532"/>
                </a:lnTo>
                <a:lnTo>
                  <a:pt x="0" y="530"/>
                </a:lnTo>
                <a:lnTo>
                  <a:pt x="0" y="267"/>
                </a:lnTo>
                <a:lnTo>
                  <a:pt x="3" y="250"/>
                </a:lnTo>
                <a:lnTo>
                  <a:pt x="5" y="244"/>
                </a:lnTo>
                <a:lnTo>
                  <a:pt x="7" y="238"/>
                </a:lnTo>
                <a:lnTo>
                  <a:pt x="11" y="234"/>
                </a:lnTo>
                <a:lnTo>
                  <a:pt x="16" y="223"/>
                </a:lnTo>
                <a:lnTo>
                  <a:pt x="24" y="213"/>
                </a:lnTo>
                <a:lnTo>
                  <a:pt x="33" y="203"/>
                </a:lnTo>
                <a:lnTo>
                  <a:pt x="44" y="194"/>
                </a:lnTo>
                <a:lnTo>
                  <a:pt x="54" y="187"/>
                </a:lnTo>
                <a:lnTo>
                  <a:pt x="64" y="182"/>
                </a:lnTo>
                <a:lnTo>
                  <a:pt x="73" y="178"/>
                </a:lnTo>
                <a:lnTo>
                  <a:pt x="84" y="176"/>
                </a:lnTo>
                <a:lnTo>
                  <a:pt x="94" y="175"/>
                </a:lnTo>
                <a:close/>
                <a:moveTo>
                  <a:pt x="184" y="0"/>
                </a:moveTo>
                <a:lnTo>
                  <a:pt x="209" y="0"/>
                </a:lnTo>
                <a:lnTo>
                  <a:pt x="214" y="0"/>
                </a:lnTo>
                <a:lnTo>
                  <a:pt x="220" y="1"/>
                </a:lnTo>
                <a:lnTo>
                  <a:pt x="225" y="3"/>
                </a:lnTo>
                <a:lnTo>
                  <a:pt x="230" y="5"/>
                </a:lnTo>
                <a:lnTo>
                  <a:pt x="240" y="10"/>
                </a:lnTo>
                <a:lnTo>
                  <a:pt x="250" y="17"/>
                </a:lnTo>
                <a:lnTo>
                  <a:pt x="259" y="25"/>
                </a:lnTo>
                <a:lnTo>
                  <a:pt x="266" y="34"/>
                </a:lnTo>
                <a:lnTo>
                  <a:pt x="272" y="44"/>
                </a:lnTo>
                <a:lnTo>
                  <a:pt x="277" y="55"/>
                </a:lnTo>
                <a:lnTo>
                  <a:pt x="280" y="66"/>
                </a:lnTo>
                <a:lnTo>
                  <a:pt x="281" y="78"/>
                </a:lnTo>
                <a:lnTo>
                  <a:pt x="280" y="88"/>
                </a:lnTo>
                <a:lnTo>
                  <a:pt x="278" y="99"/>
                </a:lnTo>
                <a:lnTo>
                  <a:pt x="274" y="108"/>
                </a:lnTo>
                <a:lnTo>
                  <a:pt x="270" y="117"/>
                </a:lnTo>
                <a:lnTo>
                  <a:pt x="264" y="126"/>
                </a:lnTo>
                <a:lnTo>
                  <a:pt x="256" y="134"/>
                </a:lnTo>
                <a:lnTo>
                  <a:pt x="248" y="141"/>
                </a:lnTo>
                <a:lnTo>
                  <a:pt x="239" y="147"/>
                </a:lnTo>
                <a:lnTo>
                  <a:pt x="230" y="152"/>
                </a:lnTo>
                <a:lnTo>
                  <a:pt x="219" y="155"/>
                </a:lnTo>
                <a:lnTo>
                  <a:pt x="209" y="157"/>
                </a:lnTo>
                <a:lnTo>
                  <a:pt x="197" y="157"/>
                </a:lnTo>
                <a:lnTo>
                  <a:pt x="185" y="157"/>
                </a:lnTo>
                <a:lnTo>
                  <a:pt x="175" y="155"/>
                </a:lnTo>
                <a:lnTo>
                  <a:pt x="164" y="152"/>
                </a:lnTo>
                <a:lnTo>
                  <a:pt x="155" y="147"/>
                </a:lnTo>
                <a:lnTo>
                  <a:pt x="145" y="141"/>
                </a:lnTo>
                <a:lnTo>
                  <a:pt x="137" y="134"/>
                </a:lnTo>
                <a:lnTo>
                  <a:pt x="130" y="127"/>
                </a:lnTo>
                <a:lnTo>
                  <a:pt x="123" y="118"/>
                </a:lnTo>
                <a:lnTo>
                  <a:pt x="119" y="109"/>
                </a:lnTo>
                <a:lnTo>
                  <a:pt x="115" y="99"/>
                </a:lnTo>
                <a:lnTo>
                  <a:pt x="113" y="89"/>
                </a:lnTo>
                <a:lnTo>
                  <a:pt x="113" y="78"/>
                </a:lnTo>
                <a:lnTo>
                  <a:pt x="114" y="66"/>
                </a:lnTo>
                <a:lnTo>
                  <a:pt x="116" y="55"/>
                </a:lnTo>
                <a:lnTo>
                  <a:pt x="120" y="44"/>
                </a:lnTo>
                <a:lnTo>
                  <a:pt x="126" y="34"/>
                </a:lnTo>
                <a:lnTo>
                  <a:pt x="134" y="25"/>
                </a:lnTo>
                <a:lnTo>
                  <a:pt x="143" y="17"/>
                </a:lnTo>
                <a:lnTo>
                  <a:pt x="152" y="10"/>
                </a:lnTo>
                <a:lnTo>
                  <a:pt x="164" y="5"/>
                </a:lnTo>
                <a:lnTo>
                  <a:pt x="168" y="3"/>
                </a:lnTo>
                <a:lnTo>
                  <a:pt x="173" y="1"/>
                </a:lnTo>
                <a:lnTo>
                  <a:pt x="179" y="0"/>
                </a:lnTo>
                <a:lnTo>
                  <a:pt x="184" y="0"/>
                </a:lnTo>
                <a:close/>
              </a:path>
            </a:pathLst>
          </a:custGeom>
          <a:solidFill>
            <a:schemeClr val="accent3"/>
          </a:solidFill>
          <a:ln>
            <a:noFill/>
          </a:ln>
          <a:extLst/>
        </p:spPr>
        <p:txBody>
          <a:bodyPr lIns="68580" tIns="34290" rIns="68580" bIns="3429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spcBef>
                <a:spcPts val="0"/>
              </a:spcBef>
              <a:spcAft>
                <a:spcPts val="0"/>
              </a:spcAft>
              <a:defRPr/>
            </a:pPr>
            <a:endParaRPr lang="en-US" sz="900" kern="0" dirty="0">
              <a:solidFill>
                <a:schemeClr val="accent2"/>
              </a:solidFill>
              <a:latin typeface="Arial" panose="020B0604020202020204" pitchFamily="34" charset="0"/>
            </a:endParaRPr>
          </a:p>
        </p:txBody>
      </p:sp>
      <p:sp>
        <p:nvSpPr>
          <p:cNvPr id="7557" name="Line Callout 1 7556"/>
          <p:cNvSpPr>
            <a:spLocks/>
          </p:cNvSpPr>
          <p:nvPr/>
        </p:nvSpPr>
        <p:spPr bwMode="auto">
          <a:xfrm>
            <a:off x="1286131" y="3047938"/>
            <a:ext cx="1235265" cy="498773"/>
          </a:xfrm>
          <a:prstGeom prst="borderCallout1">
            <a:avLst>
              <a:gd name="adj1" fmla="val 100007"/>
              <a:gd name="adj2" fmla="val 277"/>
              <a:gd name="adj3" fmla="val 186071"/>
              <a:gd name="adj4" fmla="val -26810"/>
            </a:avLst>
          </a:prstGeom>
          <a:noFill/>
          <a:ln w="28575">
            <a:solidFill>
              <a:schemeClr val="tx2">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1100" kern="0" dirty="0">
              <a:solidFill>
                <a:schemeClr val="accent2"/>
              </a:solidFill>
              <a:latin typeface="Arial" panose="020B0604020202020204" pitchFamily="34" charset="0"/>
            </a:endParaRPr>
          </a:p>
        </p:txBody>
      </p:sp>
      <p:sp>
        <p:nvSpPr>
          <p:cNvPr id="7558" name="TextBox 3999"/>
          <p:cNvSpPr txBox="1">
            <a:spLocks noChangeArrowheads="1"/>
          </p:cNvSpPr>
          <p:nvPr/>
        </p:nvSpPr>
        <p:spPr bwMode="auto">
          <a:xfrm>
            <a:off x="1286131" y="3126807"/>
            <a:ext cx="1235265" cy="375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7" tIns="34289" rIns="68577" bIns="34289">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lnSpc>
                <a:spcPct val="90000"/>
              </a:lnSpc>
              <a:spcBef>
                <a:spcPts val="0"/>
              </a:spcBef>
              <a:spcAft>
                <a:spcPts val="0"/>
              </a:spcAft>
              <a:defRPr/>
            </a:pPr>
            <a:r>
              <a:rPr lang="en-US" sz="1400" kern="0" dirty="0">
                <a:solidFill>
                  <a:schemeClr val="accent2"/>
                </a:solidFill>
                <a:latin typeface="Arial" panose="020B0604020202020204" pitchFamily="34" charset="0"/>
              </a:rPr>
              <a:t>1980</a:t>
            </a:r>
          </a:p>
          <a:p>
            <a:pPr algn="ctr" defTabSz="385694" fontAlgn="auto">
              <a:lnSpc>
                <a:spcPct val="90000"/>
              </a:lnSpc>
              <a:spcBef>
                <a:spcPts val="0"/>
              </a:spcBef>
              <a:spcAft>
                <a:spcPts val="0"/>
              </a:spcAft>
              <a:defRPr/>
            </a:pPr>
            <a:r>
              <a:rPr lang="en-US" sz="800" kern="0" dirty="0">
                <a:solidFill>
                  <a:schemeClr val="accent2"/>
                </a:solidFill>
                <a:latin typeface="Arial" panose="020B0604020202020204" pitchFamily="34" charset="0"/>
              </a:rPr>
              <a:t>Mainframe</a:t>
            </a:r>
          </a:p>
        </p:txBody>
      </p:sp>
      <p:cxnSp>
        <p:nvCxnSpPr>
          <p:cNvPr id="7574" name="Straight Connector 7573"/>
          <p:cNvCxnSpPr/>
          <p:nvPr/>
        </p:nvCxnSpPr>
        <p:spPr bwMode="auto">
          <a:xfrm flipV="1">
            <a:off x="848360" y="1753254"/>
            <a:ext cx="0" cy="2226988"/>
          </a:xfrm>
          <a:prstGeom prst="line">
            <a:avLst/>
          </a:prstGeom>
          <a:noFill/>
          <a:ln w="12700" cap="flat" cmpd="sng" algn="ctr">
            <a:solidFill>
              <a:srgbClr val="435464"/>
            </a:solidFill>
            <a:prstDash val="solid"/>
            <a:miter lim="800000"/>
          </a:ln>
          <a:effectLst/>
        </p:spPr>
      </p:cxnSp>
      <p:sp>
        <p:nvSpPr>
          <p:cNvPr id="7559" name="Line Callout 1 7558"/>
          <p:cNvSpPr>
            <a:spLocks/>
          </p:cNvSpPr>
          <p:nvPr/>
        </p:nvSpPr>
        <p:spPr bwMode="auto">
          <a:xfrm>
            <a:off x="2708121" y="3047937"/>
            <a:ext cx="1235132" cy="491757"/>
          </a:xfrm>
          <a:prstGeom prst="borderCallout1">
            <a:avLst>
              <a:gd name="adj1" fmla="val 101194"/>
              <a:gd name="adj2" fmla="val 48694"/>
              <a:gd name="adj3" fmla="val 187268"/>
              <a:gd name="adj4" fmla="val 27844"/>
            </a:avLst>
          </a:prstGeom>
          <a:noFill/>
          <a:ln w="28575">
            <a:solidFill>
              <a:schemeClr val="tx2">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1100" kern="0" dirty="0">
              <a:solidFill>
                <a:schemeClr val="accent2"/>
              </a:solidFill>
              <a:latin typeface="Arial" panose="020B0604020202020204" pitchFamily="34" charset="0"/>
            </a:endParaRPr>
          </a:p>
        </p:txBody>
      </p:sp>
      <p:sp>
        <p:nvSpPr>
          <p:cNvPr id="7560" name="TextBox 3996"/>
          <p:cNvSpPr txBox="1">
            <a:spLocks noChangeArrowheads="1"/>
          </p:cNvSpPr>
          <p:nvPr/>
        </p:nvSpPr>
        <p:spPr bwMode="auto">
          <a:xfrm>
            <a:off x="2730498" y="3126807"/>
            <a:ext cx="1235132" cy="376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68580" tIns="34290" rIns="68580" bIns="34290">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lnSpc>
                <a:spcPct val="90000"/>
              </a:lnSpc>
              <a:spcBef>
                <a:spcPts val="0"/>
              </a:spcBef>
              <a:spcAft>
                <a:spcPts val="0"/>
              </a:spcAft>
              <a:defRPr/>
            </a:pPr>
            <a:r>
              <a:rPr lang="en-US" sz="1400" kern="0" dirty="0">
                <a:solidFill>
                  <a:schemeClr val="accent2"/>
                </a:solidFill>
                <a:latin typeface="Arial" panose="020B0604020202020204" pitchFamily="34" charset="0"/>
              </a:rPr>
              <a:t>1990</a:t>
            </a:r>
          </a:p>
          <a:p>
            <a:pPr algn="ctr" defTabSz="385694" fontAlgn="auto">
              <a:lnSpc>
                <a:spcPct val="90000"/>
              </a:lnSpc>
              <a:spcBef>
                <a:spcPts val="0"/>
              </a:spcBef>
              <a:spcAft>
                <a:spcPts val="0"/>
              </a:spcAft>
              <a:defRPr/>
            </a:pPr>
            <a:r>
              <a:rPr lang="en-US" sz="800" kern="0" dirty="0">
                <a:solidFill>
                  <a:schemeClr val="accent2"/>
                </a:solidFill>
                <a:latin typeface="Arial" panose="020B0604020202020204" pitchFamily="34" charset="0"/>
              </a:rPr>
              <a:t>Client/Server</a:t>
            </a:r>
          </a:p>
        </p:txBody>
      </p:sp>
      <p:sp>
        <p:nvSpPr>
          <p:cNvPr id="7575" name="Freeform 7574"/>
          <p:cNvSpPr>
            <a:spLocks noEditPoints="1"/>
          </p:cNvSpPr>
          <p:nvPr/>
        </p:nvSpPr>
        <p:spPr bwMode="auto">
          <a:xfrm>
            <a:off x="2876659" y="2549101"/>
            <a:ext cx="184821" cy="450293"/>
          </a:xfrm>
          <a:custGeom>
            <a:avLst/>
            <a:gdLst>
              <a:gd name="T0" fmla="*/ 308 w 392"/>
              <a:gd name="T1" fmla="*/ 176 h 955"/>
              <a:gd name="T2" fmla="*/ 343 w 392"/>
              <a:gd name="T3" fmla="*/ 190 h 955"/>
              <a:gd name="T4" fmla="*/ 371 w 392"/>
              <a:gd name="T5" fmla="*/ 217 h 955"/>
              <a:gd name="T6" fmla="*/ 389 w 392"/>
              <a:gd name="T7" fmla="*/ 250 h 955"/>
              <a:gd name="T8" fmla="*/ 392 w 392"/>
              <a:gd name="T9" fmla="*/ 527 h 955"/>
              <a:gd name="T10" fmla="*/ 386 w 392"/>
              <a:gd name="T11" fmla="*/ 544 h 955"/>
              <a:gd name="T12" fmla="*/ 365 w 392"/>
              <a:gd name="T13" fmla="*/ 555 h 955"/>
              <a:gd name="T14" fmla="*/ 343 w 392"/>
              <a:gd name="T15" fmla="*/ 554 h 955"/>
              <a:gd name="T16" fmla="*/ 329 w 392"/>
              <a:gd name="T17" fmla="*/ 546 h 955"/>
              <a:gd name="T18" fmla="*/ 322 w 392"/>
              <a:gd name="T19" fmla="*/ 536 h 955"/>
              <a:gd name="T20" fmla="*/ 320 w 392"/>
              <a:gd name="T21" fmla="*/ 300 h 955"/>
              <a:gd name="T22" fmla="*/ 302 w 392"/>
              <a:gd name="T23" fmla="*/ 921 h 955"/>
              <a:gd name="T24" fmla="*/ 299 w 392"/>
              <a:gd name="T25" fmla="*/ 929 h 955"/>
              <a:gd name="T26" fmla="*/ 286 w 392"/>
              <a:gd name="T27" fmla="*/ 945 h 955"/>
              <a:gd name="T28" fmla="*/ 263 w 392"/>
              <a:gd name="T29" fmla="*/ 955 h 955"/>
              <a:gd name="T30" fmla="*/ 239 w 392"/>
              <a:gd name="T31" fmla="*/ 953 h 955"/>
              <a:gd name="T32" fmla="*/ 219 w 392"/>
              <a:gd name="T33" fmla="*/ 942 h 955"/>
              <a:gd name="T34" fmla="*/ 207 w 392"/>
              <a:gd name="T35" fmla="*/ 925 h 955"/>
              <a:gd name="T36" fmla="*/ 204 w 392"/>
              <a:gd name="T37" fmla="*/ 917 h 955"/>
              <a:gd name="T38" fmla="*/ 188 w 392"/>
              <a:gd name="T39" fmla="*/ 913 h 955"/>
              <a:gd name="T40" fmla="*/ 182 w 392"/>
              <a:gd name="T41" fmla="*/ 932 h 955"/>
              <a:gd name="T42" fmla="*/ 164 w 392"/>
              <a:gd name="T43" fmla="*/ 948 h 955"/>
              <a:gd name="T44" fmla="*/ 139 w 392"/>
              <a:gd name="T45" fmla="*/ 955 h 955"/>
              <a:gd name="T46" fmla="*/ 117 w 392"/>
              <a:gd name="T47" fmla="*/ 950 h 955"/>
              <a:gd name="T48" fmla="*/ 99 w 392"/>
              <a:gd name="T49" fmla="*/ 937 h 955"/>
              <a:gd name="T50" fmla="*/ 93 w 392"/>
              <a:gd name="T51" fmla="*/ 922 h 955"/>
              <a:gd name="T52" fmla="*/ 90 w 392"/>
              <a:gd name="T53" fmla="*/ 300 h 955"/>
              <a:gd name="T54" fmla="*/ 73 w 392"/>
              <a:gd name="T55" fmla="*/ 530 h 955"/>
              <a:gd name="T56" fmla="*/ 68 w 392"/>
              <a:gd name="T57" fmla="*/ 539 h 955"/>
              <a:gd name="T58" fmla="*/ 59 w 392"/>
              <a:gd name="T59" fmla="*/ 550 h 955"/>
              <a:gd name="T60" fmla="*/ 42 w 392"/>
              <a:gd name="T61" fmla="*/ 556 h 955"/>
              <a:gd name="T62" fmla="*/ 18 w 392"/>
              <a:gd name="T63" fmla="*/ 552 h 955"/>
              <a:gd name="T64" fmla="*/ 4 w 392"/>
              <a:gd name="T65" fmla="*/ 541 h 955"/>
              <a:gd name="T66" fmla="*/ 0 w 392"/>
              <a:gd name="T67" fmla="*/ 530 h 955"/>
              <a:gd name="T68" fmla="*/ 5 w 392"/>
              <a:gd name="T69" fmla="*/ 244 h 955"/>
              <a:gd name="T70" fmla="*/ 16 w 392"/>
              <a:gd name="T71" fmla="*/ 223 h 955"/>
              <a:gd name="T72" fmla="*/ 44 w 392"/>
              <a:gd name="T73" fmla="*/ 194 h 955"/>
              <a:gd name="T74" fmla="*/ 73 w 392"/>
              <a:gd name="T75" fmla="*/ 178 h 955"/>
              <a:gd name="T76" fmla="*/ 184 w 392"/>
              <a:gd name="T77" fmla="*/ 0 h 955"/>
              <a:gd name="T78" fmla="*/ 220 w 392"/>
              <a:gd name="T79" fmla="*/ 1 h 955"/>
              <a:gd name="T80" fmla="*/ 240 w 392"/>
              <a:gd name="T81" fmla="*/ 10 h 955"/>
              <a:gd name="T82" fmla="*/ 266 w 392"/>
              <a:gd name="T83" fmla="*/ 34 h 955"/>
              <a:gd name="T84" fmla="*/ 280 w 392"/>
              <a:gd name="T85" fmla="*/ 66 h 955"/>
              <a:gd name="T86" fmla="*/ 278 w 392"/>
              <a:gd name="T87" fmla="*/ 99 h 955"/>
              <a:gd name="T88" fmla="*/ 264 w 392"/>
              <a:gd name="T89" fmla="*/ 126 h 955"/>
              <a:gd name="T90" fmla="*/ 239 w 392"/>
              <a:gd name="T91" fmla="*/ 147 h 955"/>
              <a:gd name="T92" fmla="*/ 209 w 392"/>
              <a:gd name="T93" fmla="*/ 157 h 955"/>
              <a:gd name="T94" fmla="*/ 175 w 392"/>
              <a:gd name="T95" fmla="*/ 155 h 955"/>
              <a:gd name="T96" fmla="*/ 145 w 392"/>
              <a:gd name="T97" fmla="*/ 141 h 955"/>
              <a:gd name="T98" fmla="*/ 123 w 392"/>
              <a:gd name="T99" fmla="*/ 118 h 955"/>
              <a:gd name="T100" fmla="*/ 113 w 392"/>
              <a:gd name="T101" fmla="*/ 89 h 955"/>
              <a:gd name="T102" fmla="*/ 116 w 392"/>
              <a:gd name="T103" fmla="*/ 55 h 955"/>
              <a:gd name="T104" fmla="*/ 134 w 392"/>
              <a:gd name="T105" fmla="*/ 25 h 955"/>
              <a:gd name="T106" fmla="*/ 164 w 392"/>
              <a:gd name="T107" fmla="*/ 5 h 955"/>
              <a:gd name="T108" fmla="*/ 179 w 392"/>
              <a:gd name="T109" fmla="*/ 0 h 9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2"/>
              <a:gd name="T166" fmla="*/ 0 h 955"/>
              <a:gd name="T167" fmla="*/ 392 w 392"/>
              <a:gd name="T168" fmla="*/ 955 h 9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2" h="955">
                <a:moveTo>
                  <a:pt x="94" y="175"/>
                </a:moveTo>
                <a:lnTo>
                  <a:pt x="296" y="175"/>
                </a:lnTo>
                <a:lnTo>
                  <a:pt x="308" y="176"/>
                </a:lnTo>
                <a:lnTo>
                  <a:pt x="320" y="179"/>
                </a:lnTo>
                <a:lnTo>
                  <a:pt x="331" y="184"/>
                </a:lnTo>
                <a:lnTo>
                  <a:pt x="343" y="190"/>
                </a:lnTo>
                <a:lnTo>
                  <a:pt x="353" y="198"/>
                </a:lnTo>
                <a:lnTo>
                  <a:pt x="362" y="207"/>
                </a:lnTo>
                <a:lnTo>
                  <a:pt x="371" y="217"/>
                </a:lnTo>
                <a:lnTo>
                  <a:pt x="378" y="227"/>
                </a:lnTo>
                <a:lnTo>
                  <a:pt x="384" y="238"/>
                </a:lnTo>
                <a:lnTo>
                  <a:pt x="389" y="250"/>
                </a:lnTo>
                <a:lnTo>
                  <a:pt x="391" y="261"/>
                </a:lnTo>
                <a:lnTo>
                  <a:pt x="392" y="272"/>
                </a:lnTo>
                <a:lnTo>
                  <a:pt x="392" y="527"/>
                </a:lnTo>
                <a:lnTo>
                  <a:pt x="392" y="534"/>
                </a:lnTo>
                <a:lnTo>
                  <a:pt x="389" y="539"/>
                </a:lnTo>
                <a:lnTo>
                  <a:pt x="386" y="544"/>
                </a:lnTo>
                <a:lnTo>
                  <a:pt x="381" y="549"/>
                </a:lnTo>
                <a:lnTo>
                  <a:pt x="373" y="553"/>
                </a:lnTo>
                <a:lnTo>
                  <a:pt x="365" y="555"/>
                </a:lnTo>
                <a:lnTo>
                  <a:pt x="357" y="556"/>
                </a:lnTo>
                <a:lnTo>
                  <a:pt x="350" y="556"/>
                </a:lnTo>
                <a:lnTo>
                  <a:pt x="343" y="554"/>
                </a:lnTo>
                <a:lnTo>
                  <a:pt x="336" y="552"/>
                </a:lnTo>
                <a:lnTo>
                  <a:pt x="332" y="549"/>
                </a:lnTo>
                <a:lnTo>
                  <a:pt x="329" y="546"/>
                </a:lnTo>
                <a:lnTo>
                  <a:pt x="326" y="542"/>
                </a:lnTo>
                <a:lnTo>
                  <a:pt x="323" y="537"/>
                </a:lnTo>
                <a:lnTo>
                  <a:pt x="322" y="536"/>
                </a:lnTo>
                <a:lnTo>
                  <a:pt x="321" y="534"/>
                </a:lnTo>
                <a:lnTo>
                  <a:pt x="320" y="530"/>
                </a:lnTo>
                <a:lnTo>
                  <a:pt x="320" y="300"/>
                </a:lnTo>
                <a:lnTo>
                  <a:pt x="304" y="300"/>
                </a:lnTo>
                <a:lnTo>
                  <a:pt x="304" y="917"/>
                </a:lnTo>
                <a:lnTo>
                  <a:pt x="302" y="921"/>
                </a:lnTo>
                <a:lnTo>
                  <a:pt x="301" y="925"/>
                </a:lnTo>
                <a:lnTo>
                  <a:pt x="299" y="928"/>
                </a:lnTo>
                <a:lnTo>
                  <a:pt x="299" y="929"/>
                </a:lnTo>
                <a:lnTo>
                  <a:pt x="295" y="936"/>
                </a:lnTo>
                <a:lnTo>
                  <a:pt x="291" y="941"/>
                </a:lnTo>
                <a:lnTo>
                  <a:pt x="286" y="945"/>
                </a:lnTo>
                <a:lnTo>
                  <a:pt x="281" y="949"/>
                </a:lnTo>
                <a:lnTo>
                  <a:pt x="272" y="952"/>
                </a:lnTo>
                <a:lnTo>
                  <a:pt x="263" y="955"/>
                </a:lnTo>
                <a:lnTo>
                  <a:pt x="254" y="955"/>
                </a:lnTo>
                <a:lnTo>
                  <a:pt x="246" y="955"/>
                </a:lnTo>
                <a:lnTo>
                  <a:pt x="239" y="953"/>
                </a:lnTo>
                <a:lnTo>
                  <a:pt x="232" y="950"/>
                </a:lnTo>
                <a:lnTo>
                  <a:pt x="225" y="946"/>
                </a:lnTo>
                <a:lnTo>
                  <a:pt x="219" y="942"/>
                </a:lnTo>
                <a:lnTo>
                  <a:pt x="214" y="937"/>
                </a:lnTo>
                <a:lnTo>
                  <a:pt x="210" y="931"/>
                </a:lnTo>
                <a:lnTo>
                  <a:pt x="207" y="925"/>
                </a:lnTo>
                <a:lnTo>
                  <a:pt x="206" y="923"/>
                </a:lnTo>
                <a:lnTo>
                  <a:pt x="205" y="920"/>
                </a:lnTo>
                <a:lnTo>
                  <a:pt x="204" y="917"/>
                </a:lnTo>
                <a:lnTo>
                  <a:pt x="204" y="554"/>
                </a:lnTo>
                <a:lnTo>
                  <a:pt x="188" y="554"/>
                </a:lnTo>
                <a:lnTo>
                  <a:pt x="188" y="913"/>
                </a:lnTo>
                <a:lnTo>
                  <a:pt x="187" y="920"/>
                </a:lnTo>
                <a:lnTo>
                  <a:pt x="185" y="927"/>
                </a:lnTo>
                <a:lnTo>
                  <a:pt x="182" y="932"/>
                </a:lnTo>
                <a:lnTo>
                  <a:pt x="178" y="938"/>
                </a:lnTo>
                <a:lnTo>
                  <a:pt x="172" y="943"/>
                </a:lnTo>
                <a:lnTo>
                  <a:pt x="164" y="948"/>
                </a:lnTo>
                <a:lnTo>
                  <a:pt x="156" y="952"/>
                </a:lnTo>
                <a:lnTo>
                  <a:pt x="148" y="954"/>
                </a:lnTo>
                <a:lnTo>
                  <a:pt x="139" y="955"/>
                </a:lnTo>
                <a:lnTo>
                  <a:pt x="131" y="955"/>
                </a:lnTo>
                <a:lnTo>
                  <a:pt x="124" y="953"/>
                </a:lnTo>
                <a:lnTo>
                  <a:pt x="117" y="950"/>
                </a:lnTo>
                <a:lnTo>
                  <a:pt x="110" y="947"/>
                </a:lnTo>
                <a:lnTo>
                  <a:pt x="104" y="943"/>
                </a:lnTo>
                <a:lnTo>
                  <a:pt x="99" y="937"/>
                </a:lnTo>
                <a:lnTo>
                  <a:pt x="96" y="931"/>
                </a:lnTo>
                <a:lnTo>
                  <a:pt x="93" y="925"/>
                </a:lnTo>
                <a:lnTo>
                  <a:pt x="93" y="922"/>
                </a:lnTo>
                <a:lnTo>
                  <a:pt x="91" y="919"/>
                </a:lnTo>
                <a:lnTo>
                  <a:pt x="90" y="915"/>
                </a:lnTo>
                <a:lnTo>
                  <a:pt x="90" y="300"/>
                </a:lnTo>
                <a:lnTo>
                  <a:pt x="86" y="299"/>
                </a:lnTo>
                <a:lnTo>
                  <a:pt x="73" y="300"/>
                </a:lnTo>
                <a:lnTo>
                  <a:pt x="73" y="530"/>
                </a:lnTo>
                <a:lnTo>
                  <a:pt x="71" y="534"/>
                </a:lnTo>
                <a:lnTo>
                  <a:pt x="69" y="537"/>
                </a:lnTo>
                <a:lnTo>
                  <a:pt x="68" y="539"/>
                </a:lnTo>
                <a:lnTo>
                  <a:pt x="65" y="543"/>
                </a:lnTo>
                <a:lnTo>
                  <a:pt x="63" y="547"/>
                </a:lnTo>
                <a:lnTo>
                  <a:pt x="59" y="550"/>
                </a:lnTo>
                <a:lnTo>
                  <a:pt x="55" y="552"/>
                </a:lnTo>
                <a:lnTo>
                  <a:pt x="48" y="555"/>
                </a:lnTo>
                <a:lnTo>
                  <a:pt x="42" y="556"/>
                </a:lnTo>
                <a:lnTo>
                  <a:pt x="35" y="556"/>
                </a:lnTo>
                <a:lnTo>
                  <a:pt x="26" y="555"/>
                </a:lnTo>
                <a:lnTo>
                  <a:pt x="18" y="552"/>
                </a:lnTo>
                <a:lnTo>
                  <a:pt x="12" y="550"/>
                </a:lnTo>
                <a:lnTo>
                  <a:pt x="8" y="545"/>
                </a:lnTo>
                <a:lnTo>
                  <a:pt x="4" y="541"/>
                </a:lnTo>
                <a:lnTo>
                  <a:pt x="2" y="535"/>
                </a:lnTo>
                <a:lnTo>
                  <a:pt x="1" y="532"/>
                </a:lnTo>
                <a:lnTo>
                  <a:pt x="0" y="530"/>
                </a:lnTo>
                <a:lnTo>
                  <a:pt x="0" y="267"/>
                </a:lnTo>
                <a:lnTo>
                  <a:pt x="3" y="250"/>
                </a:lnTo>
                <a:lnTo>
                  <a:pt x="5" y="244"/>
                </a:lnTo>
                <a:lnTo>
                  <a:pt x="7" y="238"/>
                </a:lnTo>
                <a:lnTo>
                  <a:pt x="11" y="234"/>
                </a:lnTo>
                <a:lnTo>
                  <a:pt x="16" y="223"/>
                </a:lnTo>
                <a:lnTo>
                  <a:pt x="24" y="213"/>
                </a:lnTo>
                <a:lnTo>
                  <a:pt x="33" y="203"/>
                </a:lnTo>
                <a:lnTo>
                  <a:pt x="44" y="194"/>
                </a:lnTo>
                <a:lnTo>
                  <a:pt x="54" y="187"/>
                </a:lnTo>
                <a:lnTo>
                  <a:pt x="64" y="182"/>
                </a:lnTo>
                <a:lnTo>
                  <a:pt x="73" y="178"/>
                </a:lnTo>
                <a:lnTo>
                  <a:pt x="84" y="176"/>
                </a:lnTo>
                <a:lnTo>
                  <a:pt x="94" y="175"/>
                </a:lnTo>
                <a:close/>
                <a:moveTo>
                  <a:pt x="184" y="0"/>
                </a:moveTo>
                <a:lnTo>
                  <a:pt x="209" y="0"/>
                </a:lnTo>
                <a:lnTo>
                  <a:pt x="214" y="0"/>
                </a:lnTo>
                <a:lnTo>
                  <a:pt x="220" y="1"/>
                </a:lnTo>
                <a:lnTo>
                  <a:pt x="225" y="3"/>
                </a:lnTo>
                <a:lnTo>
                  <a:pt x="230" y="5"/>
                </a:lnTo>
                <a:lnTo>
                  <a:pt x="240" y="10"/>
                </a:lnTo>
                <a:lnTo>
                  <a:pt x="250" y="17"/>
                </a:lnTo>
                <a:lnTo>
                  <a:pt x="259" y="25"/>
                </a:lnTo>
                <a:lnTo>
                  <a:pt x="266" y="34"/>
                </a:lnTo>
                <a:lnTo>
                  <a:pt x="272" y="44"/>
                </a:lnTo>
                <a:lnTo>
                  <a:pt x="277" y="55"/>
                </a:lnTo>
                <a:lnTo>
                  <a:pt x="280" y="66"/>
                </a:lnTo>
                <a:lnTo>
                  <a:pt x="281" y="78"/>
                </a:lnTo>
                <a:lnTo>
                  <a:pt x="280" y="88"/>
                </a:lnTo>
                <a:lnTo>
                  <a:pt x="278" y="99"/>
                </a:lnTo>
                <a:lnTo>
                  <a:pt x="274" y="108"/>
                </a:lnTo>
                <a:lnTo>
                  <a:pt x="270" y="117"/>
                </a:lnTo>
                <a:lnTo>
                  <a:pt x="264" y="126"/>
                </a:lnTo>
                <a:lnTo>
                  <a:pt x="256" y="134"/>
                </a:lnTo>
                <a:lnTo>
                  <a:pt x="248" y="141"/>
                </a:lnTo>
                <a:lnTo>
                  <a:pt x="239" y="147"/>
                </a:lnTo>
                <a:lnTo>
                  <a:pt x="230" y="152"/>
                </a:lnTo>
                <a:lnTo>
                  <a:pt x="219" y="155"/>
                </a:lnTo>
                <a:lnTo>
                  <a:pt x="209" y="157"/>
                </a:lnTo>
                <a:lnTo>
                  <a:pt x="197" y="157"/>
                </a:lnTo>
                <a:lnTo>
                  <a:pt x="185" y="157"/>
                </a:lnTo>
                <a:lnTo>
                  <a:pt x="175" y="155"/>
                </a:lnTo>
                <a:lnTo>
                  <a:pt x="164" y="152"/>
                </a:lnTo>
                <a:lnTo>
                  <a:pt x="155" y="147"/>
                </a:lnTo>
                <a:lnTo>
                  <a:pt x="145" y="141"/>
                </a:lnTo>
                <a:lnTo>
                  <a:pt x="137" y="134"/>
                </a:lnTo>
                <a:lnTo>
                  <a:pt x="130" y="127"/>
                </a:lnTo>
                <a:lnTo>
                  <a:pt x="123" y="118"/>
                </a:lnTo>
                <a:lnTo>
                  <a:pt x="119" y="109"/>
                </a:lnTo>
                <a:lnTo>
                  <a:pt x="115" y="99"/>
                </a:lnTo>
                <a:lnTo>
                  <a:pt x="113" y="89"/>
                </a:lnTo>
                <a:lnTo>
                  <a:pt x="113" y="78"/>
                </a:lnTo>
                <a:lnTo>
                  <a:pt x="114" y="66"/>
                </a:lnTo>
                <a:lnTo>
                  <a:pt x="116" y="55"/>
                </a:lnTo>
                <a:lnTo>
                  <a:pt x="120" y="44"/>
                </a:lnTo>
                <a:lnTo>
                  <a:pt x="126" y="34"/>
                </a:lnTo>
                <a:lnTo>
                  <a:pt x="134" y="25"/>
                </a:lnTo>
                <a:lnTo>
                  <a:pt x="143" y="17"/>
                </a:lnTo>
                <a:lnTo>
                  <a:pt x="152" y="10"/>
                </a:lnTo>
                <a:lnTo>
                  <a:pt x="164" y="5"/>
                </a:lnTo>
                <a:lnTo>
                  <a:pt x="168" y="3"/>
                </a:lnTo>
                <a:lnTo>
                  <a:pt x="173" y="1"/>
                </a:lnTo>
                <a:lnTo>
                  <a:pt x="179" y="0"/>
                </a:lnTo>
                <a:lnTo>
                  <a:pt x="184" y="0"/>
                </a:lnTo>
                <a:close/>
              </a:path>
            </a:pathLst>
          </a:custGeom>
          <a:solidFill>
            <a:schemeClr val="accent3"/>
          </a:solidFill>
          <a:ln w="9525">
            <a:noFill/>
            <a:round/>
            <a:headEnd/>
            <a:tailEnd/>
          </a:ln>
          <a:extLst/>
        </p:spPr>
        <p:txBody>
          <a:bodyPr lIns="68580" tIns="34290" rIns="68580" bIns="3429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spcBef>
                <a:spcPts val="0"/>
              </a:spcBef>
              <a:spcAft>
                <a:spcPts val="0"/>
              </a:spcAft>
              <a:defRPr/>
            </a:pPr>
            <a:endParaRPr lang="en-US" sz="900" kern="0" dirty="0">
              <a:solidFill>
                <a:schemeClr val="accent2"/>
              </a:solidFill>
              <a:latin typeface="Arial" panose="020B0604020202020204" pitchFamily="34" charset="0"/>
            </a:endParaRPr>
          </a:p>
        </p:txBody>
      </p:sp>
      <p:grpSp>
        <p:nvGrpSpPr>
          <p:cNvPr id="7576" name="Group 7575"/>
          <p:cNvGrpSpPr/>
          <p:nvPr/>
        </p:nvGrpSpPr>
        <p:grpSpPr bwMode="auto">
          <a:xfrm>
            <a:off x="3124082" y="1638942"/>
            <a:ext cx="709209" cy="1360456"/>
            <a:chOff x="5464208" y="555607"/>
            <a:chExt cx="1192424" cy="2287168"/>
          </a:xfrm>
          <a:solidFill>
            <a:srgbClr val="435464"/>
          </a:solidFill>
        </p:grpSpPr>
        <p:grpSp>
          <p:nvGrpSpPr>
            <p:cNvPr id="7577" name="Group 7576"/>
            <p:cNvGrpSpPr/>
            <p:nvPr/>
          </p:nvGrpSpPr>
          <p:grpSpPr bwMode="auto">
            <a:xfrm>
              <a:off x="5464208" y="2312690"/>
              <a:ext cx="1192424" cy="530085"/>
              <a:chOff x="5464208" y="2312690"/>
              <a:chExt cx="1192424" cy="530085"/>
            </a:xfrm>
            <a:grpFill/>
          </p:grpSpPr>
          <p:grpSp>
            <p:nvGrpSpPr>
              <p:cNvPr id="7665" name="Group 7664"/>
              <p:cNvGrpSpPr/>
              <p:nvPr/>
            </p:nvGrpSpPr>
            <p:grpSpPr bwMode="auto">
              <a:xfrm>
                <a:off x="5464208" y="2312690"/>
                <a:ext cx="285835" cy="530085"/>
                <a:chOff x="3160483" y="4598806"/>
                <a:chExt cx="381336" cy="707190"/>
              </a:xfrm>
              <a:grpFill/>
            </p:grpSpPr>
            <p:sp>
              <p:nvSpPr>
                <p:cNvPr id="7687" name="Freeform 7686"/>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8" name="Freeform 7687"/>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9" name="Freeform 7688"/>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90" name="Freeform 7689"/>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91" name="Freeform 7690"/>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92" name="Freeform 7691"/>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66" name="Group 7665"/>
              <p:cNvGrpSpPr/>
              <p:nvPr/>
            </p:nvGrpSpPr>
            <p:grpSpPr bwMode="auto">
              <a:xfrm>
                <a:off x="5766404" y="2312690"/>
                <a:ext cx="285835" cy="530085"/>
                <a:chOff x="3160483" y="4598806"/>
                <a:chExt cx="381336" cy="707190"/>
              </a:xfrm>
              <a:grpFill/>
            </p:grpSpPr>
            <p:sp>
              <p:nvSpPr>
                <p:cNvPr id="7681" name="Freeform 7680"/>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2" name="Freeform 7681"/>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3" name="Freeform 7682"/>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4" name="Freeform 7683"/>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5" name="Freeform 7684"/>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6" name="Freeform 7685"/>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67" name="Group 7666"/>
              <p:cNvGrpSpPr/>
              <p:nvPr/>
            </p:nvGrpSpPr>
            <p:grpSpPr bwMode="auto">
              <a:xfrm>
                <a:off x="6068600" y="2312690"/>
                <a:ext cx="285835" cy="530085"/>
                <a:chOff x="3160483" y="4598806"/>
                <a:chExt cx="381336" cy="707190"/>
              </a:xfrm>
              <a:grpFill/>
            </p:grpSpPr>
            <p:sp>
              <p:nvSpPr>
                <p:cNvPr id="7675" name="Freeform 7674"/>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6" name="Freeform 7675"/>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7" name="Freeform 7676"/>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8" name="Freeform 7677"/>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9" name="Freeform 7678"/>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0" name="Freeform 7679"/>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68" name="Group 7667"/>
              <p:cNvGrpSpPr/>
              <p:nvPr/>
            </p:nvGrpSpPr>
            <p:grpSpPr bwMode="auto">
              <a:xfrm>
                <a:off x="6370797" y="2312690"/>
                <a:ext cx="285835" cy="530085"/>
                <a:chOff x="3160483" y="4598806"/>
                <a:chExt cx="381336" cy="707190"/>
              </a:xfrm>
              <a:grpFill/>
            </p:grpSpPr>
            <p:sp>
              <p:nvSpPr>
                <p:cNvPr id="7669" name="Freeform 7668"/>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0" name="Freeform 7669"/>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1" name="Freeform 7670"/>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2" name="Freeform 7671"/>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3" name="Freeform 7672"/>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4" name="Freeform 7673"/>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grpSp>
          <p:nvGrpSpPr>
            <p:cNvPr id="7578" name="Group 7577"/>
            <p:cNvGrpSpPr/>
            <p:nvPr/>
          </p:nvGrpSpPr>
          <p:grpSpPr bwMode="auto">
            <a:xfrm>
              <a:off x="5464208" y="555607"/>
              <a:ext cx="1192424" cy="530085"/>
              <a:chOff x="5464208" y="2312690"/>
              <a:chExt cx="1192424" cy="530085"/>
            </a:xfrm>
            <a:grpFill/>
          </p:grpSpPr>
          <p:grpSp>
            <p:nvGrpSpPr>
              <p:cNvPr id="7637" name="Group 7636"/>
              <p:cNvGrpSpPr/>
              <p:nvPr/>
            </p:nvGrpSpPr>
            <p:grpSpPr bwMode="auto">
              <a:xfrm>
                <a:off x="5464208" y="2312690"/>
                <a:ext cx="285835" cy="530085"/>
                <a:chOff x="3160483" y="4598806"/>
                <a:chExt cx="381336" cy="707190"/>
              </a:xfrm>
              <a:grpFill/>
            </p:grpSpPr>
            <p:sp>
              <p:nvSpPr>
                <p:cNvPr id="7659" name="Freeform 7658"/>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0" name="Freeform 7659"/>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1" name="Freeform 7660"/>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2" name="Freeform 7661"/>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3" name="Freeform 7662"/>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4" name="Freeform 7663"/>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38" name="Group 7637"/>
              <p:cNvGrpSpPr/>
              <p:nvPr/>
            </p:nvGrpSpPr>
            <p:grpSpPr bwMode="auto">
              <a:xfrm>
                <a:off x="5766404" y="2312690"/>
                <a:ext cx="285835" cy="530085"/>
                <a:chOff x="3160483" y="4598806"/>
                <a:chExt cx="381336" cy="707190"/>
              </a:xfrm>
              <a:grpFill/>
            </p:grpSpPr>
            <p:sp>
              <p:nvSpPr>
                <p:cNvPr id="7653" name="Freeform 7652"/>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4" name="Freeform 7653"/>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5" name="Freeform 7654"/>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6" name="Freeform 7655"/>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7" name="Freeform 7656"/>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8" name="Freeform 7657"/>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39" name="Group 7638"/>
              <p:cNvGrpSpPr/>
              <p:nvPr/>
            </p:nvGrpSpPr>
            <p:grpSpPr bwMode="auto">
              <a:xfrm>
                <a:off x="6068600" y="2312690"/>
                <a:ext cx="285835" cy="530085"/>
                <a:chOff x="3160483" y="4598806"/>
                <a:chExt cx="381336" cy="707190"/>
              </a:xfrm>
              <a:grpFill/>
            </p:grpSpPr>
            <p:sp>
              <p:nvSpPr>
                <p:cNvPr id="7647" name="Freeform 7646"/>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8" name="Freeform 7647"/>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9" name="Freeform 7648"/>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0" name="Freeform 7649"/>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1" name="Freeform 7650"/>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2" name="Freeform 7651"/>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40" name="Group 7639"/>
              <p:cNvGrpSpPr/>
              <p:nvPr/>
            </p:nvGrpSpPr>
            <p:grpSpPr bwMode="auto">
              <a:xfrm>
                <a:off x="6370797" y="2312690"/>
                <a:ext cx="285835" cy="530085"/>
                <a:chOff x="3160483" y="4598806"/>
                <a:chExt cx="381336" cy="707190"/>
              </a:xfrm>
              <a:grpFill/>
            </p:grpSpPr>
            <p:sp>
              <p:nvSpPr>
                <p:cNvPr id="7641" name="Freeform 7640"/>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2" name="Freeform 7641"/>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3" name="Freeform 7642"/>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4" name="Freeform 7643"/>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5" name="Freeform 7644"/>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6" name="Freeform 7645"/>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grpSp>
          <p:nvGrpSpPr>
            <p:cNvPr id="7579" name="Group 7578"/>
            <p:cNvGrpSpPr/>
            <p:nvPr/>
          </p:nvGrpSpPr>
          <p:grpSpPr bwMode="auto">
            <a:xfrm>
              <a:off x="5464208" y="1141301"/>
              <a:ext cx="1192424" cy="530085"/>
              <a:chOff x="5464208" y="2312690"/>
              <a:chExt cx="1192424" cy="530085"/>
            </a:xfrm>
            <a:grpFill/>
          </p:grpSpPr>
          <p:grpSp>
            <p:nvGrpSpPr>
              <p:cNvPr id="7609" name="Group 7608"/>
              <p:cNvGrpSpPr/>
              <p:nvPr/>
            </p:nvGrpSpPr>
            <p:grpSpPr bwMode="auto">
              <a:xfrm>
                <a:off x="5464208" y="2312690"/>
                <a:ext cx="285835" cy="530085"/>
                <a:chOff x="3160483" y="4598806"/>
                <a:chExt cx="381336" cy="707190"/>
              </a:xfrm>
              <a:grpFill/>
            </p:grpSpPr>
            <p:sp>
              <p:nvSpPr>
                <p:cNvPr id="7631" name="Freeform 7630"/>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2" name="Freeform 7631"/>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3" name="Freeform 7632"/>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4" name="Freeform 7633"/>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5" name="Freeform 7634"/>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6" name="Freeform 7635"/>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10" name="Group 7609"/>
              <p:cNvGrpSpPr/>
              <p:nvPr/>
            </p:nvGrpSpPr>
            <p:grpSpPr bwMode="auto">
              <a:xfrm>
                <a:off x="5766404" y="2312690"/>
                <a:ext cx="285835" cy="530085"/>
                <a:chOff x="3160483" y="4598806"/>
                <a:chExt cx="381336" cy="707190"/>
              </a:xfrm>
              <a:grpFill/>
            </p:grpSpPr>
            <p:sp>
              <p:nvSpPr>
                <p:cNvPr id="7625" name="Freeform 7624"/>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6" name="Freeform 7625"/>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7" name="Freeform 7626"/>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8" name="Freeform 7627"/>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9" name="Freeform 7628"/>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0" name="Freeform 7629"/>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11" name="Group 7610"/>
              <p:cNvGrpSpPr/>
              <p:nvPr/>
            </p:nvGrpSpPr>
            <p:grpSpPr bwMode="auto">
              <a:xfrm>
                <a:off x="6068600" y="2312690"/>
                <a:ext cx="285835" cy="530085"/>
                <a:chOff x="3160483" y="4598806"/>
                <a:chExt cx="381336" cy="707190"/>
              </a:xfrm>
              <a:grpFill/>
            </p:grpSpPr>
            <p:sp>
              <p:nvSpPr>
                <p:cNvPr id="7619" name="Freeform 7618"/>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0" name="Freeform 7619"/>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1" name="Freeform 7620"/>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2" name="Freeform 7621"/>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3" name="Freeform 7622"/>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4" name="Freeform 7623"/>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12" name="Group 7611"/>
              <p:cNvGrpSpPr/>
              <p:nvPr/>
            </p:nvGrpSpPr>
            <p:grpSpPr bwMode="auto">
              <a:xfrm>
                <a:off x="6370797" y="2312690"/>
                <a:ext cx="285835" cy="530085"/>
                <a:chOff x="3160483" y="4598806"/>
                <a:chExt cx="381336" cy="707190"/>
              </a:xfrm>
              <a:grpFill/>
            </p:grpSpPr>
            <p:sp>
              <p:nvSpPr>
                <p:cNvPr id="7613" name="Freeform 7612"/>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4" name="Freeform 7613"/>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5" name="Freeform 7614"/>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6" name="Freeform 7615"/>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7" name="Freeform 7616"/>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8" name="Freeform 7617"/>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grpSp>
          <p:nvGrpSpPr>
            <p:cNvPr id="7580" name="Group 7579"/>
            <p:cNvGrpSpPr/>
            <p:nvPr/>
          </p:nvGrpSpPr>
          <p:grpSpPr bwMode="auto">
            <a:xfrm>
              <a:off x="5464208" y="1726995"/>
              <a:ext cx="1192424" cy="530085"/>
              <a:chOff x="5464208" y="2312690"/>
              <a:chExt cx="1192424" cy="530085"/>
            </a:xfrm>
            <a:grpFill/>
          </p:grpSpPr>
          <p:grpSp>
            <p:nvGrpSpPr>
              <p:cNvPr id="7581" name="Group 7580"/>
              <p:cNvGrpSpPr/>
              <p:nvPr/>
            </p:nvGrpSpPr>
            <p:grpSpPr bwMode="auto">
              <a:xfrm>
                <a:off x="5464208" y="2312690"/>
                <a:ext cx="285835" cy="530085"/>
                <a:chOff x="3160483" y="4598806"/>
                <a:chExt cx="381336" cy="707190"/>
              </a:xfrm>
              <a:grpFill/>
            </p:grpSpPr>
            <p:sp>
              <p:nvSpPr>
                <p:cNvPr id="7603" name="Freeform 7602"/>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4" name="Freeform 7603"/>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5" name="Freeform 7604"/>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6" name="Freeform 7605"/>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7" name="Freeform 7606"/>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8" name="Freeform 7607"/>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582" name="Group 7581"/>
              <p:cNvGrpSpPr/>
              <p:nvPr/>
            </p:nvGrpSpPr>
            <p:grpSpPr bwMode="auto">
              <a:xfrm>
                <a:off x="5766404" y="2312690"/>
                <a:ext cx="285835" cy="530085"/>
                <a:chOff x="3160483" y="4598806"/>
                <a:chExt cx="381336" cy="707190"/>
              </a:xfrm>
              <a:grpFill/>
            </p:grpSpPr>
            <p:sp>
              <p:nvSpPr>
                <p:cNvPr id="7597" name="Freeform 7596"/>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8" name="Freeform 7597"/>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9" name="Freeform 7598"/>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0" name="Freeform 7599"/>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1" name="Freeform 7600"/>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2" name="Freeform 7601"/>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583" name="Group 7582"/>
              <p:cNvGrpSpPr/>
              <p:nvPr/>
            </p:nvGrpSpPr>
            <p:grpSpPr bwMode="auto">
              <a:xfrm>
                <a:off x="6068600" y="2312690"/>
                <a:ext cx="285835" cy="530085"/>
                <a:chOff x="3160483" y="4598806"/>
                <a:chExt cx="381336" cy="707190"/>
              </a:xfrm>
              <a:grpFill/>
            </p:grpSpPr>
            <p:sp>
              <p:nvSpPr>
                <p:cNvPr id="7591" name="Freeform 7590"/>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2" name="Freeform 7591"/>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3" name="Freeform 7592"/>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4" name="Freeform 7593"/>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5" name="Freeform 7594"/>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6" name="Freeform 7595"/>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584" name="Group 7583"/>
              <p:cNvGrpSpPr/>
              <p:nvPr/>
            </p:nvGrpSpPr>
            <p:grpSpPr bwMode="auto">
              <a:xfrm>
                <a:off x="6370797" y="2312690"/>
                <a:ext cx="285835" cy="530085"/>
                <a:chOff x="3160483" y="4598806"/>
                <a:chExt cx="381336" cy="707190"/>
              </a:xfrm>
              <a:grpFill/>
            </p:grpSpPr>
            <p:sp>
              <p:nvSpPr>
                <p:cNvPr id="7585" name="Freeform 7584"/>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86" name="Freeform 7585"/>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87" name="Freeform 7586"/>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88" name="Freeform 7587"/>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89" name="Freeform 7588"/>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0" name="Freeform 7589"/>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grpSp>
      <p:sp>
        <p:nvSpPr>
          <p:cNvPr id="7563" name="Line Callout 1 7562"/>
          <p:cNvSpPr>
            <a:spLocks/>
          </p:cNvSpPr>
          <p:nvPr/>
        </p:nvSpPr>
        <p:spPr bwMode="auto">
          <a:xfrm>
            <a:off x="5607968" y="3047937"/>
            <a:ext cx="1235553" cy="491755"/>
          </a:xfrm>
          <a:prstGeom prst="borderCallout1">
            <a:avLst>
              <a:gd name="adj1" fmla="val 101194"/>
              <a:gd name="adj2" fmla="val 48694"/>
              <a:gd name="adj3" fmla="val 189220"/>
              <a:gd name="adj4" fmla="val 141228"/>
            </a:avLst>
          </a:prstGeom>
          <a:noFill/>
          <a:ln w="28575">
            <a:solidFill>
              <a:schemeClr val="tx2">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1100" kern="0" dirty="0">
              <a:solidFill>
                <a:sysClr val="windowText" lastClr="000000"/>
              </a:solidFill>
              <a:latin typeface="Arial" panose="020B0604020202020204" pitchFamily="34" charset="0"/>
            </a:endParaRPr>
          </a:p>
        </p:txBody>
      </p:sp>
      <p:sp>
        <p:nvSpPr>
          <p:cNvPr id="7564" name="TextBox 3998"/>
          <p:cNvSpPr txBox="1">
            <a:spLocks noChangeArrowheads="1"/>
          </p:cNvSpPr>
          <p:nvPr/>
        </p:nvSpPr>
        <p:spPr bwMode="auto">
          <a:xfrm>
            <a:off x="5619096" y="3126807"/>
            <a:ext cx="1224426" cy="376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68580" tIns="34290" rIns="68580" bIns="34290">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lnSpc>
                <a:spcPct val="90000"/>
              </a:lnSpc>
              <a:spcBef>
                <a:spcPts val="0"/>
              </a:spcBef>
              <a:spcAft>
                <a:spcPts val="0"/>
              </a:spcAft>
              <a:defRPr/>
            </a:pPr>
            <a:r>
              <a:rPr lang="en-US" sz="1400" kern="0" dirty="0">
                <a:solidFill>
                  <a:srgbClr val="435464"/>
                </a:solidFill>
                <a:latin typeface="Arial" panose="020B0604020202020204" pitchFamily="34" charset="0"/>
              </a:rPr>
              <a:t>2010+</a:t>
            </a:r>
          </a:p>
          <a:p>
            <a:pPr algn="ctr" defTabSz="385694">
              <a:lnSpc>
                <a:spcPct val="90000"/>
              </a:lnSpc>
              <a:defRPr/>
            </a:pPr>
            <a:r>
              <a:rPr lang="en-US" sz="800" kern="0" dirty="0">
                <a:solidFill>
                  <a:srgbClr val="435464"/>
                </a:solidFill>
                <a:latin typeface="Arial" panose="020B0604020202020204" pitchFamily="34" charset="0"/>
              </a:rPr>
              <a:t>Web-</a:t>
            </a:r>
            <a:r>
              <a:rPr lang="en-US" sz="800" kern="0" dirty="0" err="1">
                <a:solidFill>
                  <a:srgbClr val="435464"/>
                </a:solidFill>
                <a:latin typeface="Arial" panose="020B0604020202020204" pitchFamily="34" charset="0"/>
              </a:rPr>
              <a:t>Scal</a:t>
            </a:r>
            <a:r>
              <a:rPr lang="en-US" sz="800" kern="0" dirty="0">
                <a:solidFill>
                  <a:srgbClr val="435464"/>
                </a:solidFill>
                <a:latin typeface="Arial" panose="020B0604020202020204" pitchFamily="34" charset="0"/>
              </a:rPr>
              <a:t>e</a:t>
            </a:r>
          </a:p>
        </p:txBody>
      </p:sp>
      <p:sp>
        <p:nvSpPr>
          <p:cNvPr id="7565" name="Rectangle 7564"/>
          <p:cNvSpPr/>
          <p:nvPr/>
        </p:nvSpPr>
        <p:spPr bwMode="auto">
          <a:xfrm>
            <a:off x="5645334" y="2545846"/>
            <a:ext cx="77877" cy="362105"/>
          </a:xfrm>
          <a:prstGeom prst="rect">
            <a:avLst/>
          </a:prstGeom>
        </p:spPr>
        <p:txBody>
          <a:bodyPr wrap="none" lIns="38562" tIns="19282" rIns="38562" bIns="19282">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685800" eaLnBrk="0" hangingPunct="0">
              <a:spcBef>
                <a:spcPts val="633"/>
              </a:spcBef>
              <a:buClr>
                <a:srgbClr val="B5B29F"/>
              </a:buClr>
              <a:buSzPct val="171000"/>
              <a:defRPr/>
            </a:pPr>
            <a:endParaRPr lang="en-US" sz="2100" b="1" kern="0" dirty="0">
              <a:solidFill>
                <a:srgbClr val="FFFFFF"/>
              </a:solidFill>
              <a:latin typeface="Arial" panose="020B0604020202020204" pitchFamily="34" charset="0"/>
              <a:ea typeface="ヒラギノ角ゴ ProN W3" charset="0"/>
              <a:cs typeface="ヒラギノ角ゴ ProN W3" charset="0"/>
              <a:sym typeface="Rockwell" charset="0"/>
            </a:endParaRPr>
          </a:p>
        </p:txBody>
      </p:sp>
      <p:sp>
        <p:nvSpPr>
          <p:cNvPr id="7693" name="Freeform 7692"/>
          <p:cNvSpPr>
            <a:spLocks noEditPoints="1"/>
          </p:cNvSpPr>
          <p:nvPr/>
        </p:nvSpPr>
        <p:spPr bwMode="auto">
          <a:xfrm>
            <a:off x="5638437" y="2802139"/>
            <a:ext cx="80972" cy="197256"/>
          </a:xfrm>
          <a:custGeom>
            <a:avLst/>
            <a:gdLst>
              <a:gd name="T0" fmla="*/ 308 w 392"/>
              <a:gd name="T1" fmla="*/ 176 h 955"/>
              <a:gd name="T2" fmla="*/ 343 w 392"/>
              <a:gd name="T3" fmla="*/ 190 h 955"/>
              <a:gd name="T4" fmla="*/ 371 w 392"/>
              <a:gd name="T5" fmla="*/ 217 h 955"/>
              <a:gd name="T6" fmla="*/ 389 w 392"/>
              <a:gd name="T7" fmla="*/ 250 h 955"/>
              <a:gd name="T8" fmla="*/ 392 w 392"/>
              <a:gd name="T9" fmla="*/ 527 h 955"/>
              <a:gd name="T10" fmla="*/ 386 w 392"/>
              <a:gd name="T11" fmla="*/ 544 h 955"/>
              <a:gd name="T12" fmla="*/ 365 w 392"/>
              <a:gd name="T13" fmla="*/ 555 h 955"/>
              <a:gd name="T14" fmla="*/ 343 w 392"/>
              <a:gd name="T15" fmla="*/ 554 h 955"/>
              <a:gd name="T16" fmla="*/ 329 w 392"/>
              <a:gd name="T17" fmla="*/ 546 h 955"/>
              <a:gd name="T18" fmla="*/ 322 w 392"/>
              <a:gd name="T19" fmla="*/ 536 h 955"/>
              <a:gd name="T20" fmla="*/ 320 w 392"/>
              <a:gd name="T21" fmla="*/ 300 h 955"/>
              <a:gd name="T22" fmla="*/ 302 w 392"/>
              <a:gd name="T23" fmla="*/ 921 h 955"/>
              <a:gd name="T24" fmla="*/ 299 w 392"/>
              <a:gd name="T25" fmla="*/ 929 h 955"/>
              <a:gd name="T26" fmla="*/ 286 w 392"/>
              <a:gd name="T27" fmla="*/ 945 h 955"/>
              <a:gd name="T28" fmla="*/ 263 w 392"/>
              <a:gd name="T29" fmla="*/ 955 h 955"/>
              <a:gd name="T30" fmla="*/ 239 w 392"/>
              <a:gd name="T31" fmla="*/ 953 h 955"/>
              <a:gd name="T32" fmla="*/ 219 w 392"/>
              <a:gd name="T33" fmla="*/ 942 h 955"/>
              <a:gd name="T34" fmla="*/ 207 w 392"/>
              <a:gd name="T35" fmla="*/ 925 h 955"/>
              <a:gd name="T36" fmla="*/ 204 w 392"/>
              <a:gd name="T37" fmla="*/ 917 h 955"/>
              <a:gd name="T38" fmla="*/ 188 w 392"/>
              <a:gd name="T39" fmla="*/ 913 h 955"/>
              <a:gd name="T40" fmla="*/ 182 w 392"/>
              <a:gd name="T41" fmla="*/ 932 h 955"/>
              <a:gd name="T42" fmla="*/ 164 w 392"/>
              <a:gd name="T43" fmla="*/ 948 h 955"/>
              <a:gd name="T44" fmla="*/ 139 w 392"/>
              <a:gd name="T45" fmla="*/ 955 h 955"/>
              <a:gd name="T46" fmla="*/ 117 w 392"/>
              <a:gd name="T47" fmla="*/ 950 h 955"/>
              <a:gd name="T48" fmla="*/ 99 w 392"/>
              <a:gd name="T49" fmla="*/ 937 h 955"/>
              <a:gd name="T50" fmla="*/ 93 w 392"/>
              <a:gd name="T51" fmla="*/ 922 h 955"/>
              <a:gd name="T52" fmla="*/ 90 w 392"/>
              <a:gd name="T53" fmla="*/ 300 h 955"/>
              <a:gd name="T54" fmla="*/ 73 w 392"/>
              <a:gd name="T55" fmla="*/ 530 h 955"/>
              <a:gd name="T56" fmla="*/ 68 w 392"/>
              <a:gd name="T57" fmla="*/ 539 h 955"/>
              <a:gd name="T58" fmla="*/ 59 w 392"/>
              <a:gd name="T59" fmla="*/ 550 h 955"/>
              <a:gd name="T60" fmla="*/ 42 w 392"/>
              <a:gd name="T61" fmla="*/ 556 h 955"/>
              <a:gd name="T62" fmla="*/ 18 w 392"/>
              <a:gd name="T63" fmla="*/ 552 h 955"/>
              <a:gd name="T64" fmla="*/ 4 w 392"/>
              <a:gd name="T65" fmla="*/ 541 h 955"/>
              <a:gd name="T66" fmla="*/ 0 w 392"/>
              <a:gd name="T67" fmla="*/ 530 h 955"/>
              <a:gd name="T68" fmla="*/ 5 w 392"/>
              <a:gd name="T69" fmla="*/ 244 h 955"/>
              <a:gd name="T70" fmla="*/ 16 w 392"/>
              <a:gd name="T71" fmla="*/ 223 h 955"/>
              <a:gd name="T72" fmla="*/ 44 w 392"/>
              <a:gd name="T73" fmla="*/ 194 h 955"/>
              <a:gd name="T74" fmla="*/ 73 w 392"/>
              <a:gd name="T75" fmla="*/ 178 h 955"/>
              <a:gd name="T76" fmla="*/ 184 w 392"/>
              <a:gd name="T77" fmla="*/ 0 h 955"/>
              <a:gd name="T78" fmla="*/ 220 w 392"/>
              <a:gd name="T79" fmla="*/ 1 h 955"/>
              <a:gd name="T80" fmla="*/ 240 w 392"/>
              <a:gd name="T81" fmla="*/ 10 h 955"/>
              <a:gd name="T82" fmla="*/ 266 w 392"/>
              <a:gd name="T83" fmla="*/ 34 h 955"/>
              <a:gd name="T84" fmla="*/ 280 w 392"/>
              <a:gd name="T85" fmla="*/ 66 h 955"/>
              <a:gd name="T86" fmla="*/ 278 w 392"/>
              <a:gd name="T87" fmla="*/ 99 h 955"/>
              <a:gd name="T88" fmla="*/ 264 w 392"/>
              <a:gd name="T89" fmla="*/ 126 h 955"/>
              <a:gd name="T90" fmla="*/ 239 w 392"/>
              <a:gd name="T91" fmla="*/ 147 h 955"/>
              <a:gd name="T92" fmla="*/ 209 w 392"/>
              <a:gd name="T93" fmla="*/ 157 h 955"/>
              <a:gd name="T94" fmla="*/ 175 w 392"/>
              <a:gd name="T95" fmla="*/ 155 h 955"/>
              <a:gd name="T96" fmla="*/ 145 w 392"/>
              <a:gd name="T97" fmla="*/ 141 h 955"/>
              <a:gd name="T98" fmla="*/ 123 w 392"/>
              <a:gd name="T99" fmla="*/ 118 h 955"/>
              <a:gd name="T100" fmla="*/ 113 w 392"/>
              <a:gd name="T101" fmla="*/ 89 h 955"/>
              <a:gd name="T102" fmla="*/ 116 w 392"/>
              <a:gd name="T103" fmla="*/ 55 h 955"/>
              <a:gd name="T104" fmla="*/ 134 w 392"/>
              <a:gd name="T105" fmla="*/ 25 h 955"/>
              <a:gd name="T106" fmla="*/ 164 w 392"/>
              <a:gd name="T107" fmla="*/ 5 h 955"/>
              <a:gd name="T108" fmla="*/ 179 w 392"/>
              <a:gd name="T109" fmla="*/ 0 h 9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2"/>
              <a:gd name="T166" fmla="*/ 0 h 955"/>
              <a:gd name="T167" fmla="*/ 392 w 392"/>
              <a:gd name="T168" fmla="*/ 955 h 9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2" h="955">
                <a:moveTo>
                  <a:pt x="94" y="175"/>
                </a:moveTo>
                <a:lnTo>
                  <a:pt x="296" y="175"/>
                </a:lnTo>
                <a:lnTo>
                  <a:pt x="308" y="176"/>
                </a:lnTo>
                <a:lnTo>
                  <a:pt x="320" y="179"/>
                </a:lnTo>
                <a:lnTo>
                  <a:pt x="331" y="184"/>
                </a:lnTo>
                <a:lnTo>
                  <a:pt x="343" y="190"/>
                </a:lnTo>
                <a:lnTo>
                  <a:pt x="353" y="198"/>
                </a:lnTo>
                <a:lnTo>
                  <a:pt x="362" y="207"/>
                </a:lnTo>
                <a:lnTo>
                  <a:pt x="371" y="217"/>
                </a:lnTo>
                <a:lnTo>
                  <a:pt x="378" y="227"/>
                </a:lnTo>
                <a:lnTo>
                  <a:pt x="384" y="238"/>
                </a:lnTo>
                <a:lnTo>
                  <a:pt x="389" y="250"/>
                </a:lnTo>
                <a:lnTo>
                  <a:pt x="391" y="261"/>
                </a:lnTo>
                <a:lnTo>
                  <a:pt x="392" y="272"/>
                </a:lnTo>
                <a:lnTo>
                  <a:pt x="392" y="527"/>
                </a:lnTo>
                <a:lnTo>
                  <a:pt x="392" y="534"/>
                </a:lnTo>
                <a:lnTo>
                  <a:pt x="389" y="539"/>
                </a:lnTo>
                <a:lnTo>
                  <a:pt x="386" y="544"/>
                </a:lnTo>
                <a:lnTo>
                  <a:pt x="381" y="549"/>
                </a:lnTo>
                <a:lnTo>
                  <a:pt x="373" y="553"/>
                </a:lnTo>
                <a:lnTo>
                  <a:pt x="365" y="555"/>
                </a:lnTo>
                <a:lnTo>
                  <a:pt x="357" y="556"/>
                </a:lnTo>
                <a:lnTo>
                  <a:pt x="350" y="556"/>
                </a:lnTo>
                <a:lnTo>
                  <a:pt x="343" y="554"/>
                </a:lnTo>
                <a:lnTo>
                  <a:pt x="336" y="552"/>
                </a:lnTo>
                <a:lnTo>
                  <a:pt x="332" y="549"/>
                </a:lnTo>
                <a:lnTo>
                  <a:pt x="329" y="546"/>
                </a:lnTo>
                <a:lnTo>
                  <a:pt x="326" y="542"/>
                </a:lnTo>
                <a:lnTo>
                  <a:pt x="323" y="537"/>
                </a:lnTo>
                <a:lnTo>
                  <a:pt x="322" y="536"/>
                </a:lnTo>
                <a:lnTo>
                  <a:pt x="321" y="534"/>
                </a:lnTo>
                <a:lnTo>
                  <a:pt x="320" y="530"/>
                </a:lnTo>
                <a:lnTo>
                  <a:pt x="320" y="300"/>
                </a:lnTo>
                <a:lnTo>
                  <a:pt x="304" y="300"/>
                </a:lnTo>
                <a:lnTo>
                  <a:pt x="304" y="917"/>
                </a:lnTo>
                <a:lnTo>
                  <a:pt x="302" y="921"/>
                </a:lnTo>
                <a:lnTo>
                  <a:pt x="301" y="925"/>
                </a:lnTo>
                <a:lnTo>
                  <a:pt x="299" y="928"/>
                </a:lnTo>
                <a:lnTo>
                  <a:pt x="299" y="929"/>
                </a:lnTo>
                <a:lnTo>
                  <a:pt x="295" y="936"/>
                </a:lnTo>
                <a:lnTo>
                  <a:pt x="291" y="941"/>
                </a:lnTo>
                <a:lnTo>
                  <a:pt x="286" y="945"/>
                </a:lnTo>
                <a:lnTo>
                  <a:pt x="281" y="949"/>
                </a:lnTo>
                <a:lnTo>
                  <a:pt x="272" y="952"/>
                </a:lnTo>
                <a:lnTo>
                  <a:pt x="263" y="955"/>
                </a:lnTo>
                <a:lnTo>
                  <a:pt x="254" y="955"/>
                </a:lnTo>
                <a:lnTo>
                  <a:pt x="246" y="955"/>
                </a:lnTo>
                <a:lnTo>
                  <a:pt x="239" y="953"/>
                </a:lnTo>
                <a:lnTo>
                  <a:pt x="232" y="950"/>
                </a:lnTo>
                <a:lnTo>
                  <a:pt x="225" y="946"/>
                </a:lnTo>
                <a:lnTo>
                  <a:pt x="219" y="942"/>
                </a:lnTo>
                <a:lnTo>
                  <a:pt x="214" y="937"/>
                </a:lnTo>
                <a:lnTo>
                  <a:pt x="210" y="931"/>
                </a:lnTo>
                <a:lnTo>
                  <a:pt x="207" y="925"/>
                </a:lnTo>
                <a:lnTo>
                  <a:pt x="206" y="923"/>
                </a:lnTo>
                <a:lnTo>
                  <a:pt x="205" y="920"/>
                </a:lnTo>
                <a:lnTo>
                  <a:pt x="204" y="917"/>
                </a:lnTo>
                <a:lnTo>
                  <a:pt x="204" y="554"/>
                </a:lnTo>
                <a:lnTo>
                  <a:pt x="188" y="554"/>
                </a:lnTo>
                <a:lnTo>
                  <a:pt x="188" y="913"/>
                </a:lnTo>
                <a:lnTo>
                  <a:pt x="187" y="920"/>
                </a:lnTo>
                <a:lnTo>
                  <a:pt x="185" y="927"/>
                </a:lnTo>
                <a:lnTo>
                  <a:pt x="182" y="932"/>
                </a:lnTo>
                <a:lnTo>
                  <a:pt x="178" y="938"/>
                </a:lnTo>
                <a:lnTo>
                  <a:pt x="172" y="943"/>
                </a:lnTo>
                <a:lnTo>
                  <a:pt x="164" y="948"/>
                </a:lnTo>
                <a:lnTo>
                  <a:pt x="156" y="952"/>
                </a:lnTo>
                <a:lnTo>
                  <a:pt x="148" y="954"/>
                </a:lnTo>
                <a:lnTo>
                  <a:pt x="139" y="955"/>
                </a:lnTo>
                <a:lnTo>
                  <a:pt x="131" y="955"/>
                </a:lnTo>
                <a:lnTo>
                  <a:pt x="124" y="953"/>
                </a:lnTo>
                <a:lnTo>
                  <a:pt x="117" y="950"/>
                </a:lnTo>
                <a:lnTo>
                  <a:pt x="110" y="947"/>
                </a:lnTo>
                <a:lnTo>
                  <a:pt x="104" y="943"/>
                </a:lnTo>
                <a:lnTo>
                  <a:pt x="99" y="937"/>
                </a:lnTo>
                <a:lnTo>
                  <a:pt x="96" y="931"/>
                </a:lnTo>
                <a:lnTo>
                  <a:pt x="93" y="925"/>
                </a:lnTo>
                <a:lnTo>
                  <a:pt x="93" y="922"/>
                </a:lnTo>
                <a:lnTo>
                  <a:pt x="91" y="919"/>
                </a:lnTo>
                <a:lnTo>
                  <a:pt x="90" y="915"/>
                </a:lnTo>
                <a:lnTo>
                  <a:pt x="90" y="300"/>
                </a:lnTo>
                <a:lnTo>
                  <a:pt x="86" y="299"/>
                </a:lnTo>
                <a:lnTo>
                  <a:pt x="73" y="300"/>
                </a:lnTo>
                <a:lnTo>
                  <a:pt x="73" y="530"/>
                </a:lnTo>
                <a:lnTo>
                  <a:pt x="71" y="534"/>
                </a:lnTo>
                <a:lnTo>
                  <a:pt x="69" y="537"/>
                </a:lnTo>
                <a:lnTo>
                  <a:pt x="68" y="539"/>
                </a:lnTo>
                <a:lnTo>
                  <a:pt x="65" y="543"/>
                </a:lnTo>
                <a:lnTo>
                  <a:pt x="63" y="547"/>
                </a:lnTo>
                <a:lnTo>
                  <a:pt x="59" y="550"/>
                </a:lnTo>
                <a:lnTo>
                  <a:pt x="55" y="552"/>
                </a:lnTo>
                <a:lnTo>
                  <a:pt x="48" y="555"/>
                </a:lnTo>
                <a:lnTo>
                  <a:pt x="42" y="556"/>
                </a:lnTo>
                <a:lnTo>
                  <a:pt x="35" y="556"/>
                </a:lnTo>
                <a:lnTo>
                  <a:pt x="26" y="555"/>
                </a:lnTo>
                <a:lnTo>
                  <a:pt x="18" y="552"/>
                </a:lnTo>
                <a:lnTo>
                  <a:pt x="12" y="550"/>
                </a:lnTo>
                <a:lnTo>
                  <a:pt x="8" y="545"/>
                </a:lnTo>
                <a:lnTo>
                  <a:pt x="4" y="541"/>
                </a:lnTo>
                <a:lnTo>
                  <a:pt x="2" y="535"/>
                </a:lnTo>
                <a:lnTo>
                  <a:pt x="1" y="532"/>
                </a:lnTo>
                <a:lnTo>
                  <a:pt x="0" y="530"/>
                </a:lnTo>
                <a:lnTo>
                  <a:pt x="0" y="267"/>
                </a:lnTo>
                <a:lnTo>
                  <a:pt x="3" y="250"/>
                </a:lnTo>
                <a:lnTo>
                  <a:pt x="5" y="244"/>
                </a:lnTo>
                <a:lnTo>
                  <a:pt x="7" y="238"/>
                </a:lnTo>
                <a:lnTo>
                  <a:pt x="11" y="234"/>
                </a:lnTo>
                <a:lnTo>
                  <a:pt x="16" y="223"/>
                </a:lnTo>
                <a:lnTo>
                  <a:pt x="24" y="213"/>
                </a:lnTo>
                <a:lnTo>
                  <a:pt x="33" y="203"/>
                </a:lnTo>
                <a:lnTo>
                  <a:pt x="44" y="194"/>
                </a:lnTo>
                <a:lnTo>
                  <a:pt x="54" y="187"/>
                </a:lnTo>
                <a:lnTo>
                  <a:pt x="64" y="182"/>
                </a:lnTo>
                <a:lnTo>
                  <a:pt x="73" y="178"/>
                </a:lnTo>
                <a:lnTo>
                  <a:pt x="84" y="176"/>
                </a:lnTo>
                <a:lnTo>
                  <a:pt x="94" y="175"/>
                </a:lnTo>
                <a:close/>
                <a:moveTo>
                  <a:pt x="184" y="0"/>
                </a:moveTo>
                <a:lnTo>
                  <a:pt x="209" y="0"/>
                </a:lnTo>
                <a:lnTo>
                  <a:pt x="214" y="0"/>
                </a:lnTo>
                <a:lnTo>
                  <a:pt x="220" y="1"/>
                </a:lnTo>
                <a:lnTo>
                  <a:pt x="225" y="3"/>
                </a:lnTo>
                <a:lnTo>
                  <a:pt x="230" y="5"/>
                </a:lnTo>
                <a:lnTo>
                  <a:pt x="240" y="10"/>
                </a:lnTo>
                <a:lnTo>
                  <a:pt x="250" y="17"/>
                </a:lnTo>
                <a:lnTo>
                  <a:pt x="259" y="25"/>
                </a:lnTo>
                <a:lnTo>
                  <a:pt x="266" y="34"/>
                </a:lnTo>
                <a:lnTo>
                  <a:pt x="272" y="44"/>
                </a:lnTo>
                <a:lnTo>
                  <a:pt x="277" y="55"/>
                </a:lnTo>
                <a:lnTo>
                  <a:pt x="280" y="66"/>
                </a:lnTo>
                <a:lnTo>
                  <a:pt x="281" y="78"/>
                </a:lnTo>
                <a:lnTo>
                  <a:pt x="280" y="88"/>
                </a:lnTo>
                <a:lnTo>
                  <a:pt x="278" y="99"/>
                </a:lnTo>
                <a:lnTo>
                  <a:pt x="274" y="108"/>
                </a:lnTo>
                <a:lnTo>
                  <a:pt x="270" y="117"/>
                </a:lnTo>
                <a:lnTo>
                  <a:pt x="264" y="126"/>
                </a:lnTo>
                <a:lnTo>
                  <a:pt x="256" y="134"/>
                </a:lnTo>
                <a:lnTo>
                  <a:pt x="248" y="141"/>
                </a:lnTo>
                <a:lnTo>
                  <a:pt x="239" y="147"/>
                </a:lnTo>
                <a:lnTo>
                  <a:pt x="230" y="152"/>
                </a:lnTo>
                <a:lnTo>
                  <a:pt x="219" y="155"/>
                </a:lnTo>
                <a:lnTo>
                  <a:pt x="209" y="157"/>
                </a:lnTo>
                <a:lnTo>
                  <a:pt x="197" y="157"/>
                </a:lnTo>
                <a:lnTo>
                  <a:pt x="185" y="157"/>
                </a:lnTo>
                <a:lnTo>
                  <a:pt x="175" y="155"/>
                </a:lnTo>
                <a:lnTo>
                  <a:pt x="164" y="152"/>
                </a:lnTo>
                <a:lnTo>
                  <a:pt x="155" y="147"/>
                </a:lnTo>
                <a:lnTo>
                  <a:pt x="145" y="141"/>
                </a:lnTo>
                <a:lnTo>
                  <a:pt x="137" y="134"/>
                </a:lnTo>
                <a:lnTo>
                  <a:pt x="130" y="127"/>
                </a:lnTo>
                <a:lnTo>
                  <a:pt x="123" y="118"/>
                </a:lnTo>
                <a:lnTo>
                  <a:pt x="119" y="109"/>
                </a:lnTo>
                <a:lnTo>
                  <a:pt x="115" y="99"/>
                </a:lnTo>
                <a:lnTo>
                  <a:pt x="113" y="89"/>
                </a:lnTo>
                <a:lnTo>
                  <a:pt x="113" y="78"/>
                </a:lnTo>
                <a:lnTo>
                  <a:pt x="114" y="66"/>
                </a:lnTo>
                <a:lnTo>
                  <a:pt x="116" y="55"/>
                </a:lnTo>
                <a:lnTo>
                  <a:pt x="120" y="44"/>
                </a:lnTo>
                <a:lnTo>
                  <a:pt x="126" y="34"/>
                </a:lnTo>
                <a:lnTo>
                  <a:pt x="134" y="25"/>
                </a:lnTo>
                <a:lnTo>
                  <a:pt x="143" y="17"/>
                </a:lnTo>
                <a:lnTo>
                  <a:pt x="152" y="10"/>
                </a:lnTo>
                <a:lnTo>
                  <a:pt x="164" y="5"/>
                </a:lnTo>
                <a:lnTo>
                  <a:pt x="168" y="3"/>
                </a:lnTo>
                <a:lnTo>
                  <a:pt x="173" y="1"/>
                </a:lnTo>
                <a:lnTo>
                  <a:pt x="179" y="0"/>
                </a:lnTo>
                <a:lnTo>
                  <a:pt x="184" y="0"/>
                </a:lnTo>
                <a:close/>
              </a:path>
            </a:pathLst>
          </a:custGeom>
          <a:solidFill>
            <a:schemeClr val="accent3"/>
          </a:solidFill>
          <a:ln w="9525">
            <a:noFill/>
            <a:round/>
            <a:headEnd/>
            <a:tailEnd/>
          </a:ln>
          <a:extLst/>
        </p:spPr>
        <p:txBody>
          <a:bodyPr lIns="68580" tIns="34290" rIns="68580" bIns="3429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spcBef>
                <a:spcPts val="0"/>
              </a:spcBef>
              <a:spcAft>
                <a:spcPts val="0"/>
              </a:spcAft>
              <a:defRPr/>
            </a:pPr>
            <a:endParaRPr lang="en-US" sz="900" kern="0" dirty="0">
              <a:solidFill>
                <a:srgbClr val="F18903"/>
              </a:solidFill>
              <a:latin typeface="Arial" panose="020B0604020202020204" pitchFamily="34" charset="0"/>
            </a:endParaRPr>
          </a:p>
        </p:txBody>
      </p:sp>
      <p:pic>
        <p:nvPicPr>
          <p:cNvPr id="7694" name="Picture 769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766531" y="1028702"/>
            <a:ext cx="1050055" cy="1970695"/>
          </a:xfrm>
          <a:prstGeom prst="rect">
            <a:avLst/>
          </a:prstGeom>
          <a:solidFill>
            <a:schemeClr val="accent2"/>
          </a:solidFill>
          <a:ln>
            <a:noFill/>
          </a:ln>
          <a:effectLst/>
          <a:extLst/>
        </p:spPr>
      </p:pic>
      <p:sp>
        <p:nvSpPr>
          <p:cNvPr id="7561" name="Line Callout 1 7560"/>
          <p:cNvSpPr>
            <a:spLocks/>
          </p:cNvSpPr>
          <p:nvPr/>
        </p:nvSpPr>
        <p:spPr bwMode="auto">
          <a:xfrm>
            <a:off x="4167623" y="3047937"/>
            <a:ext cx="1235265" cy="491757"/>
          </a:xfrm>
          <a:prstGeom prst="borderCallout1">
            <a:avLst>
              <a:gd name="adj1" fmla="val 101194"/>
              <a:gd name="adj2" fmla="val 48694"/>
              <a:gd name="adj3" fmla="val 188638"/>
              <a:gd name="adj4" fmla="val 83159"/>
            </a:avLst>
          </a:prstGeom>
          <a:noFill/>
          <a:ln w="28575">
            <a:solidFill>
              <a:schemeClr val="tx2">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1100" kern="0" dirty="0">
              <a:solidFill>
                <a:schemeClr val="accent2"/>
              </a:solidFill>
              <a:latin typeface="Arial" panose="020B0604020202020204" pitchFamily="34" charset="0"/>
            </a:endParaRPr>
          </a:p>
        </p:txBody>
      </p:sp>
      <p:sp>
        <p:nvSpPr>
          <p:cNvPr id="7562" name="TextBox 3997"/>
          <p:cNvSpPr txBox="1">
            <a:spLocks noChangeArrowheads="1"/>
          </p:cNvSpPr>
          <p:nvPr/>
        </p:nvSpPr>
        <p:spPr bwMode="auto">
          <a:xfrm>
            <a:off x="4174731" y="3126807"/>
            <a:ext cx="1235266" cy="376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68580" tIns="34290" rIns="68580" bIns="34290">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lnSpc>
                <a:spcPct val="90000"/>
              </a:lnSpc>
              <a:spcBef>
                <a:spcPts val="0"/>
              </a:spcBef>
              <a:spcAft>
                <a:spcPts val="0"/>
              </a:spcAft>
              <a:defRPr/>
            </a:pPr>
            <a:r>
              <a:rPr lang="en-US" sz="1400" kern="0" dirty="0">
                <a:solidFill>
                  <a:schemeClr val="accent2"/>
                </a:solidFill>
                <a:latin typeface="Arial" panose="020B0604020202020204" pitchFamily="34" charset="0"/>
              </a:rPr>
              <a:t>2000</a:t>
            </a:r>
          </a:p>
          <a:p>
            <a:pPr algn="ctr" defTabSz="385694" fontAlgn="auto">
              <a:lnSpc>
                <a:spcPct val="90000"/>
              </a:lnSpc>
              <a:spcBef>
                <a:spcPts val="0"/>
              </a:spcBef>
              <a:spcAft>
                <a:spcPts val="0"/>
              </a:spcAft>
              <a:defRPr/>
            </a:pPr>
            <a:r>
              <a:rPr lang="en-US" sz="800" kern="0" dirty="0">
                <a:solidFill>
                  <a:schemeClr val="accent2"/>
                </a:solidFill>
                <a:latin typeface="Arial" panose="020B0604020202020204" pitchFamily="34" charset="0"/>
              </a:rPr>
              <a:t>Datacenter</a:t>
            </a:r>
          </a:p>
        </p:txBody>
      </p:sp>
      <p:sp>
        <p:nvSpPr>
          <p:cNvPr id="7695" name="Freeform 7694"/>
          <p:cNvSpPr>
            <a:spLocks noEditPoints="1"/>
          </p:cNvSpPr>
          <p:nvPr/>
        </p:nvSpPr>
        <p:spPr bwMode="auto">
          <a:xfrm>
            <a:off x="4170275" y="2727911"/>
            <a:ext cx="111443" cy="271485"/>
          </a:xfrm>
          <a:custGeom>
            <a:avLst/>
            <a:gdLst>
              <a:gd name="T0" fmla="*/ 308 w 392"/>
              <a:gd name="T1" fmla="*/ 176 h 955"/>
              <a:gd name="T2" fmla="*/ 343 w 392"/>
              <a:gd name="T3" fmla="*/ 190 h 955"/>
              <a:gd name="T4" fmla="*/ 371 w 392"/>
              <a:gd name="T5" fmla="*/ 217 h 955"/>
              <a:gd name="T6" fmla="*/ 389 w 392"/>
              <a:gd name="T7" fmla="*/ 250 h 955"/>
              <a:gd name="T8" fmla="*/ 392 w 392"/>
              <a:gd name="T9" fmla="*/ 527 h 955"/>
              <a:gd name="T10" fmla="*/ 386 w 392"/>
              <a:gd name="T11" fmla="*/ 544 h 955"/>
              <a:gd name="T12" fmla="*/ 365 w 392"/>
              <a:gd name="T13" fmla="*/ 555 h 955"/>
              <a:gd name="T14" fmla="*/ 343 w 392"/>
              <a:gd name="T15" fmla="*/ 554 h 955"/>
              <a:gd name="T16" fmla="*/ 329 w 392"/>
              <a:gd name="T17" fmla="*/ 546 h 955"/>
              <a:gd name="T18" fmla="*/ 322 w 392"/>
              <a:gd name="T19" fmla="*/ 536 h 955"/>
              <a:gd name="T20" fmla="*/ 320 w 392"/>
              <a:gd name="T21" fmla="*/ 300 h 955"/>
              <a:gd name="T22" fmla="*/ 302 w 392"/>
              <a:gd name="T23" fmla="*/ 921 h 955"/>
              <a:gd name="T24" fmla="*/ 299 w 392"/>
              <a:gd name="T25" fmla="*/ 929 h 955"/>
              <a:gd name="T26" fmla="*/ 286 w 392"/>
              <a:gd name="T27" fmla="*/ 945 h 955"/>
              <a:gd name="T28" fmla="*/ 263 w 392"/>
              <a:gd name="T29" fmla="*/ 955 h 955"/>
              <a:gd name="T30" fmla="*/ 239 w 392"/>
              <a:gd name="T31" fmla="*/ 953 h 955"/>
              <a:gd name="T32" fmla="*/ 219 w 392"/>
              <a:gd name="T33" fmla="*/ 942 h 955"/>
              <a:gd name="T34" fmla="*/ 207 w 392"/>
              <a:gd name="T35" fmla="*/ 925 h 955"/>
              <a:gd name="T36" fmla="*/ 204 w 392"/>
              <a:gd name="T37" fmla="*/ 917 h 955"/>
              <a:gd name="T38" fmla="*/ 188 w 392"/>
              <a:gd name="T39" fmla="*/ 913 h 955"/>
              <a:gd name="T40" fmla="*/ 182 w 392"/>
              <a:gd name="T41" fmla="*/ 932 h 955"/>
              <a:gd name="T42" fmla="*/ 164 w 392"/>
              <a:gd name="T43" fmla="*/ 948 h 955"/>
              <a:gd name="T44" fmla="*/ 139 w 392"/>
              <a:gd name="T45" fmla="*/ 955 h 955"/>
              <a:gd name="T46" fmla="*/ 117 w 392"/>
              <a:gd name="T47" fmla="*/ 950 h 955"/>
              <a:gd name="T48" fmla="*/ 99 w 392"/>
              <a:gd name="T49" fmla="*/ 937 h 955"/>
              <a:gd name="T50" fmla="*/ 93 w 392"/>
              <a:gd name="T51" fmla="*/ 922 h 955"/>
              <a:gd name="T52" fmla="*/ 90 w 392"/>
              <a:gd name="T53" fmla="*/ 300 h 955"/>
              <a:gd name="T54" fmla="*/ 73 w 392"/>
              <a:gd name="T55" fmla="*/ 530 h 955"/>
              <a:gd name="T56" fmla="*/ 68 w 392"/>
              <a:gd name="T57" fmla="*/ 539 h 955"/>
              <a:gd name="T58" fmla="*/ 59 w 392"/>
              <a:gd name="T59" fmla="*/ 550 h 955"/>
              <a:gd name="T60" fmla="*/ 42 w 392"/>
              <a:gd name="T61" fmla="*/ 556 h 955"/>
              <a:gd name="T62" fmla="*/ 18 w 392"/>
              <a:gd name="T63" fmla="*/ 552 h 955"/>
              <a:gd name="T64" fmla="*/ 4 w 392"/>
              <a:gd name="T65" fmla="*/ 541 h 955"/>
              <a:gd name="T66" fmla="*/ 0 w 392"/>
              <a:gd name="T67" fmla="*/ 530 h 955"/>
              <a:gd name="T68" fmla="*/ 5 w 392"/>
              <a:gd name="T69" fmla="*/ 244 h 955"/>
              <a:gd name="T70" fmla="*/ 16 w 392"/>
              <a:gd name="T71" fmla="*/ 223 h 955"/>
              <a:gd name="T72" fmla="*/ 44 w 392"/>
              <a:gd name="T73" fmla="*/ 194 h 955"/>
              <a:gd name="T74" fmla="*/ 73 w 392"/>
              <a:gd name="T75" fmla="*/ 178 h 955"/>
              <a:gd name="T76" fmla="*/ 184 w 392"/>
              <a:gd name="T77" fmla="*/ 0 h 955"/>
              <a:gd name="T78" fmla="*/ 220 w 392"/>
              <a:gd name="T79" fmla="*/ 1 h 955"/>
              <a:gd name="T80" fmla="*/ 240 w 392"/>
              <a:gd name="T81" fmla="*/ 10 h 955"/>
              <a:gd name="T82" fmla="*/ 266 w 392"/>
              <a:gd name="T83" fmla="*/ 34 h 955"/>
              <a:gd name="T84" fmla="*/ 280 w 392"/>
              <a:gd name="T85" fmla="*/ 66 h 955"/>
              <a:gd name="T86" fmla="*/ 278 w 392"/>
              <a:gd name="T87" fmla="*/ 99 h 955"/>
              <a:gd name="T88" fmla="*/ 264 w 392"/>
              <a:gd name="T89" fmla="*/ 126 h 955"/>
              <a:gd name="T90" fmla="*/ 239 w 392"/>
              <a:gd name="T91" fmla="*/ 147 h 955"/>
              <a:gd name="T92" fmla="*/ 209 w 392"/>
              <a:gd name="T93" fmla="*/ 157 h 955"/>
              <a:gd name="T94" fmla="*/ 175 w 392"/>
              <a:gd name="T95" fmla="*/ 155 h 955"/>
              <a:gd name="T96" fmla="*/ 145 w 392"/>
              <a:gd name="T97" fmla="*/ 141 h 955"/>
              <a:gd name="T98" fmla="*/ 123 w 392"/>
              <a:gd name="T99" fmla="*/ 118 h 955"/>
              <a:gd name="T100" fmla="*/ 113 w 392"/>
              <a:gd name="T101" fmla="*/ 89 h 955"/>
              <a:gd name="T102" fmla="*/ 116 w 392"/>
              <a:gd name="T103" fmla="*/ 55 h 955"/>
              <a:gd name="T104" fmla="*/ 134 w 392"/>
              <a:gd name="T105" fmla="*/ 25 h 955"/>
              <a:gd name="T106" fmla="*/ 164 w 392"/>
              <a:gd name="T107" fmla="*/ 5 h 955"/>
              <a:gd name="T108" fmla="*/ 179 w 392"/>
              <a:gd name="T109" fmla="*/ 0 h 9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2"/>
              <a:gd name="T166" fmla="*/ 0 h 955"/>
              <a:gd name="T167" fmla="*/ 392 w 392"/>
              <a:gd name="T168" fmla="*/ 955 h 9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2" h="955">
                <a:moveTo>
                  <a:pt x="94" y="175"/>
                </a:moveTo>
                <a:lnTo>
                  <a:pt x="296" y="175"/>
                </a:lnTo>
                <a:lnTo>
                  <a:pt x="308" y="176"/>
                </a:lnTo>
                <a:lnTo>
                  <a:pt x="320" y="179"/>
                </a:lnTo>
                <a:lnTo>
                  <a:pt x="331" y="184"/>
                </a:lnTo>
                <a:lnTo>
                  <a:pt x="343" y="190"/>
                </a:lnTo>
                <a:lnTo>
                  <a:pt x="353" y="198"/>
                </a:lnTo>
                <a:lnTo>
                  <a:pt x="362" y="207"/>
                </a:lnTo>
                <a:lnTo>
                  <a:pt x="371" y="217"/>
                </a:lnTo>
                <a:lnTo>
                  <a:pt x="378" y="227"/>
                </a:lnTo>
                <a:lnTo>
                  <a:pt x="384" y="238"/>
                </a:lnTo>
                <a:lnTo>
                  <a:pt x="389" y="250"/>
                </a:lnTo>
                <a:lnTo>
                  <a:pt x="391" y="261"/>
                </a:lnTo>
                <a:lnTo>
                  <a:pt x="392" y="272"/>
                </a:lnTo>
                <a:lnTo>
                  <a:pt x="392" y="527"/>
                </a:lnTo>
                <a:lnTo>
                  <a:pt x="392" y="534"/>
                </a:lnTo>
                <a:lnTo>
                  <a:pt x="389" y="539"/>
                </a:lnTo>
                <a:lnTo>
                  <a:pt x="386" y="544"/>
                </a:lnTo>
                <a:lnTo>
                  <a:pt x="381" y="549"/>
                </a:lnTo>
                <a:lnTo>
                  <a:pt x="373" y="553"/>
                </a:lnTo>
                <a:lnTo>
                  <a:pt x="365" y="555"/>
                </a:lnTo>
                <a:lnTo>
                  <a:pt x="357" y="556"/>
                </a:lnTo>
                <a:lnTo>
                  <a:pt x="350" y="556"/>
                </a:lnTo>
                <a:lnTo>
                  <a:pt x="343" y="554"/>
                </a:lnTo>
                <a:lnTo>
                  <a:pt x="336" y="552"/>
                </a:lnTo>
                <a:lnTo>
                  <a:pt x="332" y="549"/>
                </a:lnTo>
                <a:lnTo>
                  <a:pt x="329" y="546"/>
                </a:lnTo>
                <a:lnTo>
                  <a:pt x="326" y="542"/>
                </a:lnTo>
                <a:lnTo>
                  <a:pt x="323" y="537"/>
                </a:lnTo>
                <a:lnTo>
                  <a:pt x="322" y="536"/>
                </a:lnTo>
                <a:lnTo>
                  <a:pt x="321" y="534"/>
                </a:lnTo>
                <a:lnTo>
                  <a:pt x="320" y="530"/>
                </a:lnTo>
                <a:lnTo>
                  <a:pt x="320" y="300"/>
                </a:lnTo>
                <a:lnTo>
                  <a:pt x="304" y="300"/>
                </a:lnTo>
                <a:lnTo>
                  <a:pt x="304" y="917"/>
                </a:lnTo>
                <a:lnTo>
                  <a:pt x="302" y="921"/>
                </a:lnTo>
                <a:lnTo>
                  <a:pt x="301" y="925"/>
                </a:lnTo>
                <a:lnTo>
                  <a:pt x="299" y="928"/>
                </a:lnTo>
                <a:lnTo>
                  <a:pt x="299" y="929"/>
                </a:lnTo>
                <a:lnTo>
                  <a:pt x="295" y="936"/>
                </a:lnTo>
                <a:lnTo>
                  <a:pt x="291" y="941"/>
                </a:lnTo>
                <a:lnTo>
                  <a:pt x="286" y="945"/>
                </a:lnTo>
                <a:lnTo>
                  <a:pt x="281" y="949"/>
                </a:lnTo>
                <a:lnTo>
                  <a:pt x="272" y="952"/>
                </a:lnTo>
                <a:lnTo>
                  <a:pt x="263" y="955"/>
                </a:lnTo>
                <a:lnTo>
                  <a:pt x="254" y="955"/>
                </a:lnTo>
                <a:lnTo>
                  <a:pt x="246" y="955"/>
                </a:lnTo>
                <a:lnTo>
                  <a:pt x="239" y="953"/>
                </a:lnTo>
                <a:lnTo>
                  <a:pt x="232" y="950"/>
                </a:lnTo>
                <a:lnTo>
                  <a:pt x="225" y="946"/>
                </a:lnTo>
                <a:lnTo>
                  <a:pt x="219" y="942"/>
                </a:lnTo>
                <a:lnTo>
                  <a:pt x="214" y="937"/>
                </a:lnTo>
                <a:lnTo>
                  <a:pt x="210" y="931"/>
                </a:lnTo>
                <a:lnTo>
                  <a:pt x="207" y="925"/>
                </a:lnTo>
                <a:lnTo>
                  <a:pt x="206" y="923"/>
                </a:lnTo>
                <a:lnTo>
                  <a:pt x="205" y="920"/>
                </a:lnTo>
                <a:lnTo>
                  <a:pt x="204" y="917"/>
                </a:lnTo>
                <a:lnTo>
                  <a:pt x="204" y="554"/>
                </a:lnTo>
                <a:lnTo>
                  <a:pt x="188" y="554"/>
                </a:lnTo>
                <a:lnTo>
                  <a:pt x="188" y="913"/>
                </a:lnTo>
                <a:lnTo>
                  <a:pt x="187" y="920"/>
                </a:lnTo>
                <a:lnTo>
                  <a:pt x="185" y="927"/>
                </a:lnTo>
                <a:lnTo>
                  <a:pt x="182" y="932"/>
                </a:lnTo>
                <a:lnTo>
                  <a:pt x="178" y="938"/>
                </a:lnTo>
                <a:lnTo>
                  <a:pt x="172" y="943"/>
                </a:lnTo>
                <a:lnTo>
                  <a:pt x="164" y="948"/>
                </a:lnTo>
                <a:lnTo>
                  <a:pt x="156" y="952"/>
                </a:lnTo>
                <a:lnTo>
                  <a:pt x="148" y="954"/>
                </a:lnTo>
                <a:lnTo>
                  <a:pt x="139" y="955"/>
                </a:lnTo>
                <a:lnTo>
                  <a:pt x="131" y="955"/>
                </a:lnTo>
                <a:lnTo>
                  <a:pt x="124" y="953"/>
                </a:lnTo>
                <a:lnTo>
                  <a:pt x="117" y="950"/>
                </a:lnTo>
                <a:lnTo>
                  <a:pt x="110" y="947"/>
                </a:lnTo>
                <a:lnTo>
                  <a:pt x="104" y="943"/>
                </a:lnTo>
                <a:lnTo>
                  <a:pt x="99" y="937"/>
                </a:lnTo>
                <a:lnTo>
                  <a:pt x="96" y="931"/>
                </a:lnTo>
                <a:lnTo>
                  <a:pt x="93" y="925"/>
                </a:lnTo>
                <a:lnTo>
                  <a:pt x="93" y="922"/>
                </a:lnTo>
                <a:lnTo>
                  <a:pt x="91" y="919"/>
                </a:lnTo>
                <a:lnTo>
                  <a:pt x="90" y="915"/>
                </a:lnTo>
                <a:lnTo>
                  <a:pt x="90" y="300"/>
                </a:lnTo>
                <a:lnTo>
                  <a:pt x="86" y="299"/>
                </a:lnTo>
                <a:lnTo>
                  <a:pt x="73" y="300"/>
                </a:lnTo>
                <a:lnTo>
                  <a:pt x="73" y="530"/>
                </a:lnTo>
                <a:lnTo>
                  <a:pt x="71" y="534"/>
                </a:lnTo>
                <a:lnTo>
                  <a:pt x="69" y="537"/>
                </a:lnTo>
                <a:lnTo>
                  <a:pt x="68" y="539"/>
                </a:lnTo>
                <a:lnTo>
                  <a:pt x="65" y="543"/>
                </a:lnTo>
                <a:lnTo>
                  <a:pt x="63" y="547"/>
                </a:lnTo>
                <a:lnTo>
                  <a:pt x="59" y="550"/>
                </a:lnTo>
                <a:lnTo>
                  <a:pt x="55" y="552"/>
                </a:lnTo>
                <a:lnTo>
                  <a:pt x="48" y="555"/>
                </a:lnTo>
                <a:lnTo>
                  <a:pt x="42" y="556"/>
                </a:lnTo>
                <a:lnTo>
                  <a:pt x="35" y="556"/>
                </a:lnTo>
                <a:lnTo>
                  <a:pt x="26" y="555"/>
                </a:lnTo>
                <a:lnTo>
                  <a:pt x="18" y="552"/>
                </a:lnTo>
                <a:lnTo>
                  <a:pt x="12" y="550"/>
                </a:lnTo>
                <a:lnTo>
                  <a:pt x="8" y="545"/>
                </a:lnTo>
                <a:lnTo>
                  <a:pt x="4" y="541"/>
                </a:lnTo>
                <a:lnTo>
                  <a:pt x="2" y="535"/>
                </a:lnTo>
                <a:lnTo>
                  <a:pt x="1" y="532"/>
                </a:lnTo>
                <a:lnTo>
                  <a:pt x="0" y="530"/>
                </a:lnTo>
                <a:lnTo>
                  <a:pt x="0" y="267"/>
                </a:lnTo>
                <a:lnTo>
                  <a:pt x="3" y="250"/>
                </a:lnTo>
                <a:lnTo>
                  <a:pt x="5" y="244"/>
                </a:lnTo>
                <a:lnTo>
                  <a:pt x="7" y="238"/>
                </a:lnTo>
                <a:lnTo>
                  <a:pt x="11" y="234"/>
                </a:lnTo>
                <a:lnTo>
                  <a:pt x="16" y="223"/>
                </a:lnTo>
                <a:lnTo>
                  <a:pt x="24" y="213"/>
                </a:lnTo>
                <a:lnTo>
                  <a:pt x="33" y="203"/>
                </a:lnTo>
                <a:lnTo>
                  <a:pt x="44" y="194"/>
                </a:lnTo>
                <a:lnTo>
                  <a:pt x="54" y="187"/>
                </a:lnTo>
                <a:lnTo>
                  <a:pt x="64" y="182"/>
                </a:lnTo>
                <a:lnTo>
                  <a:pt x="73" y="178"/>
                </a:lnTo>
                <a:lnTo>
                  <a:pt x="84" y="176"/>
                </a:lnTo>
                <a:lnTo>
                  <a:pt x="94" y="175"/>
                </a:lnTo>
                <a:close/>
                <a:moveTo>
                  <a:pt x="184" y="0"/>
                </a:moveTo>
                <a:lnTo>
                  <a:pt x="209" y="0"/>
                </a:lnTo>
                <a:lnTo>
                  <a:pt x="214" y="0"/>
                </a:lnTo>
                <a:lnTo>
                  <a:pt x="220" y="1"/>
                </a:lnTo>
                <a:lnTo>
                  <a:pt x="225" y="3"/>
                </a:lnTo>
                <a:lnTo>
                  <a:pt x="230" y="5"/>
                </a:lnTo>
                <a:lnTo>
                  <a:pt x="240" y="10"/>
                </a:lnTo>
                <a:lnTo>
                  <a:pt x="250" y="17"/>
                </a:lnTo>
                <a:lnTo>
                  <a:pt x="259" y="25"/>
                </a:lnTo>
                <a:lnTo>
                  <a:pt x="266" y="34"/>
                </a:lnTo>
                <a:lnTo>
                  <a:pt x="272" y="44"/>
                </a:lnTo>
                <a:lnTo>
                  <a:pt x="277" y="55"/>
                </a:lnTo>
                <a:lnTo>
                  <a:pt x="280" y="66"/>
                </a:lnTo>
                <a:lnTo>
                  <a:pt x="281" y="78"/>
                </a:lnTo>
                <a:lnTo>
                  <a:pt x="280" y="88"/>
                </a:lnTo>
                <a:lnTo>
                  <a:pt x="278" y="99"/>
                </a:lnTo>
                <a:lnTo>
                  <a:pt x="274" y="108"/>
                </a:lnTo>
                <a:lnTo>
                  <a:pt x="270" y="117"/>
                </a:lnTo>
                <a:lnTo>
                  <a:pt x="264" y="126"/>
                </a:lnTo>
                <a:lnTo>
                  <a:pt x="256" y="134"/>
                </a:lnTo>
                <a:lnTo>
                  <a:pt x="248" y="141"/>
                </a:lnTo>
                <a:lnTo>
                  <a:pt x="239" y="147"/>
                </a:lnTo>
                <a:lnTo>
                  <a:pt x="230" y="152"/>
                </a:lnTo>
                <a:lnTo>
                  <a:pt x="219" y="155"/>
                </a:lnTo>
                <a:lnTo>
                  <a:pt x="209" y="157"/>
                </a:lnTo>
                <a:lnTo>
                  <a:pt x="197" y="157"/>
                </a:lnTo>
                <a:lnTo>
                  <a:pt x="185" y="157"/>
                </a:lnTo>
                <a:lnTo>
                  <a:pt x="175" y="155"/>
                </a:lnTo>
                <a:lnTo>
                  <a:pt x="164" y="152"/>
                </a:lnTo>
                <a:lnTo>
                  <a:pt x="155" y="147"/>
                </a:lnTo>
                <a:lnTo>
                  <a:pt x="145" y="141"/>
                </a:lnTo>
                <a:lnTo>
                  <a:pt x="137" y="134"/>
                </a:lnTo>
                <a:lnTo>
                  <a:pt x="130" y="127"/>
                </a:lnTo>
                <a:lnTo>
                  <a:pt x="123" y="118"/>
                </a:lnTo>
                <a:lnTo>
                  <a:pt x="119" y="109"/>
                </a:lnTo>
                <a:lnTo>
                  <a:pt x="115" y="99"/>
                </a:lnTo>
                <a:lnTo>
                  <a:pt x="113" y="89"/>
                </a:lnTo>
                <a:lnTo>
                  <a:pt x="113" y="78"/>
                </a:lnTo>
                <a:lnTo>
                  <a:pt x="114" y="66"/>
                </a:lnTo>
                <a:lnTo>
                  <a:pt x="116" y="55"/>
                </a:lnTo>
                <a:lnTo>
                  <a:pt x="120" y="44"/>
                </a:lnTo>
                <a:lnTo>
                  <a:pt x="126" y="34"/>
                </a:lnTo>
                <a:lnTo>
                  <a:pt x="134" y="25"/>
                </a:lnTo>
                <a:lnTo>
                  <a:pt x="143" y="17"/>
                </a:lnTo>
                <a:lnTo>
                  <a:pt x="152" y="10"/>
                </a:lnTo>
                <a:lnTo>
                  <a:pt x="164" y="5"/>
                </a:lnTo>
                <a:lnTo>
                  <a:pt x="168" y="3"/>
                </a:lnTo>
                <a:lnTo>
                  <a:pt x="173" y="1"/>
                </a:lnTo>
                <a:lnTo>
                  <a:pt x="179" y="0"/>
                </a:lnTo>
                <a:lnTo>
                  <a:pt x="184" y="0"/>
                </a:lnTo>
                <a:close/>
              </a:path>
            </a:pathLst>
          </a:custGeom>
          <a:solidFill>
            <a:schemeClr val="accent3"/>
          </a:solidFill>
          <a:ln w="9525">
            <a:noFill/>
            <a:round/>
            <a:headEnd/>
            <a:tailEnd/>
          </a:ln>
          <a:extLst/>
        </p:spPr>
        <p:txBody>
          <a:bodyPr lIns="68580" tIns="34290" rIns="68580" bIns="3429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spcBef>
                <a:spcPts val="0"/>
              </a:spcBef>
              <a:spcAft>
                <a:spcPts val="0"/>
              </a:spcAft>
              <a:defRPr/>
            </a:pPr>
            <a:endParaRPr lang="en-US" sz="900" kern="0" dirty="0">
              <a:solidFill>
                <a:schemeClr val="accent2"/>
              </a:solidFill>
              <a:latin typeface="Arial" panose="020B0604020202020204" pitchFamily="34" charset="0"/>
            </a:endParaRPr>
          </a:p>
        </p:txBody>
      </p:sp>
      <p:pic>
        <p:nvPicPr>
          <p:cNvPr id="7696" name="Picture 769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334566" y="1650330"/>
            <a:ext cx="1061983" cy="1349068"/>
          </a:xfrm>
          <a:prstGeom prst="rect">
            <a:avLst/>
          </a:prstGeom>
          <a:solidFill>
            <a:srgbClr val="435464"/>
          </a:solidFill>
          <a:ln>
            <a:noFill/>
          </a:ln>
          <a:effectLst/>
          <a:extLst/>
        </p:spPr>
      </p:pic>
      <p:sp>
        <p:nvSpPr>
          <p:cNvPr id="4" name="Rectangle 3"/>
          <p:cNvSpPr/>
          <p:nvPr/>
        </p:nvSpPr>
        <p:spPr>
          <a:xfrm rot="16200000">
            <a:off x="28482" y="2727940"/>
            <a:ext cx="822656" cy="161583"/>
          </a:xfrm>
          <a:prstGeom prst="rect">
            <a:avLst/>
          </a:prstGeom>
        </p:spPr>
        <p:txBody>
          <a:bodyPr wrap="none" lIns="68580" tIns="34290" rIns="68580" bIns="34290">
            <a:spAutoFit/>
          </a:bodyPr>
          <a:lstStyle/>
          <a:p>
            <a:pPr algn="ctr" defTabSz="385694">
              <a:defRPr/>
            </a:pPr>
            <a:r>
              <a:rPr lang="en-US" sz="600" b="1" dirty="0">
                <a:solidFill>
                  <a:schemeClr val="accent2"/>
                </a:solidFill>
                <a:ea typeface="ヒラギノ角ゴ ProN W3" charset="0"/>
                <a:cs typeface="ヒラギノ角ゴ ProN W3" charset="0"/>
                <a:sym typeface="Gill Sans" charset="0"/>
              </a:rPr>
              <a:t>Millions of Servers</a:t>
            </a:r>
          </a:p>
        </p:txBody>
      </p:sp>
      <p:cxnSp>
        <p:nvCxnSpPr>
          <p:cNvPr id="165" name="Straight Connector 164"/>
          <p:cNvCxnSpPr/>
          <p:nvPr/>
        </p:nvCxnSpPr>
        <p:spPr>
          <a:xfrm>
            <a:off x="3124200" y="3985761"/>
            <a:ext cx="5327650" cy="0"/>
          </a:xfrm>
          <a:prstGeom prst="line">
            <a:avLst/>
          </a:prstGeom>
          <a:ln w="6350" cmpd="sng">
            <a:solidFill>
              <a:schemeClr val="bg1"/>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602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2" y="205979"/>
            <a:ext cx="8229600" cy="799640"/>
          </a:xfrm>
        </p:spPr>
        <p:txBody>
          <a:bodyPr>
            <a:normAutofit/>
          </a:bodyPr>
          <a:lstStyle/>
          <a:p>
            <a:r>
              <a:rPr lang="en-US" dirty="0" smtClean="0"/>
              <a:t>Increase Size </a:t>
            </a:r>
            <a:r>
              <a:rPr lang="en-US" dirty="0"/>
              <a:t>Leads </a:t>
            </a:r>
            <a:r>
              <a:rPr lang="en-US" dirty="0" smtClean="0"/>
              <a:t>to Operational </a:t>
            </a:r>
            <a:r>
              <a:rPr lang="en-US" dirty="0"/>
              <a:t>Complexity</a:t>
            </a:r>
          </a:p>
        </p:txBody>
      </p:sp>
      <p:grpSp>
        <p:nvGrpSpPr>
          <p:cNvPr id="233" name="Group 137"/>
          <p:cNvGrpSpPr>
            <a:grpSpLocks/>
          </p:cNvGrpSpPr>
          <p:nvPr/>
        </p:nvGrpSpPr>
        <p:grpSpPr bwMode="auto">
          <a:xfrm>
            <a:off x="1932122" y="1575151"/>
            <a:ext cx="3139332" cy="1204959"/>
            <a:chOff x="1976308" y="2750024"/>
            <a:chExt cx="5161106" cy="1980710"/>
          </a:xfrm>
        </p:grpSpPr>
        <p:cxnSp>
          <p:nvCxnSpPr>
            <p:cNvPr id="237" name="Straight Connector 133"/>
            <p:cNvCxnSpPr>
              <a:cxnSpLocks noChangeShapeType="1"/>
            </p:cNvCxnSpPr>
            <p:nvPr/>
          </p:nvCxnSpPr>
          <p:spPr bwMode="auto">
            <a:xfrm flipV="1">
              <a:off x="1976308" y="2864067"/>
              <a:ext cx="3001529" cy="1866667"/>
            </a:xfrm>
            <a:prstGeom prst="line">
              <a:avLst/>
            </a:prstGeom>
            <a:noFill/>
            <a:ln w="19050" algn="ctr">
              <a:solidFill>
                <a:schemeClr val="bg1">
                  <a:lumMod val="60000"/>
                  <a:lumOff val="40000"/>
                </a:schemeClr>
              </a:solidFill>
              <a:round/>
              <a:headEnd/>
              <a:tailEnd/>
            </a:ln>
          </p:spPr>
        </p:cxnSp>
        <p:cxnSp>
          <p:nvCxnSpPr>
            <p:cNvPr id="238" name="Straight Connector 134"/>
            <p:cNvCxnSpPr>
              <a:cxnSpLocks noChangeShapeType="1"/>
            </p:cNvCxnSpPr>
            <p:nvPr/>
          </p:nvCxnSpPr>
          <p:spPr bwMode="auto">
            <a:xfrm flipV="1">
              <a:off x="1976308" y="2750024"/>
              <a:ext cx="5161106" cy="1980710"/>
            </a:xfrm>
            <a:prstGeom prst="line">
              <a:avLst/>
            </a:prstGeom>
            <a:noFill/>
            <a:ln w="19050" algn="ctr">
              <a:solidFill>
                <a:schemeClr val="bg1">
                  <a:lumMod val="60000"/>
                  <a:lumOff val="40000"/>
                </a:schemeClr>
              </a:solidFill>
              <a:round/>
              <a:headEnd/>
              <a:tailEnd/>
            </a:ln>
          </p:spPr>
        </p:cxnSp>
      </p:grpSp>
      <p:grpSp>
        <p:nvGrpSpPr>
          <p:cNvPr id="234" name="Group 138"/>
          <p:cNvGrpSpPr>
            <a:grpSpLocks/>
          </p:cNvGrpSpPr>
          <p:nvPr/>
        </p:nvGrpSpPr>
        <p:grpSpPr bwMode="auto">
          <a:xfrm flipV="1">
            <a:off x="1932123" y="2784175"/>
            <a:ext cx="3126046" cy="1280480"/>
            <a:chOff x="1976308" y="2625882"/>
            <a:chExt cx="5139263" cy="2104852"/>
          </a:xfrm>
        </p:grpSpPr>
        <p:cxnSp>
          <p:nvCxnSpPr>
            <p:cNvPr id="235" name="Straight Connector 139"/>
            <p:cNvCxnSpPr>
              <a:cxnSpLocks noChangeShapeType="1"/>
            </p:cNvCxnSpPr>
            <p:nvPr/>
          </p:nvCxnSpPr>
          <p:spPr bwMode="auto">
            <a:xfrm flipV="1">
              <a:off x="1976308" y="2802801"/>
              <a:ext cx="2995250" cy="1927933"/>
            </a:xfrm>
            <a:prstGeom prst="line">
              <a:avLst/>
            </a:prstGeom>
            <a:noFill/>
            <a:ln w="19050" algn="ctr">
              <a:solidFill>
                <a:schemeClr val="bg1">
                  <a:lumMod val="60000"/>
                  <a:lumOff val="40000"/>
                </a:schemeClr>
              </a:solidFill>
              <a:round/>
              <a:headEnd/>
              <a:tailEnd/>
            </a:ln>
          </p:spPr>
        </p:cxnSp>
        <p:cxnSp>
          <p:nvCxnSpPr>
            <p:cNvPr id="236" name="Straight Connector 140"/>
            <p:cNvCxnSpPr>
              <a:cxnSpLocks noChangeShapeType="1"/>
            </p:cNvCxnSpPr>
            <p:nvPr/>
          </p:nvCxnSpPr>
          <p:spPr bwMode="auto">
            <a:xfrm flipV="1">
              <a:off x="1976308" y="2625882"/>
              <a:ext cx="5139263" cy="2104852"/>
            </a:xfrm>
            <a:prstGeom prst="line">
              <a:avLst/>
            </a:prstGeom>
            <a:noFill/>
            <a:ln w="19050" algn="ctr">
              <a:solidFill>
                <a:schemeClr val="bg1">
                  <a:lumMod val="60000"/>
                  <a:lumOff val="40000"/>
                </a:schemeClr>
              </a:solidFill>
              <a:round/>
              <a:headEnd/>
              <a:tailEnd/>
            </a:ln>
          </p:spPr>
        </p:cxnSp>
      </p:grpSp>
      <p:sp>
        <p:nvSpPr>
          <p:cNvPr id="47" name="TextBox 46"/>
          <p:cNvSpPr txBox="1"/>
          <p:nvPr/>
        </p:nvSpPr>
        <p:spPr>
          <a:xfrm>
            <a:off x="5963760" y="1212572"/>
            <a:ext cx="1609871" cy="490501"/>
          </a:xfrm>
          <a:prstGeom prst="rect">
            <a:avLst/>
          </a:prstGeom>
          <a:noFill/>
        </p:spPr>
        <p:txBody>
          <a:bodyPr wrap="square" lIns="51415" tIns="25709" rIns="51415" bIns="25709">
            <a:spAutoFit/>
          </a:bodyPr>
          <a:lstStyle/>
          <a:p>
            <a:pPr>
              <a:defRPr/>
            </a:pPr>
            <a:r>
              <a:rPr lang="en-US" b="1" dirty="0">
                <a:solidFill>
                  <a:srgbClr val="435464"/>
                </a:solidFill>
                <a:ea typeface="ヒラギノ角ゴ ProN W3" charset="0"/>
                <a:cs typeface="ヒラギノ角ゴ ProN W3" charset="0"/>
                <a:sym typeface="Gill Sans" charset="0"/>
              </a:rPr>
              <a:t>WEB </a:t>
            </a:r>
            <a:br>
              <a:rPr lang="en-US" b="1" dirty="0">
                <a:solidFill>
                  <a:srgbClr val="435464"/>
                </a:solidFill>
                <a:ea typeface="ヒラギノ角ゴ ProN W3" charset="0"/>
                <a:cs typeface="ヒラギノ角ゴ ProN W3" charset="0"/>
                <a:sym typeface="Gill Sans" charset="0"/>
              </a:rPr>
            </a:br>
            <a:r>
              <a:rPr lang="en-US" b="1" dirty="0">
                <a:solidFill>
                  <a:srgbClr val="435464"/>
                </a:solidFill>
                <a:ea typeface="ヒラギノ角ゴ ProN W3" charset="0"/>
                <a:cs typeface="ヒラギノ角ゴ ProN W3" charset="0"/>
                <a:sym typeface="Gill Sans" charset="0"/>
              </a:rPr>
              <a:t>SERVERS</a:t>
            </a:r>
          </a:p>
        </p:txBody>
      </p:sp>
      <p:sp>
        <p:nvSpPr>
          <p:cNvPr id="48" name="TextBox 47"/>
          <p:cNvSpPr txBox="1"/>
          <p:nvPr/>
        </p:nvSpPr>
        <p:spPr>
          <a:xfrm>
            <a:off x="7212811" y="2503742"/>
            <a:ext cx="1609870" cy="490501"/>
          </a:xfrm>
          <a:prstGeom prst="rect">
            <a:avLst/>
          </a:prstGeom>
          <a:noFill/>
        </p:spPr>
        <p:txBody>
          <a:bodyPr wrap="square" lIns="51415" tIns="25709" rIns="51415" bIns="25709">
            <a:spAutoFit/>
          </a:bodyPr>
          <a:lstStyle/>
          <a:p>
            <a:pPr>
              <a:defRPr/>
            </a:pPr>
            <a:r>
              <a:rPr lang="en-US" b="1" dirty="0">
                <a:solidFill>
                  <a:srgbClr val="435464"/>
                </a:solidFill>
                <a:ea typeface="ヒラギノ角ゴ ProN W3" charset="0"/>
                <a:cs typeface="ヒラギノ角ゴ ProN W3" charset="0"/>
                <a:sym typeface="Gill Sans" charset="0"/>
              </a:rPr>
              <a:t>APPLICATION </a:t>
            </a:r>
            <a:br>
              <a:rPr lang="en-US" b="1" dirty="0">
                <a:solidFill>
                  <a:srgbClr val="435464"/>
                </a:solidFill>
                <a:ea typeface="ヒラギノ角ゴ ProN W3" charset="0"/>
                <a:cs typeface="ヒラギノ角ゴ ProN W3" charset="0"/>
                <a:sym typeface="Gill Sans" charset="0"/>
              </a:rPr>
            </a:br>
            <a:r>
              <a:rPr lang="en-US" b="1" dirty="0">
                <a:solidFill>
                  <a:srgbClr val="435464"/>
                </a:solidFill>
                <a:ea typeface="ヒラギノ角ゴ ProN W3" charset="0"/>
                <a:cs typeface="ヒラギノ角ゴ ProN W3" charset="0"/>
                <a:sym typeface="Gill Sans" charset="0"/>
              </a:rPr>
              <a:t>SERVERS</a:t>
            </a:r>
          </a:p>
        </p:txBody>
      </p:sp>
      <p:sp>
        <p:nvSpPr>
          <p:cNvPr id="49" name="TextBox 48"/>
          <p:cNvSpPr txBox="1"/>
          <p:nvPr/>
        </p:nvSpPr>
        <p:spPr>
          <a:xfrm>
            <a:off x="5963760" y="4066899"/>
            <a:ext cx="1504189" cy="271210"/>
          </a:xfrm>
          <a:prstGeom prst="rect">
            <a:avLst/>
          </a:prstGeom>
          <a:noFill/>
        </p:spPr>
        <p:txBody>
          <a:bodyPr wrap="square" lIns="51415" tIns="25709" rIns="51415" bIns="25709">
            <a:spAutoFit/>
          </a:bodyPr>
          <a:lstStyle/>
          <a:p>
            <a:pPr>
              <a:defRPr/>
            </a:pPr>
            <a:r>
              <a:rPr lang="en-US" b="1" dirty="0">
                <a:solidFill>
                  <a:srgbClr val="435464"/>
                </a:solidFill>
                <a:ea typeface="ヒラギノ角ゴ ProN W3" charset="0"/>
                <a:cs typeface="ヒラギノ角ゴ ProN W3" charset="0"/>
                <a:sym typeface="Gill Sans" charset="0"/>
              </a:rPr>
              <a:t>DATABASE</a:t>
            </a:r>
          </a:p>
        </p:txBody>
      </p:sp>
      <p:grpSp>
        <p:nvGrpSpPr>
          <p:cNvPr id="60" name="Group 119"/>
          <p:cNvGrpSpPr>
            <a:grpSpLocks/>
          </p:cNvGrpSpPr>
          <p:nvPr/>
        </p:nvGrpSpPr>
        <p:grpSpPr bwMode="auto">
          <a:xfrm>
            <a:off x="2676175" y="1502602"/>
            <a:ext cx="3866773" cy="1317542"/>
            <a:chOff x="3326705" y="3291851"/>
            <a:chExt cx="4387780" cy="1495154"/>
          </a:xfrm>
        </p:grpSpPr>
        <p:cxnSp>
          <p:nvCxnSpPr>
            <p:cNvPr id="70" name="Straight Connector 101"/>
            <p:cNvCxnSpPr>
              <a:cxnSpLocks noChangeShapeType="1"/>
            </p:cNvCxnSpPr>
            <p:nvPr/>
          </p:nvCxnSpPr>
          <p:spPr bwMode="auto">
            <a:xfrm flipH="1">
              <a:off x="3326705" y="3291851"/>
              <a:ext cx="1428673" cy="1438883"/>
            </a:xfrm>
            <a:prstGeom prst="line">
              <a:avLst/>
            </a:prstGeom>
            <a:noFill/>
            <a:ln w="25400" algn="ctr">
              <a:solidFill>
                <a:schemeClr val="bg1">
                  <a:lumMod val="50000"/>
                </a:schemeClr>
              </a:solidFill>
              <a:round/>
              <a:headEnd/>
              <a:tailEnd/>
            </a:ln>
          </p:spPr>
        </p:cxnSp>
        <p:cxnSp>
          <p:nvCxnSpPr>
            <p:cNvPr id="71" name="Straight Connector 102"/>
            <p:cNvCxnSpPr>
              <a:cxnSpLocks noChangeShapeType="1"/>
            </p:cNvCxnSpPr>
            <p:nvPr/>
          </p:nvCxnSpPr>
          <p:spPr bwMode="auto">
            <a:xfrm>
              <a:off x="4755378" y="3291851"/>
              <a:ext cx="0" cy="1495154"/>
            </a:xfrm>
            <a:prstGeom prst="line">
              <a:avLst/>
            </a:prstGeom>
            <a:noFill/>
            <a:ln w="25400" algn="ctr">
              <a:solidFill>
                <a:schemeClr val="bg1">
                  <a:lumMod val="50000"/>
                </a:schemeClr>
              </a:solidFill>
              <a:round/>
              <a:headEnd/>
              <a:tailEnd/>
            </a:ln>
          </p:spPr>
        </p:cxnSp>
        <p:cxnSp>
          <p:nvCxnSpPr>
            <p:cNvPr id="72" name="Straight Connector 105"/>
            <p:cNvCxnSpPr>
              <a:cxnSpLocks noChangeShapeType="1"/>
            </p:cNvCxnSpPr>
            <p:nvPr/>
          </p:nvCxnSpPr>
          <p:spPr bwMode="auto">
            <a:xfrm>
              <a:off x="4755378" y="3291851"/>
              <a:ext cx="1428673" cy="1438883"/>
            </a:xfrm>
            <a:prstGeom prst="line">
              <a:avLst/>
            </a:prstGeom>
            <a:noFill/>
            <a:ln w="25400" algn="ctr">
              <a:solidFill>
                <a:schemeClr val="bg1">
                  <a:lumMod val="50000"/>
                </a:schemeClr>
              </a:solidFill>
              <a:round/>
              <a:headEnd/>
              <a:tailEnd/>
            </a:ln>
          </p:spPr>
        </p:cxnSp>
        <p:cxnSp>
          <p:nvCxnSpPr>
            <p:cNvPr id="73" name="Straight Connector 108"/>
            <p:cNvCxnSpPr>
              <a:cxnSpLocks noChangeShapeType="1"/>
            </p:cNvCxnSpPr>
            <p:nvPr/>
          </p:nvCxnSpPr>
          <p:spPr bwMode="auto">
            <a:xfrm>
              <a:off x="4755378" y="3291851"/>
              <a:ext cx="2959107" cy="1495154"/>
            </a:xfrm>
            <a:prstGeom prst="line">
              <a:avLst/>
            </a:prstGeom>
            <a:noFill/>
            <a:ln w="25400" algn="ctr">
              <a:solidFill>
                <a:schemeClr val="bg1">
                  <a:lumMod val="50000"/>
                </a:schemeClr>
              </a:solidFill>
              <a:round/>
              <a:headEnd/>
              <a:tailEnd/>
            </a:ln>
          </p:spPr>
        </p:cxnSp>
        <p:cxnSp>
          <p:nvCxnSpPr>
            <p:cNvPr id="74" name="Straight Connector 115"/>
            <p:cNvCxnSpPr>
              <a:cxnSpLocks noChangeShapeType="1"/>
            </p:cNvCxnSpPr>
            <p:nvPr/>
          </p:nvCxnSpPr>
          <p:spPr bwMode="auto">
            <a:xfrm>
              <a:off x="6285812" y="3291851"/>
              <a:ext cx="1428673" cy="1438883"/>
            </a:xfrm>
            <a:prstGeom prst="line">
              <a:avLst/>
            </a:prstGeom>
            <a:noFill/>
            <a:ln w="25400" algn="ctr">
              <a:solidFill>
                <a:schemeClr val="bg1">
                  <a:lumMod val="50000"/>
                </a:schemeClr>
              </a:solidFill>
              <a:round/>
              <a:headEnd/>
              <a:tailEnd/>
            </a:ln>
          </p:spPr>
        </p:cxnSp>
        <p:cxnSp>
          <p:nvCxnSpPr>
            <p:cNvPr id="75" name="Straight Connector 116"/>
            <p:cNvCxnSpPr>
              <a:cxnSpLocks noChangeShapeType="1"/>
            </p:cNvCxnSpPr>
            <p:nvPr/>
          </p:nvCxnSpPr>
          <p:spPr bwMode="auto">
            <a:xfrm flipH="1">
              <a:off x="6285812" y="3291851"/>
              <a:ext cx="0" cy="1495154"/>
            </a:xfrm>
            <a:prstGeom prst="line">
              <a:avLst/>
            </a:prstGeom>
            <a:noFill/>
            <a:ln w="25400" algn="ctr">
              <a:solidFill>
                <a:schemeClr val="bg1">
                  <a:lumMod val="50000"/>
                </a:schemeClr>
              </a:solidFill>
              <a:round/>
              <a:headEnd/>
              <a:tailEnd/>
            </a:ln>
          </p:spPr>
        </p:cxnSp>
        <p:cxnSp>
          <p:nvCxnSpPr>
            <p:cNvPr id="76" name="Straight Connector 117"/>
            <p:cNvCxnSpPr>
              <a:cxnSpLocks noChangeShapeType="1"/>
            </p:cNvCxnSpPr>
            <p:nvPr/>
          </p:nvCxnSpPr>
          <p:spPr bwMode="auto">
            <a:xfrm flipH="1">
              <a:off x="4857139" y="3291851"/>
              <a:ext cx="1428673" cy="1438883"/>
            </a:xfrm>
            <a:prstGeom prst="line">
              <a:avLst/>
            </a:prstGeom>
            <a:noFill/>
            <a:ln w="25400" algn="ctr">
              <a:solidFill>
                <a:schemeClr val="bg1">
                  <a:lumMod val="50000"/>
                </a:schemeClr>
              </a:solidFill>
              <a:round/>
              <a:headEnd/>
              <a:tailEnd/>
            </a:ln>
          </p:spPr>
        </p:cxnSp>
        <p:cxnSp>
          <p:nvCxnSpPr>
            <p:cNvPr id="77" name="Straight Connector 118"/>
            <p:cNvCxnSpPr>
              <a:cxnSpLocks noChangeShapeType="1"/>
            </p:cNvCxnSpPr>
            <p:nvPr/>
          </p:nvCxnSpPr>
          <p:spPr bwMode="auto">
            <a:xfrm flipH="1">
              <a:off x="3326705" y="3291851"/>
              <a:ext cx="2959107" cy="1495154"/>
            </a:xfrm>
            <a:prstGeom prst="line">
              <a:avLst/>
            </a:prstGeom>
            <a:noFill/>
            <a:ln w="25400" algn="ctr">
              <a:solidFill>
                <a:schemeClr val="bg1">
                  <a:lumMod val="50000"/>
                </a:schemeClr>
              </a:solidFill>
              <a:round/>
              <a:headEnd/>
              <a:tailEnd/>
            </a:ln>
          </p:spPr>
        </p:cxnSp>
      </p:grpSp>
      <p:grpSp>
        <p:nvGrpSpPr>
          <p:cNvPr id="61" name="Group 120"/>
          <p:cNvGrpSpPr>
            <a:grpSpLocks/>
          </p:cNvGrpSpPr>
          <p:nvPr/>
        </p:nvGrpSpPr>
        <p:grpSpPr bwMode="auto">
          <a:xfrm rot="10800000">
            <a:off x="2676176" y="2846059"/>
            <a:ext cx="3866773" cy="1317542"/>
            <a:chOff x="3326705" y="3291851"/>
            <a:chExt cx="4387780" cy="1495154"/>
          </a:xfrm>
        </p:grpSpPr>
        <p:cxnSp>
          <p:nvCxnSpPr>
            <p:cNvPr id="62" name="Straight Connector 121"/>
            <p:cNvCxnSpPr>
              <a:cxnSpLocks noChangeShapeType="1"/>
            </p:cNvCxnSpPr>
            <p:nvPr/>
          </p:nvCxnSpPr>
          <p:spPr bwMode="auto">
            <a:xfrm flipH="1">
              <a:off x="3326705" y="3291851"/>
              <a:ext cx="1428673" cy="1438883"/>
            </a:xfrm>
            <a:prstGeom prst="line">
              <a:avLst/>
            </a:prstGeom>
            <a:noFill/>
            <a:ln w="25400" algn="ctr">
              <a:solidFill>
                <a:schemeClr val="bg1">
                  <a:lumMod val="50000"/>
                </a:schemeClr>
              </a:solidFill>
              <a:round/>
              <a:headEnd/>
              <a:tailEnd/>
            </a:ln>
          </p:spPr>
        </p:cxnSp>
        <p:cxnSp>
          <p:nvCxnSpPr>
            <p:cNvPr id="63" name="Straight Connector 122"/>
            <p:cNvCxnSpPr>
              <a:cxnSpLocks noChangeShapeType="1"/>
            </p:cNvCxnSpPr>
            <p:nvPr/>
          </p:nvCxnSpPr>
          <p:spPr bwMode="auto">
            <a:xfrm>
              <a:off x="4755378" y="3291851"/>
              <a:ext cx="0" cy="1495154"/>
            </a:xfrm>
            <a:prstGeom prst="line">
              <a:avLst/>
            </a:prstGeom>
            <a:noFill/>
            <a:ln w="25400" algn="ctr">
              <a:solidFill>
                <a:schemeClr val="bg1">
                  <a:lumMod val="50000"/>
                </a:schemeClr>
              </a:solidFill>
              <a:round/>
              <a:headEnd/>
              <a:tailEnd/>
            </a:ln>
          </p:spPr>
        </p:cxnSp>
        <p:cxnSp>
          <p:nvCxnSpPr>
            <p:cNvPr id="64" name="Straight Connector 123"/>
            <p:cNvCxnSpPr>
              <a:cxnSpLocks noChangeShapeType="1"/>
            </p:cNvCxnSpPr>
            <p:nvPr/>
          </p:nvCxnSpPr>
          <p:spPr bwMode="auto">
            <a:xfrm>
              <a:off x="4755378" y="3291851"/>
              <a:ext cx="1428673" cy="1438883"/>
            </a:xfrm>
            <a:prstGeom prst="line">
              <a:avLst/>
            </a:prstGeom>
            <a:noFill/>
            <a:ln w="25400" algn="ctr">
              <a:solidFill>
                <a:schemeClr val="bg1">
                  <a:lumMod val="50000"/>
                </a:schemeClr>
              </a:solidFill>
              <a:round/>
              <a:headEnd/>
              <a:tailEnd/>
            </a:ln>
          </p:spPr>
        </p:cxnSp>
        <p:cxnSp>
          <p:nvCxnSpPr>
            <p:cNvPr id="65" name="Straight Connector 124"/>
            <p:cNvCxnSpPr>
              <a:cxnSpLocks noChangeShapeType="1"/>
            </p:cNvCxnSpPr>
            <p:nvPr/>
          </p:nvCxnSpPr>
          <p:spPr bwMode="auto">
            <a:xfrm>
              <a:off x="4755378" y="3291851"/>
              <a:ext cx="2959107" cy="1495154"/>
            </a:xfrm>
            <a:prstGeom prst="line">
              <a:avLst/>
            </a:prstGeom>
            <a:noFill/>
            <a:ln w="25400" algn="ctr">
              <a:solidFill>
                <a:schemeClr val="bg1">
                  <a:lumMod val="50000"/>
                </a:schemeClr>
              </a:solidFill>
              <a:round/>
              <a:headEnd/>
              <a:tailEnd/>
            </a:ln>
          </p:spPr>
        </p:cxnSp>
        <p:cxnSp>
          <p:nvCxnSpPr>
            <p:cNvPr id="66" name="Straight Connector 125"/>
            <p:cNvCxnSpPr>
              <a:cxnSpLocks noChangeShapeType="1"/>
            </p:cNvCxnSpPr>
            <p:nvPr/>
          </p:nvCxnSpPr>
          <p:spPr bwMode="auto">
            <a:xfrm>
              <a:off x="6285812" y="3291851"/>
              <a:ext cx="1428673" cy="1438883"/>
            </a:xfrm>
            <a:prstGeom prst="line">
              <a:avLst/>
            </a:prstGeom>
            <a:noFill/>
            <a:ln w="25400" algn="ctr">
              <a:solidFill>
                <a:schemeClr val="bg1">
                  <a:lumMod val="50000"/>
                </a:schemeClr>
              </a:solidFill>
              <a:round/>
              <a:headEnd/>
              <a:tailEnd/>
            </a:ln>
          </p:spPr>
        </p:cxnSp>
        <p:cxnSp>
          <p:nvCxnSpPr>
            <p:cNvPr id="67" name="Straight Connector 126"/>
            <p:cNvCxnSpPr>
              <a:cxnSpLocks noChangeShapeType="1"/>
            </p:cNvCxnSpPr>
            <p:nvPr/>
          </p:nvCxnSpPr>
          <p:spPr bwMode="auto">
            <a:xfrm flipH="1">
              <a:off x="6285812" y="3291851"/>
              <a:ext cx="0" cy="1495154"/>
            </a:xfrm>
            <a:prstGeom prst="line">
              <a:avLst/>
            </a:prstGeom>
            <a:noFill/>
            <a:ln w="25400" algn="ctr">
              <a:solidFill>
                <a:schemeClr val="bg1">
                  <a:lumMod val="50000"/>
                </a:schemeClr>
              </a:solidFill>
              <a:round/>
              <a:headEnd/>
              <a:tailEnd/>
            </a:ln>
          </p:spPr>
        </p:cxnSp>
        <p:cxnSp>
          <p:nvCxnSpPr>
            <p:cNvPr id="68" name="Straight Connector 127"/>
            <p:cNvCxnSpPr>
              <a:cxnSpLocks noChangeShapeType="1"/>
            </p:cNvCxnSpPr>
            <p:nvPr/>
          </p:nvCxnSpPr>
          <p:spPr bwMode="auto">
            <a:xfrm flipH="1">
              <a:off x="4857139" y="3291851"/>
              <a:ext cx="1428673" cy="1438883"/>
            </a:xfrm>
            <a:prstGeom prst="line">
              <a:avLst/>
            </a:prstGeom>
            <a:noFill/>
            <a:ln w="25400" algn="ctr">
              <a:solidFill>
                <a:schemeClr val="bg1">
                  <a:lumMod val="50000"/>
                </a:schemeClr>
              </a:solidFill>
              <a:round/>
              <a:headEnd/>
              <a:tailEnd/>
            </a:ln>
          </p:spPr>
        </p:cxnSp>
        <p:cxnSp>
          <p:nvCxnSpPr>
            <p:cNvPr id="69" name="Straight Connector 128"/>
            <p:cNvCxnSpPr>
              <a:cxnSpLocks noChangeShapeType="1"/>
            </p:cNvCxnSpPr>
            <p:nvPr/>
          </p:nvCxnSpPr>
          <p:spPr bwMode="auto">
            <a:xfrm flipH="1">
              <a:off x="3326705" y="3291851"/>
              <a:ext cx="2959107" cy="1495154"/>
            </a:xfrm>
            <a:prstGeom prst="line">
              <a:avLst/>
            </a:prstGeom>
            <a:noFill/>
            <a:ln w="25400" algn="ctr">
              <a:solidFill>
                <a:schemeClr val="bg1">
                  <a:lumMod val="50000"/>
                </a:schemeClr>
              </a:solidFill>
              <a:round/>
              <a:headEnd/>
              <a:tailEnd/>
            </a:ln>
          </p:spPr>
        </p:cxnSp>
      </p:grpSp>
      <p:sp>
        <p:nvSpPr>
          <p:cNvPr id="4" name="Rounded Rectangle 3"/>
          <p:cNvSpPr/>
          <p:nvPr/>
        </p:nvSpPr>
        <p:spPr bwMode="auto">
          <a:xfrm>
            <a:off x="3731361" y="1038226"/>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34" name="Group 33"/>
          <p:cNvGrpSpPr/>
          <p:nvPr/>
        </p:nvGrpSpPr>
        <p:grpSpPr bwMode="auto">
          <a:xfrm>
            <a:off x="3779896" y="1101075"/>
            <a:ext cx="412349" cy="764777"/>
            <a:chOff x="9633380" y="7667974"/>
            <a:chExt cx="863601" cy="1601787"/>
          </a:xfrm>
          <a:solidFill>
            <a:schemeClr val="accent4">
              <a:lumMod val="75000"/>
            </a:schemeClr>
          </a:solidFill>
        </p:grpSpPr>
        <p:grpSp>
          <p:nvGrpSpPr>
            <p:cNvPr id="35" name="Group 34"/>
            <p:cNvGrpSpPr/>
            <p:nvPr/>
          </p:nvGrpSpPr>
          <p:grpSpPr bwMode="auto">
            <a:xfrm>
              <a:off x="9744477" y="7667974"/>
              <a:ext cx="636600" cy="1365250"/>
              <a:chOff x="9712727" y="2522190"/>
              <a:chExt cx="636600" cy="1365250"/>
            </a:xfrm>
            <a:grpFill/>
          </p:grpSpPr>
          <p:sp>
            <p:nvSpPr>
              <p:cNvPr id="37" name="Freeform 36"/>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38" name="Freeform 37"/>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39" name="Freeform 38"/>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40" name="Freeform 39"/>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41" name="Freeform 40"/>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36" name="Freeform 35"/>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58" name="Rounded Rectangle 157"/>
          <p:cNvSpPr/>
          <p:nvPr/>
        </p:nvSpPr>
        <p:spPr bwMode="auto">
          <a:xfrm>
            <a:off x="5035494" y="1038226"/>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59" name="Group 158"/>
          <p:cNvGrpSpPr/>
          <p:nvPr/>
        </p:nvGrpSpPr>
        <p:grpSpPr bwMode="auto">
          <a:xfrm>
            <a:off x="5084029" y="1101075"/>
            <a:ext cx="412349" cy="764777"/>
            <a:chOff x="9633380" y="7667974"/>
            <a:chExt cx="863601" cy="1601787"/>
          </a:xfrm>
          <a:solidFill>
            <a:schemeClr val="accent4">
              <a:lumMod val="75000"/>
            </a:schemeClr>
          </a:solidFill>
        </p:grpSpPr>
        <p:grpSp>
          <p:nvGrpSpPr>
            <p:cNvPr id="160" name="Group 159"/>
            <p:cNvGrpSpPr/>
            <p:nvPr/>
          </p:nvGrpSpPr>
          <p:grpSpPr bwMode="auto">
            <a:xfrm>
              <a:off x="9744477" y="7667974"/>
              <a:ext cx="636600" cy="1365250"/>
              <a:chOff x="9712727" y="2522190"/>
              <a:chExt cx="636600" cy="1365250"/>
            </a:xfrm>
            <a:grpFill/>
          </p:grpSpPr>
          <p:sp>
            <p:nvSpPr>
              <p:cNvPr id="162" name="Freeform 161"/>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63" name="Freeform 162"/>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64" name="Freeform 163"/>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65" name="Freeform 164"/>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66" name="Freeform 165"/>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61" name="Freeform 160"/>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67" name="Rounded Rectangle 166"/>
          <p:cNvSpPr/>
          <p:nvPr/>
        </p:nvSpPr>
        <p:spPr bwMode="auto">
          <a:xfrm>
            <a:off x="3731361"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68" name="Group 167"/>
          <p:cNvGrpSpPr/>
          <p:nvPr/>
        </p:nvGrpSpPr>
        <p:grpSpPr bwMode="auto">
          <a:xfrm>
            <a:off x="3779896" y="2405208"/>
            <a:ext cx="412349" cy="764777"/>
            <a:chOff x="9633380" y="7667974"/>
            <a:chExt cx="863601" cy="1601787"/>
          </a:xfrm>
          <a:solidFill>
            <a:srgbClr val="5AB7B2"/>
          </a:solidFill>
        </p:grpSpPr>
        <p:grpSp>
          <p:nvGrpSpPr>
            <p:cNvPr id="169" name="Group 168"/>
            <p:cNvGrpSpPr/>
            <p:nvPr/>
          </p:nvGrpSpPr>
          <p:grpSpPr bwMode="auto">
            <a:xfrm>
              <a:off x="9744477" y="7667974"/>
              <a:ext cx="636600" cy="1365250"/>
              <a:chOff x="9712727" y="2522190"/>
              <a:chExt cx="636600" cy="1365250"/>
            </a:xfrm>
            <a:grpFill/>
          </p:grpSpPr>
          <p:sp>
            <p:nvSpPr>
              <p:cNvPr id="171" name="Freeform 170"/>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72" name="Freeform 171"/>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73" name="Freeform 172"/>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74" name="Freeform 173"/>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75" name="Freeform 174"/>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70" name="Freeform 169"/>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76" name="Rounded Rectangle 175"/>
          <p:cNvSpPr/>
          <p:nvPr/>
        </p:nvSpPr>
        <p:spPr bwMode="auto">
          <a:xfrm>
            <a:off x="5035494"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77" name="Group 176"/>
          <p:cNvGrpSpPr/>
          <p:nvPr/>
        </p:nvGrpSpPr>
        <p:grpSpPr bwMode="auto">
          <a:xfrm>
            <a:off x="5084029" y="2405208"/>
            <a:ext cx="412349" cy="764777"/>
            <a:chOff x="9633380" y="7667974"/>
            <a:chExt cx="863601" cy="1601787"/>
          </a:xfrm>
          <a:solidFill>
            <a:schemeClr val="accent5"/>
          </a:solidFill>
        </p:grpSpPr>
        <p:grpSp>
          <p:nvGrpSpPr>
            <p:cNvPr id="178" name="Group 177"/>
            <p:cNvGrpSpPr/>
            <p:nvPr/>
          </p:nvGrpSpPr>
          <p:grpSpPr bwMode="auto">
            <a:xfrm>
              <a:off x="9744477" y="7667974"/>
              <a:ext cx="636600" cy="1365250"/>
              <a:chOff x="9712727" y="2522190"/>
              <a:chExt cx="636600" cy="1365250"/>
            </a:xfrm>
            <a:grpFill/>
          </p:grpSpPr>
          <p:sp>
            <p:nvSpPr>
              <p:cNvPr id="180" name="Freeform 179"/>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81" name="Freeform 180"/>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82" name="Freeform 181"/>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83" name="Freeform 182"/>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84" name="Freeform 183"/>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79" name="Freeform 178"/>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85" name="Rounded Rectangle 184"/>
          <p:cNvSpPr/>
          <p:nvPr/>
        </p:nvSpPr>
        <p:spPr bwMode="auto">
          <a:xfrm>
            <a:off x="6259277"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86" name="Group 185"/>
          <p:cNvGrpSpPr/>
          <p:nvPr/>
        </p:nvGrpSpPr>
        <p:grpSpPr bwMode="auto">
          <a:xfrm>
            <a:off x="6307813" y="2405208"/>
            <a:ext cx="412349" cy="764777"/>
            <a:chOff x="9633380" y="7667974"/>
            <a:chExt cx="863601" cy="1601787"/>
          </a:xfrm>
          <a:solidFill>
            <a:schemeClr val="accent5"/>
          </a:solidFill>
        </p:grpSpPr>
        <p:grpSp>
          <p:nvGrpSpPr>
            <p:cNvPr id="187" name="Group 186"/>
            <p:cNvGrpSpPr/>
            <p:nvPr/>
          </p:nvGrpSpPr>
          <p:grpSpPr bwMode="auto">
            <a:xfrm>
              <a:off x="9744477" y="7667974"/>
              <a:ext cx="636600" cy="1365250"/>
              <a:chOff x="9712727" y="2522190"/>
              <a:chExt cx="636600" cy="1365250"/>
            </a:xfrm>
            <a:grpFill/>
          </p:grpSpPr>
          <p:sp>
            <p:nvSpPr>
              <p:cNvPr id="189" name="Freeform 188"/>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0" name="Freeform 189"/>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1" name="Freeform 190"/>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2" name="Freeform 191"/>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3" name="Freeform 192"/>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88" name="Freeform 187"/>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94" name="Rounded Rectangle 193"/>
          <p:cNvSpPr/>
          <p:nvPr/>
        </p:nvSpPr>
        <p:spPr bwMode="auto">
          <a:xfrm>
            <a:off x="2421047"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95" name="Group 194"/>
          <p:cNvGrpSpPr/>
          <p:nvPr/>
        </p:nvGrpSpPr>
        <p:grpSpPr bwMode="auto">
          <a:xfrm>
            <a:off x="2469582" y="2405208"/>
            <a:ext cx="412349" cy="764777"/>
            <a:chOff x="9633380" y="7667974"/>
            <a:chExt cx="863601" cy="1601787"/>
          </a:xfrm>
          <a:solidFill>
            <a:schemeClr val="accent5"/>
          </a:solidFill>
        </p:grpSpPr>
        <p:grpSp>
          <p:nvGrpSpPr>
            <p:cNvPr id="196" name="Group 195"/>
            <p:cNvGrpSpPr/>
            <p:nvPr/>
          </p:nvGrpSpPr>
          <p:grpSpPr bwMode="auto">
            <a:xfrm>
              <a:off x="9744477" y="7667974"/>
              <a:ext cx="636600" cy="1365250"/>
              <a:chOff x="9712727" y="2522190"/>
              <a:chExt cx="636600" cy="1365250"/>
            </a:xfrm>
            <a:grpFill/>
          </p:grpSpPr>
          <p:sp>
            <p:nvSpPr>
              <p:cNvPr id="198" name="Freeform 197"/>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9" name="Freeform 198"/>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0" name="Freeform 199"/>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1" name="Freeform 200"/>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2" name="Freeform 201"/>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97" name="Freeform 196"/>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03" name="Rounded Rectangle 202"/>
          <p:cNvSpPr/>
          <p:nvPr/>
        </p:nvSpPr>
        <p:spPr bwMode="auto">
          <a:xfrm>
            <a:off x="3731361" y="3757745"/>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204" name="Group 203"/>
          <p:cNvGrpSpPr/>
          <p:nvPr/>
        </p:nvGrpSpPr>
        <p:grpSpPr bwMode="auto">
          <a:xfrm>
            <a:off x="3779896" y="3820594"/>
            <a:ext cx="412349" cy="764777"/>
            <a:chOff x="9633380" y="7667974"/>
            <a:chExt cx="863601" cy="1601787"/>
          </a:xfrm>
          <a:solidFill>
            <a:schemeClr val="accent6"/>
          </a:solidFill>
        </p:grpSpPr>
        <p:grpSp>
          <p:nvGrpSpPr>
            <p:cNvPr id="205" name="Group 204"/>
            <p:cNvGrpSpPr/>
            <p:nvPr/>
          </p:nvGrpSpPr>
          <p:grpSpPr bwMode="auto">
            <a:xfrm>
              <a:off x="9744477" y="7667974"/>
              <a:ext cx="636600" cy="1365250"/>
              <a:chOff x="9712727" y="2522190"/>
              <a:chExt cx="636600" cy="1365250"/>
            </a:xfrm>
            <a:grpFill/>
          </p:grpSpPr>
          <p:sp>
            <p:nvSpPr>
              <p:cNvPr id="207" name="Freeform 206"/>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8" name="Freeform 207"/>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9" name="Freeform 208"/>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0" name="Freeform 209"/>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1" name="Freeform 210"/>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06" name="Freeform 205"/>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12" name="Rounded Rectangle 211"/>
          <p:cNvSpPr/>
          <p:nvPr/>
        </p:nvSpPr>
        <p:spPr bwMode="auto">
          <a:xfrm>
            <a:off x="5035494" y="3757745"/>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213" name="Group 212"/>
          <p:cNvGrpSpPr/>
          <p:nvPr/>
        </p:nvGrpSpPr>
        <p:grpSpPr bwMode="auto">
          <a:xfrm>
            <a:off x="5084029" y="3820594"/>
            <a:ext cx="412349" cy="764777"/>
            <a:chOff x="9633380" y="7667974"/>
            <a:chExt cx="863601" cy="1601787"/>
          </a:xfrm>
          <a:solidFill>
            <a:schemeClr val="accent6"/>
          </a:solidFill>
        </p:grpSpPr>
        <p:grpSp>
          <p:nvGrpSpPr>
            <p:cNvPr id="214" name="Group 213"/>
            <p:cNvGrpSpPr/>
            <p:nvPr/>
          </p:nvGrpSpPr>
          <p:grpSpPr bwMode="auto">
            <a:xfrm>
              <a:off x="9744477" y="7667974"/>
              <a:ext cx="636600" cy="1365250"/>
              <a:chOff x="9712727" y="2522190"/>
              <a:chExt cx="636600" cy="1365250"/>
            </a:xfrm>
            <a:grpFill/>
          </p:grpSpPr>
          <p:sp>
            <p:nvSpPr>
              <p:cNvPr id="216" name="Freeform 215"/>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7" name="Freeform 216"/>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8" name="Freeform 217"/>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9" name="Freeform 218"/>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0" name="Freeform 219"/>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15" name="Freeform 214"/>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39" name="TextBox 238"/>
          <p:cNvSpPr txBox="1">
            <a:spLocks noChangeArrowheads="1"/>
          </p:cNvSpPr>
          <p:nvPr/>
        </p:nvSpPr>
        <p:spPr bwMode="auto">
          <a:xfrm>
            <a:off x="415002" y="2503742"/>
            <a:ext cx="2209019" cy="4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5" tIns="25709" rIns="51415" bIns="25709">
            <a:spAutoFit/>
          </a:bodyPr>
          <a:lstStyle>
            <a:lvl1pPr algn="ctr">
              <a:defRPr sz="3600">
                <a:solidFill>
                  <a:srgbClr val="000000"/>
                </a:solidFill>
                <a:latin typeface="Gill Sans"/>
                <a:ea typeface="ヒラギノ角ゴ ProN W3"/>
                <a:cs typeface="ヒラギノ角ゴ ProN W3"/>
                <a:sym typeface="Gill Sans"/>
              </a:defRPr>
            </a:lvl1pPr>
            <a:lvl2pPr marL="742950" indent="-285750" algn="ctr">
              <a:defRPr sz="3600">
                <a:solidFill>
                  <a:srgbClr val="000000"/>
                </a:solidFill>
                <a:latin typeface="Gill Sans"/>
                <a:ea typeface="ヒラギノ角ゴ ProN W3"/>
                <a:cs typeface="ヒラギノ角ゴ ProN W3"/>
                <a:sym typeface="Gill Sans"/>
              </a:defRPr>
            </a:lvl2pPr>
            <a:lvl3pPr marL="1143000" indent="-228600" algn="ctr">
              <a:defRPr sz="3600">
                <a:solidFill>
                  <a:srgbClr val="000000"/>
                </a:solidFill>
                <a:latin typeface="Gill Sans"/>
                <a:ea typeface="ヒラギノ角ゴ ProN W3"/>
                <a:cs typeface="ヒラギノ角ゴ ProN W3"/>
                <a:sym typeface="Gill Sans"/>
              </a:defRPr>
            </a:lvl3pPr>
            <a:lvl4pPr marL="1600200" indent="-228600" algn="ctr">
              <a:defRPr sz="3600">
                <a:solidFill>
                  <a:srgbClr val="000000"/>
                </a:solidFill>
                <a:latin typeface="Gill Sans"/>
                <a:ea typeface="ヒラギノ角ゴ ProN W3"/>
                <a:cs typeface="ヒラギノ角ゴ ProN W3"/>
                <a:sym typeface="Gill Sans"/>
              </a:defRPr>
            </a:lvl4pPr>
            <a:lvl5pPr marL="2057400" indent="-228600" algn="ctr">
              <a:defRPr sz="3600">
                <a:solidFill>
                  <a:srgbClr val="000000"/>
                </a:solidFill>
                <a:latin typeface="Gill Sans"/>
                <a:ea typeface="ヒラギノ角ゴ ProN W3"/>
                <a:cs typeface="ヒラギノ角ゴ ProN W3"/>
                <a:sym typeface="Gill Sans"/>
              </a:defRPr>
            </a:lvl5pPr>
            <a:lvl6pPr marL="25146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6pPr>
            <a:lvl7pPr marL="29718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7pPr>
            <a:lvl8pPr marL="34290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8pPr>
            <a:lvl9pPr marL="38862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9pPr>
          </a:lstStyle>
          <a:p>
            <a:pPr algn="l">
              <a:defRPr/>
            </a:pPr>
            <a:r>
              <a:rPr lang="en-US" sz="1400" b="1" dirty="0">
                <a:solidFill>
                  <a:srgbClr val="435464"/>
                </a:solidFill>
                <a:latin typeface="Arial"/>
                <a:ea typeface="ヒラギノ角ゴ ProN W3" charset="0"/>
                <a:cs typeface="ヒラギノ角ゴ ProN W3" charset="0"/>
              </a:rPr>
              <a:t>ADD 1 </a:t>
            </a:r>
            <a:br>
              <a:rPr lang="en-US" sz="1400" b="1" dirty="0">
                <a:solidFill>
                  <a:srgbClr val="435464"/>
                </a:solidFill>
                <a:latin typeface="Arial"/>
                <a:ea typeface="ヒラギノ角ゴ ProN W3" charset="0"/>
                <a:cs typeface="ヒラギノ角ゴ ProN W3" charset="0"/>
              </a:rPr>
            </a:br>
            <a:r>
              <a:rPr lang="en-US" sz="1400" b="1" dirty="0">
                <a:solidFill>
                  <a:srgbClr val="435464"/>
                </a:solidFill>
                <a:latin typeface="Arial"/>
                <a:ea typeface="ヒラギノ角ゴ ProN W3" charset="0"/>
                <a:cs typeface="ヒラギノ角ゴ ProN W3" charset="0"/>
              </a:rPr>
              <a:t>SERVER</a:t>
            </a:r>
          </a:p>
        </p:txBody>
      </p:sp>
      <p:sp>
        <p:nvSpPr>
          <p:cNvPr id="240" name="TextBox 239"/>
          <p:cNvSpPr txBox="1">
            <a:spLocks noChangeArrowheads="1"/>
          </p:cNvSpPr>
          <p:nvPr/>
        </p:nvSpPr>
        <p:spPr bwMode="auto">
          <a:xfrm>
            <a:off x="412641" y="3272774"/>
            <a:ext cx="2171777" cy="4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5" tIns="25709" rIns="51415" bIns="25709">
            <a:spAutoFit/>
          </a:bodyPr>
          <a:lstStyle>
            <a:lvl1pPr algn="ctr">
              <a:defRPr sz="3600">
                <a:solidFill>
                  <a:srgbClr val="000000"/>
                </a:solidFill>
                <a:latin typeface="Gill Sans"/>
                <a:ea typeface="ヒラギノ角ゴ ProN W3"/>
                <a:cs typeface="ヒラギノ角ゴ ProN W3"/>
                <a:sym typeface="Gill Sans"/>
              </a:defRPr>
            </a:lvl1pPr>
            <a:lvl2pPr marL="742950" indent="-285750" algn="ctr">
              <a:defRPr sz="3600">
                <a:solidFill>
                  <a:srgbClr val="000000"/>
                </a:solidFill>
                <a:latin typeface="Gill Sans"/>
                <a:ea typeface="ヒラギノ角ゴ ProN W3"/>
                <a:cs typeface="ヒラギノ角ゴ ProN W3"/>
                <a:sym typeface="Gill Sans"/>
              </a:defRPr>
            </a:lvl2pPr>
            <a:lvl3pPr marL="1143000" indent="-228600" algn="ctr">
              <a:defRPr sz="3600">
                <a:solidFill>
                  <a:srgbClr val="000000"/>
                </a:solidFill>
                <a:latin typeface="Gill Sans"/>
                <a:ea typeface="ヒラギノ角ゴ ProN W3"/>
                <a:cs typeface="ヒラギノ角ゴ ProN W3"/>
                <a:sym typeface="Gill Sans"/>
              </a:defRPr>
            </a:lvl3pPr>
            <a:lvl4pPr marL="1600200" indent="-228600" algn="ctr">
              <a:defRPr sz="3600">
                <a:solidFill>
                  <a:srgbClr val="000000"/>
                </a:solidFill>
                <a:latin typeface="Gill Sans"/>
                <a:ea typeface="ヒラギノ角ゴ ProN W3"/>
                <a:cs typeface="ヒラギノ角ゴ ProN W3"/>
                <a:sym typeface="Gill Sans"/>
              </a:defRPr>
            </a:lvl4pPr>
            <a:lvl5pPr marL="2057400" indent="-228600" algn="ctr">
              <a:defRPr sz="3600">
                <a:solidFill>
                  <a:srgbClr val="000000"/>
                </a:solidFill>
                <a:latin typeface="Gill Sans"/>
                <a:ea typeface="ヒラギノ角ゴ ProN W3"/>
                <a:cs typeface="ヒラギノ角ゴ ProN W3"/>
                <a:sym typeface="Gill Sans"/>
              </a:defRPr>
            </a:lvl5pPr>
            <a:lvl6pPr marL="25146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6pPr>
            <a:lvl7pPr marL="29718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7pPr>
            <a:lvl8pPr marL="34290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8pPr>
            <a:lvl9pPr marL="38862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9pPr>
          </a:lstStyle>
          <a:p>
            <a:pPr algn="l">
              <a:defRPr/>
            </a:pPr>
            <a:r>
              <a:rPr lang="en-US" sz="1400" dirty="0">
                <a:solidFill>
                  <a:srgbClr val="435464"/>
                </a:solidFill>
                <a:latin typeface="Arial"/>
                <a:ea typeface="ヒラギノ角ゴ ProN W3" charset="0"/>
                <a:cs typeface="ヒラギノ角ゴ ProN W3" charset="0"/>
              </a:rPr>
              <a:t>20+ Changes</a:t>
            </a:r>
          </a:p>
          <a:p>
            <a:pPr algn="l">
              <a:defRPr/>
            </a:pPr>
            <a:r>
              <a:rPr lang="en-US" sz="1400" dirty="0">
                <a:solidFill>
                  <a:srgbClr val="435464"/>
                </a:solidFill>
                <a:latin typeface="Arial"/>
                <a:ea typeface="ヒラギノ角ゴ ProN W3" charset="0"/>
                <a:cs typeface="ヒラギノ角ゴ ProN W3" charset="0"/>
              </a:rPr>
              <a:t>12+ New dependences</a:t>
            </a:r>
          </a:p>
        </p:txBody>
      </p:sp>
      <p:sp>
        <p:nvSpPr>
          <p:cNvPr id="221" name="Rounded Rectangle 220"/>
          <p:cNvSpPr/>
          <p:nvPr/>
        </p:nvSpPr>
        <p:spPr bwMode="auto">
          <a:xfrm>
            <a:off x="1661061"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222" name="Group 221"/>
          <p:cNvGrpSpPr/>
          <p:nvPr/>
        </p:nvGrpSpPr>
        <p:grpSpPr bwMode="auto">
          <a:xfrm>
            <a:off x="1709596" y="2405208"/>
            <a:ext cx="412349" cy="764777"/>
            <a:chOff x="9633380" y="7667974"/>
            <a:chExt cx="863601" cy="1601787"/>
          </a:xfrm>
          <a:solidFill>
            <a:schemeClr val="accent1"/>
          </a:solidFill>
        </p:grpSpPr>
        <p:grpSp>
          <p:nvGrpSpPr>
            <p:cNvPr id="223" name="Group 222"/>
            <p:cNvGrpSpPr/>
            <p:nvPr/>
          </p:nvGrpSpPr>
          <p:grpSpPr bwMode="auto">
            <a:xfrm>
              <a:off x="9744477" y="7667974"/>
              <a:ext cx="636600" cy="1365250"/>
              <a:chOff x="9712727" y="2522190"/>
              <a:chExt cx="636600" cy="1365250"/>
            </a:xfrm>
            <a:grpFill/>
          </p:grpSpPr>
          <p:sp>
            <p:nvSpPr>
              <p:cNvPr id="225" name="Freeform 224"/>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6" name="Freeform 225"/>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7" name="Freeform 226"/>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8" name="Freeform 227"/>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9" name="Freeform 228"/>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24" name="Freeform 223"/>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32755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899"/>
            <a:ext cx="8382000" cy="380873"/>
          </a:xfrm>
        </p:spPr>
        <p:txBody>
          <a:bodyPr/>
          <a:lstStyle/>
          <a:p>
            <a:r>
              <a:rPr lang="en-US" dirty="0" smtClean="0"/>
              <a:t>To Operate at Velocity, Teams Need </a:t>
            </a:r>
            <a:r>
              <a:rPr lang="en-US" u="sng" dirty="0" smtClean="0"/>
              <a:t>Visibility</a:t>
            </a:r>
            <a:endParaRPr lang="en-US" u="sng" dirty="0"/>
          </a:p>
        </p:txBody>
      </p:sp>
      <p:grpSp>
        <p:nvGrpSpPr>
          <p:cNvPr id="11" name="Group 10"/>
          <p:cNvGrpSpPr/>
          <p:nvPr/>
        </p:nvGrpSpPr>
        <p:grpSpPr>
          <a:xfrm>
            <a:off x="3458618" y="1221113"/>
            <a:ext cx="2740238" cy="1926870"/>
            <a:chOff x="4611490" y="1628150"/>
            <a:chExt cx="3653651" cy="2569160"/>
          </a:xfrm>
        </p:grpSpPr>
        <p:sp>
          <p:nvSpPr>
            <p:cNvPr id="10" name="Freeform 29"/>
            <p:cNvSpPr>
              <a:spLocks noEditPoints="1"/>
            </p:cNvSpPr>
            <p:nvPr/>
          </p:nvSpPr>
          <p:spPr bwMode="auto">
            <a:xfrm>
              <a:off x="5415155" y="3075670"/>
              <a:ext cx="625248" cy="741122"/>
            </a:xfrm>
            <a:custGeom>
              <a:avLst/>
              <a:gdLst>
                <a:gd name="T0" fmla="*/ 140 w 160"/>
                <a:gd name="T1" fmla="*/ 77 h 190"/>
                <a:gd name="T2" fmla="*/ 142 w 160"/>
                <a:gd name="T3" fmla="*/ 77 h 190"/>
                <a:gd name="T4" fmla="*/ 142 w 160"/>
                <a:gd name="T5" fmla="*/ 50 h 190"/>
                <a:gd name="T6" fmla="*/ 91 w 160"/>
                <a:gd name="T7" fmla="*/ 0 h 190"/>
                <a:gd name="T8" fmla="*/ 75 w 160"/>
                <a:gd name="T9" fmla="*/ 0 h 190"/>
                <a:gd name="T10" fmla="*/ 24 w 160"/>
                <a:gd name="T11" fmla="*/ 50 h 190"/>
                <a:gd name="T12" fmla="*/ 24 w 160"/>
                <a:gd name="T13" fmla="*/ 77 h 190"/>
                <a:gd name="T14" fmla="*/ 20 w 160"/>
                <a:gd name="T15" fmla="*/ 77 h 190"/>
                <a:gd name="T16" fmla="*/ 0 w 160"/>
                <a:gd name="T17" fmla="*/ 98 h 190"/>
                <a:gd name="T18" fmla="*/ 0 w 160"/>
                <a:gd name="T19" fmla="*/ 170 h 190"/>
                <a:gd name="T20" fmla="*/ 20 w 160"/>
                <a:gd name="T21" fmla="*/ 190 h 190"/>
                <a:gd name="T22" fmla="*/ 140 w 160"/>
                <a:gd name="T23" fmla="*/ 190 h 190"/>
                <a:gd name="T24" fmla="*/ 160 w 160"/>
                <a:gd name="T25" fmla="*/ 170 h 190"/>
                <a:gd name="T26" fmla="*/ 160 w 160"/>
                <a:gd name="T27" fmla="*/ 98 h 190"/>
                <a:gd name="T28" fmla="*/ 140 w 160"/>
                <a:gd name="T29" fmla="*/ 77 h 190"/>
                <a:gd name="T30" fmla="*/ 75 w 160"/>
                <a:gd name="T31" fmla="*/ 21 h 190"/>
                <a:gd name="T32" fmla="*/ 91 w 160"/>
                <a:gd name="T33" fmla="*/ 21 h 190"/>
                <a:gd name="T34" fmla="*/ 121 w 160"/>
                <a:gd name="T35" fmla="*/ 50 h 190"/>
                <a:gd name="T36" fmla="*/ 121 w 160"/>
                <a:gd name="T37" fmla="*/ 77 h 190"/>
                <a:gd name="T38" fmla="*/ 45 w 160"/>
                <a:gd name="T39" fmla="*/ 77 h 190"/>
                <a:gd name="T40" fmla="*/ 45 w 160"/>
                <a:gd name="T41" fmla="*/ 50 h 190"/>
                <a:gd name="T42" fmla="*/ 75 w 160"/>
                <a:gd name="T43" fmla="*/ 21 h 190"/>
                <a:gd name="T44" fmla="*/ 94 w 160"/>
                <a:gd name="T45" fmla="*/ 156 h 190"/>
                <a:gd name="T46" fmla="*/ 89 w 160"/>
                <a:gd name="T47" fmla="*/ 161 h 190"/>
                <a:gd name="T48" fmla="*/ 72 w 160"/>
                <a:gd name="T49" fmla="*/ 161 h 190"/>
                <a:gd name="T50" fmla="*/ 67 w 160"/>
                <a:gd name="T51" fmla="*/ 156 h 190"/>
                <a:gd name="T52" fmla="*/ 67 w 160"/>
                <a:gd name="T53" fmla="*/ 142 h 190"/>
                <a:gd name="T54" fmla="*/ 59 w 160"/>
                <a:gd name="T55" fmla="*/ 125 h 190"/>
                <a:gd name="T56" fmla="*/ 80 w 160"/>
                <a:gd name="T57" fmla="*/ 104 h 190"/>
                <a:gd name="T58" fmla="*/ 101 w 160"/>
                <a:gd name="T59" fmla="*/ 125 h 190"/>
                <a:gd name="T60" fmla="*/ 94 w 160"/>
                <a:gd name="T61" fmla="*/ 141 h 190"/>
                <a:gd name="T62" fmla="*/ 94 w 160"/>
                <a:gd name="T63" fmla="*/ 1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90">
                  <a:moveTo>
                    <a:pt x="140" y="77"/>
                  </a:moveTo>
                  <a:cubicBezTo>
                    <a:pt x="142" y="77"/>
                    <a:pt x="142" y="77"/>
                    <a:pt x="142" y="77"/>
                  </a:cubicBezTo>
                  <a:cubicBezTo>
                    <a:pt x="142" y="50"/>
                    <a:pt x="142" y="50"/>
                    <a:pt x="142" y="50"/>
                  </a:cubicBezTo>
                  <a:cubicBezTo>
                    <a:pt x="142" y="22"/>
                    <a:pt x="119" y="0"/>
                    <a:pt x="91" y="0"/>
                  </a:cubicBezTo>
                  <a:cubicBezTo>
                    <a:pt x="75" y="0"/>
                    <a:pt x="75" y="0"/>
                    <a:pt x="75" y="0"/>
                  </a:cubicBezTo>
                  <a:cubicBezTo>
                    <a:pt x="47" y="0"/>
                    <a:pt x="24" y="22"/>
                    <a:pt x="24" y="50"/>
                  </a:cubicBezTo>
                  <a:cubicBezTo>
                    <a:pt x="24" y="77"/>
                    <a:pt x="24" y="77"/>
                    <a:pt x="24" y="77"/>
                  </a:cubicBezTo>
                  <a:cubicBezTo>
                    <a:pt x="20" y="77"/>
                    <a:pt x="20" y="77"/>
                    <a:pt x="20" y="77"/>
                  </a:cubicBezTo>
                  <a:cubicBezTo>
                    <a:pt x="9" y="77"/>
                    <a:pt x="0" y="87"/>
                    <a:pt x="0" y="98"/>
                  </a:cubicBezTo>
                  <a:cubicBezTo>
                    <a:pt x="0" y="170"/>
                    <a:pt x="0" y="170"/>
                    <a:pt x="0" y="170"/>
                  </a:cubicBezTo>
                  <a:cubicBezTo>
                    <a:pt x="0" y="181"/>
                    <a:pt x="9" y="190"/>
                    <a:pt x="20" y="190"/>
                  </a:cubicBezTo>
                  <a:cubicBezTo>
                    <a:pt x="140" y="190"/>
                    <a:pt x="140" y="190"/>
                    <a:pt x="140" y="190"/>
                  </a:cubicBezTo>
                  <a:cubicBezTo>
                    <a:pt x="151" y="190"/>
                    <a:pt x="160" y="181"/>
                    <a:pt x="160" y="170"/>
                  </a:cubicBezTo>
                  <a:cubicBezTo>
                    <a:pt x="160" y="98"/>
                    <a:pt x="160" y="98"/>
                    <a:pt x="160" y="98"/>
                  </a:cubicBezTo>
                  <a:cubicBezTo>
                    <a:pt x="160" y="87"/>
                    <a:pt x="151" y="77"/>
                    <a:pt x="140" y="77"/>
                  </a:cubicBezTo>
                  <a:close/>
                  <a:moveTo>
                    <a:pt x="75" y="21"/>
                  </a:moveTo>
                  <a:cubicBezTo>
                    <a:pt x="91" y="21"/>
                    <a:pt x="91" y="21"/>
                    <a:pt x="91" y="21"/>
                  </a:cubicBezTo>
                  <a:cubicBezTo>
                    <a:pt x="107" y="21"/>
                    <a:pt x="121" y="34"/>
                    <a:pt x="121" y="50"/>
                  </a:cubicBezTo>
                  <a:cubicBezTo>
                    <a:pt x="121" y="77"/>
                    <a:pt x="121" y="77"/>
                    <a:pt x="121" y="77"/>
                  </a:cubicBezTo>
                  <a:cubicBezTo>
                    <a:pt x="45" y="77"/>
                    <a:pt x="45" y="77"/>
                    <a:pt x="45" y="77"/>
                  </a:cubicBezTo>
                  <a:cubicBezTo>
                    <a:pt x="45" y="50"/>
                    <a:pt x="45" y="50"/>
                    <a:pt x="45" y="50"/>
                  </a:cubicBezTo>
                  <a:cubicBezTo>
                    <a:pt x="45" y="34"/>
                    <a:pt x="58" y="21"/>
                    <a:pt x="75" y="21"/>
                  </a:cubicBezTo>
                  <a:close/>
                  <a:moveTo>
                    <a:pt x="94" y="156"/>
                  </a:moveTo>
                  <a:cubicBezTo>
                    <a:pt x="94" y="159"/>
                    <a:pt x="92" y="161"/>
                    <a:pt x="89" y="161"/>
                  </a:cubicBezTo>
                  <a:cubicBezTo>
                    <a:pt x="72" y="161"/>
                    <a:pt x="72" y="161"/>
                    <a:pt x="72" y="161"/>
                  </a:cubicBezTo>
                  <a:cubicBezTo>
                    <a:pt x="70" y="161"/>
                    <a:pt x="67" y="159"/>
                    <a:pt x="67" y="156"/>
                  </a:cubicBezTo>
                  <a:cubicBezTo>
                    <a:pt x="67" y="142"/>
                    <a:pt x="67" y="142"/>
                    <a:pt x="67" y="142"/>
                  </a:cubicBezTo>
                  <a:cubicBezTo>
                    <a:pt x="62" y="138"/>
                    <a:pt x="59" y="132"/>
                    <a:pt x="59" y="125"/>
                  </a:cubicBezTo>
                  <a:cubicBezTo>
                    <a:pt x="59" y="114"/>
                    <a:pt x="68" y="104"/>
                    <a:pt x="80" y="104"/>
                  </a:cubicBezTo>
                  <a:cubicBezTo>
                    <a:pt x="92" y="104"/>
                    <a:pt x="101" y="114"/>
                    <a:pt x="101" y="125"/>
                  </a:cubicBezTo>
                  <a:cubicBezTo>
                    <a:pt x="101" y="131"/>
                    <a:pt x="98" y="137"/>
                    <a:pt x="94" y="141"/>
                  </a:cubicBezTo>
                  <a:lnTo>
                    <a:pt x="94" y="156"/>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40" name="Group 39"/>
            <p:cNvGrpSpPr/>
            <p:nvPr/>
          </p:nvGrpSpPr>
          <p:grpSpPr>
            <a:xfrm>
              <a:off x="4611490" y="1628150"/>
              <a:ext cx="1783840" cy="2569160"/>
              <a:chOff x="8696325" y="2465388"/>
              <a:chExt cx="1049338" cy="1511300"/>
            </a:xfrm>
            <a:solidFill>
              <a:schemeClr val="accent4">
                <a:lumMod val="75000"/>
              </a:schemeClr>
            </a:solidFill>
          </p:grpSpPr>
          <p:sp>
            <p:nvSpPr>
              <p:cNvPr id="30" name="Freeform 24"/>
              <p:cNvSpPr>
                <a:spLocks/>
              </p:cNvSpPr>
              <p:nvPr/>
            </p:nvSpPr>
            <p:spPr bwMode="auto">
              <a:xfrm>
                <a:off x="9078913" y="2747963"/>
                <a:ext cx="193675" cy="193675"/>
              </a:xfrm>
              <a:custGeom>
                <a:avLst/>
                <a:gdLst>
                  <a:gd name="T0" fmla="*/ 4 w 51"/>
                  <a:gd name="T1" fmla="*/ 51 h 51"/>
                  <a:gd name="T2" fmla="*/ 48 w 51"/>
                  <a:gd name="T3" fmla="*/ 51 h 51"/>
                  <a:gd name="T4" fmla="*/ 48 w 51"/>
                  <a:gd name="T5" fmla="*/ 51 h 51"/>
                  <a:gd name="T6" fmla="*/ 48 w 51"/>
                  <a:gd name="T7" fmla="*/ 51 h 51"/>
                  <a:gd name="T8" fmla="*/ 51 w 51"/>
                  <a:gd name="T9" fmla="*/ 48 h 51"/>
                  <a:gd name="T10" fmla="*/ 51 w 51"/>
                  <a:gd name="T11" fmla="*/ 48 h 51"/>
                  <a:gd name="T12" fmla="*/ 4 w 51"/>
                  <a:gd name="T13" fmla="*/ 0 h 51"/>
                  <a:gd name="T14" fmla="*/ 3 w 51"/>
                  <a:gd name="T15" fmla="*/ 0 h 51"/>
                  <a:gd name="T16" fmla="*/ 0 w 51"/>
                  <a:gd name="T17" fmla="*/ 4 h 51"/>
                  <a:gd name="T18" fmla="*/ 0 w 51"/>
                  <a:gd name="T19" fmla="*/ 48 h 51"/>
                  <a:gd name="T20" fmla="*/ 4 w 51"/>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1">
                    <a:moveTo>
                      <a:pt x="4" y="51"/>
                    </a:moveTo>
                    <a:cubicBezTo>
                      <a:pt x="48" y="51"/>
                      <a:pt x="48" y="51"/>
                      <a:pt x="48" y="51"/>
                    </a:cubicBezTo>
                    <a:cubicBezTo>
                      <a:pt x="48" y="51"/>
                      <a:pt x="48" y="51"/>
                      <a:pt x="48" y="51"/>
                    </a:cubicBezTo>
                    <a:cubicBezTo>
                      <a:pt x="48" y="51"/>
                      <a:pt x="48" y="51"/>
                      <a:pt x="48" y="51"/>
                    </a:cubicBezTo>
                    <a:cubicBezTo>
                      <a:pt x="50" y="51"/>
                      <a:pt x="51" y="50"/>
                      <a:pt x="51" y="48"/>
                    </a:cubicBezTo>
                    <a:cubicBezTo>
                      <a:pt x="51" y="48"/>
                      <a:pt x="51" y="48"/>
                      <a:pt x="51" y="48"/>
                    </a:cubicBezTo>
                    <a:cubicBezTo>
                      <a:pt x="49" y="22"/>
                      <a:pt x="29" y="2"/>
                      <a:pt x="4" y="0"/>
                    </a:cubicBezTo>
                    <a:cubicBezTo>
                      <a:pt x="3" y="0"/>
                      <a:pt x="3" y="0"/>
                      <a:pt x="3" y="0"/>
                    </a:cubicBezTo>
                    <a:cubicBezTo>
                      <a:pt x="2" y="0"/>
                      <a:pt x="0" y="2"/>
                      <a:pt x="0" y="4"/>
                    </a:cubicBezTo>
                    <a:cubicBezTo>
                      <a:pt x="0" y="48"/>
                      <a:pt x="0" y="48"/>
                      <a:pt x="0" y="48"/>
                    </a:cubicBezTo>
                    <a:cubicBezTo>
                      <a:pt x="0" y="50"/>
                      <a:pt x="2" y="51"/>
                      <a:pt x="4"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1" name="Freeform 25"/>
              <p:cNvSpPr>
                <a:spLocks noEditPoints="1"/>
              </p:cNvSpPr>
              <p:nvPr/>
            </p:nvSpPr>
            <p:spPr bwMode="auto">
              <a:xfrm>
                <a:off x="8696325" y="2465388"/>
                <a:ext cx="1049338" cy="1511300"/>
              </a:xfrm>
              <a:custGeom>
                <a:avLst/>
                <a:gdLst>
                  <a:gd name="T0" fmla="*/ 227 w 277"/>
                  <a:gd name="T1" fmla="*/ 146 h 400"/>
                  <a:gd name="T2" fmla="*/ 195 w 277"/>
                  <a:gd name="T3" fmla="*/ 135 h 400"/>
                  <a:gd name="T4" fmla="*/ 183 w 277"/>
                  <a:gd name="T5" fmla="*/ 47 h 400"/>
                  <a:gd name="T6" fmla="*/ 118 w 277"/>
                  <a:gd name="T7" fmla="*/ 0 h 400"/>
                  <a:gd name="T8" fmla="*/ 0 w 277"/>
                  <a:gd name="T9" fmla="*/ 24 h 400"/>
                  <a:gd name="T10" fmla="*/ 23 w 277"/>
                  <a:gd name="T11" fmla="*/ 265 h 400"/>
                  <a:gd name="T12" fmla="*/ 81 w 277"/>
                  <a:gd name="T13" fmla="*/ 376 h 400"/>
                  <a:gd name="T14" fmla="*/ 253 w 277"/>
                  <a:gd name="T15" fmla="*/ 400 h 400"/>
                  <a:gd name="T16" fmla="*/ 277 w 277"/>
                  <a:gd name="T17" fmla="*/ 209 h 400"/>
                  <a:gd name="T18" fmla="*/ 215 w 277"/>
                  <a:gd name="T19" fmla="*/ 152 h 400"/>
                  <a:gd name="T20" fmla="*/ 256 w 277"/>
                  <a:gd name="T21" fmla="*/ 191 h 400"/>
                  <a:gd name="T22" fmla="*/ 219 w 277"/>
                  <a:gd name="T23" fmla="*/ 202 h 400"/>
                  <a:gd name="T24" fmla="*/ 215 w 277"/>
                  <a:gd name="T25" fmla="*/ 152 h 400"/>
                  <a:gd name="T26" fmla="*/ 137 w 277"/>
                  <a:gd name="T27" fmla="*/ 21 h 400"/>
                  <a:gd name="T28" fmla="*/ 180 w 277"/>
                  <a:gd name="T29" fmla="*/ 67 h 400"/>
                  <a:gd name="T30" fmla="*/ 133 w 277"/>
                  <a:gd name="T31" fmla="*/ 63 h 400"/>
                  <a:gd name="T32" fmla="*/ 23 w 277"/>
                  <a:gd name="T33" fmla="*/ 252 h 400"/>
                  <a:gd name="T34" fmla="*/ 13 w 277"/>
                  <a:gd name="T35" fmla="*/ 24 h 400"/>
                  <a:gd name="T36" fmla="*/ 118 w 277"/>
                  <a:gd name="T37" fmla="*/ 13 h 400"/>
                  <a:gd name="T38" fmla="*/ 120 w 277"/>
                  <a:gd name="T39" fmla="*/ 63 h 400"/>
                  <a:gd name="T40" fmla="*/ 182 w 277"/>
                  <a:gd name="T41" fmla="*/ 80 h 400"/>
                  <a:gd name="T42" fmla="*/ 105 w 277"/>
                  <a:gd name="T43" fmla="*/ 135 h 400"/>
                  <a:gd name="T44" fmla="*/ 93 w 277"/>
                  <a:gd name="T45" fmla="*/ 133 h 400"/>
                  <a:gd name="T46" fmla="*/ 92 w 277"/>
                  <a:gd name="T47" fmla="*/ 131 h 400"/>
                  <a:gd name="T48" fmla="*/ 92 w 277"/>
                  <a:gd name="T49" fmla="*/ 84 h 400"/>
                  <a:gd name="T50" fmla="*/ 89 w 277"/>
                  <a:gd name="T51" fmla="*/ 81 h 400"/>
                  <a:gd name="T52" fmla="*/ 81 w 277"/>
                  <a:gd name="T53" fmla="*/ 181 h 400"/>
                  <a:gd name="T54" fmla="*/ 23 w 277"/>
                  <a:gd name="T55" fmla="*/ 252 h 400"/>
                  <a:gd name="T56" fmla="*/ 253 w 277"/>
                  <a:gd name="T57" fmla="*/ 387 h 400"/>
                  <a:gd name="T58" fmla="*/ 95 w 277"/>
                  <a:gd name="T59" fmla="*/ 376 h 400"/>
                  <a:gd name="T60" fmla="*/ 105 w 277"/>
                  <a:gd name="T61" fmla="*/ 148 h 400"/>
                  <a:gd name="T62" fmla="*/ 201 w 277"/>
                  <a:gd name="T63" fmla="*/ 148 h 400"/>
                  <a:gd name="T64" fmla="*/ 219 w 277"/>
                  <a:gd name="T65" fmla="*/ 215 h 400"/>
                  <a:gd name="T66" fmla="*/ 263 w 277"/>
                  <a:gd name="T67" fmla="*/ 37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400">
                    <a:moveTo>
                      <a:pt x="265" y="182"/>
                    </a:moveTo>
                    <a:cubicBezTo>
                      <a:pt x="227" y="146"/>
                      <a:pt x="227" y="146"/>
                      <a:pt x="227" y="146"/>
                    </a:cubicBezTo>
                    <a:cubicBezTo>
                      <a:pt x="221" y="139"/>
                      <a:pt x="209" y="135"/>
                      <a:pt x="200" y="135"/>
                    </a:cubicBezTo>
                    <a:cubicBezTo>
                      <a:pt x="195" y="135"/>
                      <a:pt x="195" y="135"/>
                      <a:pt x="195" y="135"/>
                    </a:cubicBezTo>
                    <a:cubicBezTo>
                      <a:pt x="195" y="75"/>
                      <a:pt x="195" y="75"/>
                      <a:pt x="195" y="75"/>
                    </a:cubicBezTo>
                    <a:cubicBezTo>
                      <a:pt x="195" y="65"/>
                      <a:pt x="190" y="54"/>
                      <a:pt x="183" y="47"/>
                    </a:cubicBezTo>
                    <a:cubicBezTo>
                      <a:pt x="146" y="11"/>
                      <a:pt x="146" y="11"/>
                      <a:pt x="146" y="11"/>
                    </a:cubicBezTo>
                    <a:cubicBezTo>
                      <a:pt x="139" y="5"/>
                      <a:pt x="128" y="0"/>
                      <a:pt x="118" y="0"/>
                    </a:cubicBezTo>
                    <a:cubicBezTo>
                      <a:pt x="23" y="0"/>
                      <a:pt x="23" y="0"/>
                      <a:pt x="23" y="0"/>
                    </a:cubicBezTo>
                    <a:cubicBezTo>
                      <a:pt x="10" y="0"/>
                      <a:pt x="0" y="11"/>
                      <a:pt x="0" y="24"/>
                    </a:cubicBezTo>
                    <a:cubicBezTo>
                      <a:pt x="0" y="242"/>
                      <a:pt x="0" y="242"/>
                      <a:pt x="0" y="242"/>
                    </a:cubicBezTo>
                    <a:cubicBezTo>
                      <a:pt x="0" y="255"/>
                      <a:pt x="10" y="265"/>
                      <a:pt x="23" y="265"/>
                    </a:cubicBezTo>
                    <a:cubicBezTo>
                      <a:pt x="81" y="265"/>
                      <a:pt x="81" y="265"/>
                      <a:pt x="81" y="265"/>
                    </a:cubicBezTo>
                    <a:cubicBezTo>
                      <a:pt x="81" y="376"/>
                      <a:pt x="81" y="376"/>
                      <a:pt x="81" y="376"/>
                    </a:cubicBezTo>
                    <a:cubicBezTo>
                      <a:pt x="81" y="389"/>
                      <a:pt x="92" y="400"/>
                      <a:pt x="105" y="400"/>
                    </a:cubicBezTo>
                    <a:cubicBezTo>
                      <a:pt x="253" y="400"/>
                      <a:pt x="253" y="400"/>
                      <a:pt x="253" y="400"/>
                    </a:cubicBezTo>
                    <a:cubicBezTo>
                      <a:pt x="266" y="400"/>
                      <a:pt x="277" y="389"/>
                      <a:pt x="277" y="376"/>
                    </a:cubicBezTo>
                    <a:cubicBezTo>
                      <a:pt x="277" y="209"/>
                      <a:pt x="277" y="209"/>
                      <a:pt x="277" y="209"/>
                    </a:cubicBezTo>
                    <a:cubicBezTo>
                      <a:pt x="277" y="200"/>
                      <a:pt x="272" y="188"/>
                      <a:pt x="265" y="182"/>
                    </a:cubicBezTo>
                    <a:close/>
                    <a:moveTo>
                      <a:pt x="215" y="152"/>
                    </a:moveTo>
                    <a:cubicBezTo>
                      <a:pt x="216" y="153"/>
                      <a:pt x="217" y="154"/>
                      <a:pt x="218" y="155"/>
                    </a:cubicBezTo>
                    <a:cubicBezTo>
                      <a:pt x="256" y="191"/>
                      <a:pt x="256" y="191"/>
                      <a:pt x="256" y="191"/>
                    </a:cubicBezTo>
                    <a:cubicBezTo>
                      <a:pt x="258" y="194"/>
                      <a:pt x="261" y="198"/>
                      <a:pt x="262" y="202"/>
                    </a:cubicBezTo>
                    <a:cubicBezTo>
                      <a:pt x="219" y="202"/>
                      <a:pt x="219" y="202"/>
                      <a:pt x="219" y="202"/>
                    </a:cubicBezTo>
                    <a:cubicBezTo>
                      <a:pt x="216" y="202"/>
                      <a:pt x="215" y="200"/>
                      <a:pt x="215" y="198"/>
                    </a:cubicBezTo>
                    <a:lnTo>
                      <a:pt x="215" y="152"/>
                    </a:lnTo>
                    <a:close/>
                    <a:moveTo>
                      <a:pt x="133" y="18"/>
                    </a:moveTo>
                    <a:cubicBezTo>
                      <a:pt x="134" y="19"/>
                      <a:pt x="136" y="20"/>
                      <a:pt x="137" y="21"/>
                    </a:cubicBezTo>
                    <a:cubicBezTo>
                      <a:pt x="174" y="57"/>
                      <a:pt x="174" y="57"/>
                      <a:pt x="174" y="57"/>
                    </a:cubicBezTo>
                    <a:cubicBezTo>
                      <a:pt x="177" y="59"/>
                      <a:pt x="179" y="63"/>
                      <a:pt x="180" y="67"/>
                    </a:cubicBezTo>
                    <a:cubicBezTo>
                      <a:pt x="137" y="67"/>
                      <a:pt x="137" y="67"/>
                      <a:pt x="137" y="67"/>
                    </a:cubicBezTo>
                    <a:cubicBezTo>
                      <a:pt x="135" y="67"/>
                      <a:pt x="133" y="65"/>
                      <a:pt x="133" y="63"/>
                    </a:cubicBezTo>
                    <a:lnTo>
                      <a:pt x="133" y="18"/>
                    </a:lnTo>
                    <a:close/>
                    <a:moveTo>
                      <a:pt x="23" y="252"/>
                    </a:moveTo>
                    <a:cubicBezTo>
                      <a:pt x="18" y="252"/>
                      <a:pt x="13" y="248"/>
                      <a:pt x="13" y="242"/>
                    </a:cubicBezTo>
                    <a:cubicBezTo>
                      <a:pt x="13" y="24"/>
                      <a:pt x="13" y="24"/>
                      <a:pt x="13" y="24"/>
                    </a:cubicBezTo>
                    <a:cubicBezTo>
                      <a:pt x="13" y="18"/>
                      <a:pt x="18" y="13"/>
                      <a:pt x="23" y="13"/>
                    </a:cubicBezTo>
                    <a:cubicBezTo>
                      <a:pt x="118" y="13"/>
                      <a:pt x="118" y="13"/>
                      <a:pt x="118" y="13"/>
                    </a:cubicBezTo>
                    <a:cubicBezTo>
                      <a:pt x="119" y="13"/>
                      <a:pt x="119" y="13"/>
                      <a:pt x="120" y="13"/>
                    </a:cubicBezTo>
                    <a:cubicBezTo>
                      <a:pt x="120" y="63"/>
                      <a:pt x="120" y="63"/>
                      <a:pt x="120" y="63"/>
                    </a:cubicBezTo>
                    <a:cubicBezTo>
                      <a:pt x="120" y="73"/>
                      <a:pt x="127" y="80"/>
                      <a:pt x="137" y="80"/>
                    </a:cubicBezTo>
                    <a:cubicBezTo>
                      <a:pt x="182" y="80"/>
                      <a:pt x="182" y="80"/>
                      <a:pt x="182" y="80"/>
                    </a:cubicBezTo>
                    <a:cubicBezTo>
                      <a:pt x="182" y="135"/>
                      <a:pt x="182" y="135"/>
                      <a:pt x="182" y="135"/>
                    </a:cubicBezTo>
                    <a:cubicBezTo>
                      <a:pt x="105" y="135"/>
                      <a:pt x="105" y="135"/>
                      <a:pt x="105" y="135"/>
                    </a:cubicBezTo>
                    <a:cubicBezTo>
                      <a:pt x="102" y="135"/>
                      <a:pt x="99" y="135"/>
                      <a:pt x="97" y="136"/>
                    </a:cubicBezTo>
                    <a:cubicBezTo>
                      <a:pt x="93" y="133"/>
                      <a:pt x="93" y="133"/>
                      <a:pt x="93" y="133"/>
                    </a:cubicBezTo>
                    <a:cubicBezTo>
                      <a:pt x="93" y="133"/>
                      <a:pt x="93" y="133"/>
                      <a:pt x="93" y="133"/>
                    </a:cubicBezTo>
                    <a:cubicBezTo>
                      <a:pt x="93" y="132"/>
                      <a:pt x="92" y="131"/>
                      <a:pt x="92" y="131"/>
                    </a:cubicBezTo>
                    <a:cubicBezTo>
                      <a:pt x="92" y="131"/>
                      <a:pt x="92" y="131"/>
                      <a:pt x="92" y="131"/>
                    </a:cubicBezTo>
                    <a:cubicBezTo>
                      <a:pt x="92" y="84"/>
                      <a:pt x="92" y="84"/>
                      <a:pt x="92" y="84"/>
                    </a:cubicBezTo>
                    <a:cubicBezTo>
                      <a:pt x="92" y="83"/>
                      <a:pt x="91" y="81"/>
                      <a:pt x="89" y="81"/>
                    </a:cubicBezTo>
                    <a:cubicBezTo>
                      <a:pt x="89" y="81"/>
                      <a:pt x="89" y="81"/>
                      <a:pt x="89" y="81"/>
                    </a:cubicBezTo>
                    <a:cubicBezTo>
                      <a:pt x="63" y="83"/>
                      <a:pt x="42" y="105"/>
                      <a:pt x="42" y="132"/>
                    </a:cubicBezTo>
                    <a:cubicBezTo>
                      <a:pt x="42" y="156"/>
                      <a:pt x="59" y="176"/>
                      <a:pt x="81" y="181"/>
                    </a:cubicBezTo>
                    <a:cubicBezTo>
                      <a:pt x="81" y="252"/>
                      <a:pt x="81" y="252"/>
                      <a:pt x="81" y="252"/>
                    </a:cubicBezTo>
                    <a:lnTo>
                      <a:pt x="23" y="252"/>
                    </a:lnTo>
                    <a:close/>
                    <a:moveTo>
                      <a:pt x="263" y="376"/>
                    </a:moveTo>
                    <a:cubicBezTo>
                      <a:pt x="263" y="382"/>
                      <a:pt x="259" y="387"/>
                      <a:pt x="253" y="387"/>
                    </a:cubicBezTo>
                    <a:cubicBezTo>
                      <a:pt x="105" y="387"/>
                      <a:pt x="105" y="387"/>
                      <a:pt x="105" y="387"/>
                    </a:cubicBezTo>
                    <a:cubicBezTo>
                      <a:pt x="99" y="387"/>
                      <a:pt x="95" y="382"/>
                      <a:pt x="95" y="376"/>
                    </a:cubicBezTo>
                    <a:cubicBezTo>
                      <a:pt x="95" y="158"/>
                      <a:pt x="95" y="158"/>
                      <a:pt x="95" y="158"/>
                    </a:cubicBezTo>
                    <a:cubicBezTo>
                      <a:pt x="95" y="152"/>
                      <a:pt x="99" y="148"/>
                      <a:pt x="105" y="148"/>
                    </a:cubicBezTo>
                    <a:cubicBezTo>
                      <a:pt x="200" y="148"/>
                      <a:pt x="200" y="148"/>
                      <a:pt x="200" y="148"/>
                    </a:cubicBezTo>
                    <a:cubicBezTo>
                      <a:pt x="201" y="148"/>
                      <a:pt x="201" y="148"/>
                      <a:pt x="201" y="148"/>
                    </a:cubicBezTo>
                    <a:cubicBezTo>
                      <a:pt x="201" y="198"/>
                      <a:pt x="201" y="198"/>
                      <a:pt x="201" y="198"/>
                    </a:cubicBezTo>
                    <a:cubicBezTo>
                      <a:pt x="201" y="207"/>
                      <a:pt x="209" y="215"/>
                      <a:pt x="219" y="215"/>
                    </a:cubicBezTo>
                    <a:cubicBezTo>
                      <a:pt x="263" y="215"/>
                      <a:pt x="263" y="215"/>
                      <a:pt x="263" y="215"/>
                    </a:cubicBezTo>
                    <a:lnTo>
                      <a:pt x="263" y="37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62" name="Text Placeholder 4"/>
            <p:cNvSpPr txBox="1">
              <a:spLocks/>
            </p:cNvSpPr>
            <p:nvPr/>
          </p:nvSpPr>
          <p:spPr bwMode="white">
            <a:xfrm>
              <a:off x="6129853" y="1801635"/>
              <a:ext cx="2135288"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b="1" dirty="0" smtClean="0"/>
                <a:t>SECURITY LOGS</a:t>
              </a:r>
            </a:p>
          </p:txBody>
        </p:sp>
      </p:grpSp>
      <p:grpSp>
        <p:nvGrpSpPr>
          <p:cNvPr id="12" name="Group 11"/>
          <p:cNvGrpSpPr/>
          <p:nvPr/>
        </p:nvGrpSpPr>
        <p:grpSpPr>
          <a:xfrm>
            <a:off x="5169925" y="2438137"/>
            <a:ext cx="3259700" cy="1187025"/>
            <a:chOff x="6893233" y="3250849"/>
            <a:chExt cx="4346267" cy="1582700"/>
          </a:xfrm>
        </p:grpSpPr>
        <p:grpSp>
          <p:nvGrpSpPr>
            <p:cNvPr id="58" name="Group 57"/>
            <p:cNvGrpSpPr/>
            <p:nvPr/>
          </p:nvGrpSpPr>
          <p:grpSpPr>
            <a:xfrm>
              <a:off x="6893233" y="3250849"/>
              <a:ext cx="1688212" cy="1582700"/>
              <a:chOff x="8612188" y="2844800"/>
              <a:chExt cx="1905000" cy="1785938"/>
            </a:xfrm>
          </p:grpSpPr>
          <p:sp>
            <p:nvSpPr>
              <p:cNvPr id="48" name="Rectangle 33"/>
              <p:cNvSpPr>
                <a:spLocks noChangeArrowheads="1"/>
              </p:cNvSpPr>
              <p:nvPr/>
            </p:nvSpPr>
            <p:spPr bwMode="auto">
              <a:xfrm>
                <a:off x="8623301" y="3705225"/>
                <a:ext cx="319088" cy="91281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9" name="Freeform 34"/>
              <p:cNvSpPr>
                <a:spLocks noEditPoints="1"/>
              </p:cNvSpPr>
              <p:nvPr/>
            </p:nvSpPr>
            <p:spPr bwMode="auto">
              <a:xfrm>
                <a:off x="8612188" y="3692525"/>
                <a:ext cx="341313" cy="938213"/>
              </a:xfrm>
              <a:custGeom>
                <a:avLst/>
                <a:gdLst>
                  <a:gd name="T0" fmla="*/ 215 w 215"/>
                  <a:gd name="T1" fmla="*/ 591 h 591"/>
                  <a:gd name="T2" fmla="*/ 0 w 215"/>
                  <a:gd name="T3" fmla="*/ 591 h 591"/>
                  <a:gd name="T4" fmla="*/ 0 w 215"/>
                  <a:gd name="T5" fmla="*/ 0 h 591"/>
                  <a:gd name="T6" fmla="*/ 215 w 215"/>
                  <a:gd name="T7" fmla="*/ 0 h 591"/>
                  <a:gd name="T8" fmla="*/ 215 w 215"/>
                  <a:gd name="T9" fmla="*/ 591 h 591"/>
                  <a:gd name="T10" fmla="*/ 15 w 215"/>
                  <a:gd name="T11" fmla="*/ 576 h 591"/>
                  <a:gd name="T12" fmla="*/ 200 w 215"/>
                  <a:gd name="T13" fmla="*/ 576 h 591"/>
                  <a:gd name="T14" fmla="*/ 200 w 215"/>
                  <a:gd name="T15" fmla="*/ 15 h 591"/>
                  <a:gd name="T16" fmla="*/ 15 w 215"/>
                  <a:gd name="T17" fmla="*/ 15 h 591"/>
                  <a:gd name="T18" fmla="*/ 15 w 215"/>
                  <a:gd name="T19" fmla="*/ 57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591">
                    <a:moveTo>
                      <a:pt x="215" y="591"/>
                    </a:moveTo>
                    <a:lnTo>
                      <a:pt x="0" y="591"/>
                    </a:lnTo>
                    <a:lnTo>
                      <a:pt x="0" y="0"/>
                    </a:lnTo>
                    <a:lnTo>
                      <a:pt x="215" y="0"/>
                    </a:lnTo>
                    <a:lnTo>
                      <a:pt x="215" y="591"/>
                    </a:lnTo>
                    <a:close/>
                    <a:moveTo>
                      <a:pt x="15" y="576"/>
                    </a:moveTo>
                    <a:lnTo>
                      <a:pt x="200" y="576"/>
                    </a:lnTo>
                    <a:lnTo>
                      <a:pt x="200" y="15"/>
                    </a:lnTo>
                    <a:lnTo>
                      <a:pt x="15" y="15"/>
                    </a:lnTo>
                    <a:lnTo>
                      <a:pt x="15" y="57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0" name="Rectangle 35"/>
              <p:cNvSpPr>
                <a:spLocks noChangeArrowheads="1"/>
              </p:cNvSpPr>
              <p:nvPr/>
            </p:nvSpPr>
            <p:spPr bwMode="auto">
              <a:xfrm>
                <a:off x="9043988" y="3422650"/>
                <a:ext cx="312738" cy="11953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1" name="Freeform 36"/>
              <p:cNvSpPr>
                <a:spLocks noEditPoints="1"/>
              </p:cNvSpPr>
              <p:nvPr/>
            </p:nvSpPr>
            <p:spPr bwMode="auto">
              <a:xfrm>
                <a:off x="9032876" y="3409950"/>
                <a:ext cx="336550" cy="1220788"/>
              </a:xfrm>
              <a:custGeom>
                <a:avLst/>
                <a:gdLst>
                  <a:gd name="T0" fmla="*/ 212 w 212"/>
                  <a:gd name="T1" fmla="*/ 769 h 769"/>
                  <a:gd name="T2" fmla="*/ 0 w 212"/>
                  <a:gd name="T3" fmla="*/ 769 h 769"/>
                  <a:gd name="T4" fmla="*/ 0 w 212"/>
                  <a:gd name="T5" fmla="*/ 0 h 769"/>
                  <a:gd name="T6" fmla="*/ 212 w 212"/>
                  <a:gd name="T7" fmla="*/ 0 h 769"/>
                  <a:gd name="T8" fmla="*/ 212 w 212"/>
                  <a:gd name="T9" fmla="*/ 769 h 769"/>
                  <a:gd name="T10" fmla="*/ 15 w 212"/>
                  <a:gd name="T11" fmla="*/ 754 h 769"/>
                  <a:gd name="T12" fmla="*/ 196 w 212"/>
                  <a:gd name="T13" fmla="*/ 754 h 769"/>
                  <a:gd name="T14" fmla="*/ 196 w 212"/>
                  <a:gd name="T15" fmla="*/ 15 h 769"/>
                  <a:gd name="T16" fmla="*/ 15 w 212"/>
                  <a:gd name="T17" fmla="*/ 15 h 769"/>
                  <a:gd name="T18" fmla="*/ 15 w 212"/>
                  <a:gd name="T19" fmla="*/ 754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769">
                    <a:moveTo>
                      <a:pt x="212" y="769"/>
                    </a:moveTo>
                    <a:lnTo>
                      <a:pt x="0" y="769"/>
                    </a:lnTo>
                    <a:lnTo>
                      <a:pt x="0" y="0"/>
                    </a:lnTo>
                    <a:lnTo>
                      <a:pt x="212" y="0"/>
                    </a:lnTo>
                    <a:lnTo>
                      <a:pt x="212" y="769"/>
                    </a:lnTo>
                    <a:close/>
                    <a:moveTo>
                      <a:pt x="15" y="754"/>
                    </a:moveTo>
                    <a:lnTo>
                      <a:pt x="196" y="754"/>
                    </a:lnTo>
                    <a:lnTo>
                      <a:pt x="196" y="15"/>
                    </a:lnTo>
                    <a:lnTo>
                      <a:pt x="15" y="15"/>
                    </a:lnTo>
                    <a:lnTo>
                      <a:pt x="15" y="75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2" name="Rectangle 37"/>
              <p:cNvSpPr>
                <a:spLocks noChangeArrowheads="1"/>
              </p:cNvSpPr>
              <p:nvPr/>
            </p:nvSpPr>
            <p:spPr bwMode="auto">
              <a:xfrm>
                <a:off x="9458326" y="3854450"/>
                <a:ext cx="312738" cy="7635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3" name="Freeform 38"/>
              <p:cNvSpPr>
                <a:spLocks noEditPoints="1"/>
              </p:cNvSpPr>
              <p:nvPr/>
            </p:nvSpPr>
            <p:spPr bwMode="auto">
              <a:xfrm>
                <a:off x="9447213" y="3843338"/>
                <a:ext cx="336550" cy="787400"/>
              </a:xfrm>
              <a:custGeom>
                <a:avLst/>
                <a:gdLst>
                  <a:gd name="T0" fmla="*/ 212 w 212"/>
                  <a:gd name="T1" fmla="*/ 496 h 496"/>
                  <a:gd name="T2" fmla="*/ 0 w 212"/>
                  <a:gd name="T3" fmla="*/ 496 h 496"/>
                  <a:gd name="T4" fmla="*/ 0 w 212"/>
                  <a:gd name="T5" fmla="*/ 0 h 496"/>
                  <a:gd name="T6" fmla="*/ 212 w 212"/>
                  <a:gd name="T7" fmla="*/ 0 h 496"/>
                  <a:gd name="T8" fmla="*/ 212 w 212"/>
                  <a:gd name="T9" fmla="*/ 496 h 496"/>
                  <a:gd name="T10" fmla="*/ 15 w 212"/>
                  <a:gd name="T11" fmla="*/ 481 h 496"/>
                  <a:gd name="T12" fmla="*/ 197 w 212"/>
                  <a:gd name="T13" fmla="*/ 481 h 496"/>
                  <a:gd name="T14" fmla="*/ 197 w 212"/>
                  <a:gd name="T15" fmla="*/ 15 h 496"/>
                  <a:gd name="T16" fmla="*/ 15 w 212"/>
                  <a:gd name="T17" fmla="*/ 15 h 496"/>
                  <a:gd name="T18" fmla="*/ 15 w 212"/>
                  <a:gd name="T19" fmla="*/ 48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496">
                    <a:moveTo>
                      <a:pt x="212" y="496"/>
                    </a:moveTo>
                    <a:lnTo>
                      <a:pt x="0" y="496"/>
                    </a:lnTo>
                    <a:lnTo>
                      <a:pt x="0" y="0"/>
                    </a:lnTo>
                    <a:lnTo>
                      <a:pt x="212" y="0"/>
                    </a:lnTo>
                    <a:lnTo>
                      <a:pt x="212" y="496"/>
                    </a:lnTo>
                    <a:close/>
                    <a:moveTo>
                      <a:pt x="15" y="481"/>
                    </a:moveTo>
                    <a:lnTo>
                      <a:pt x="197" y="481"/>
                    </a:lnTo>
                    <a:lnTo>
                      <a:pt x="197" y="15"/>
                    </a:lnTo>
                    <a:lnTo>
                      <a:pt x="15" y="15"/>
                    </a:lnTo>
                    <a:lnTo>
                      <a:pt x="15" y="48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4" name="Rectangle 39"/>
              <p:cNvSpPr>
                <a:spLocks noChangeArrowheads="1"/>
              </p:cNvSpPr>
              <p:nvPr/>
            </p:nvSpPr>
            <p:spPr bwMode="auto">
              <a:xfrm>
                <a:off x="9874251" y="4540250"/>
                <a:ext cx="311150" cy="777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5" name="Freeform 40"/>
              <p:cNvSpPr>
                <a:spLocks noEditPoints="1"/>
              </p:cNvSpPr>
              <p:nvPr/>
            </p:nvSpPr>
            <p:spPr bwMode="auto">
              <a:xfrm>
                <a:off x="9861551" y="4527550"/>
                <a:ext cx="336550" cy="103188"/>
              </a:xfrm>
              <a:custGeom>
                <a:avLst/>
                <a:gdLst>
                  <a:gd name="T0" fmla="*/ 212 w 212"/>
                  <a:gd name="T1" fmla="*/ 65 h 65"/>
                  <a:gd name="T2" fmla="*/ 0 w 212"/>
                  <a:gd name="T3" fmla="*/ 65 h 65"/>
                  <a:gd name="T4" fmla="*/ 0 w 212"/>
                  <a:gd name="T5" fmla="*/ 0 h 65"/>
                  <a:gd name="T6" fmla="*/ 212 w 212"/>
                  <a:gd name="T7" fmla="*/ 0 h 65"/>
                  <a:gd name="T8" fmla="*/ 212 w 212"/>
                  <a:gd name="T9" fmla="*/ 65 h 65"/>
                  <a:gd name="T10" fmla="*/ 15 w 212"/>
                  <a:gd name="T11" fmla="*/ 50 h 65"/>
                  <a:gd name="T12" fmla="*/ 197 w 212"/>
                  <a:gd name="T13" fmla="*/ 50 h 65"/>
                  <a:gd name="T14" fmla="*/ 197 w 212"/>
                  <a:gd name="T15" fmla="*/ 15 h 65"/>
                  <a:gd name="T16" fmla="*/ 15 w 212"/>
                  <a:gd name="T17" fmla="*/ 15 h 65"/>
                  <a:gd name="T18" fmla="*/ 15 w 212"/>
                  <a:gd name="T19" fmla="*/ 5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65">
                    <a:moveTo>
                      <a:pt x="212" y="65"/>
                    </a:moveTo>
                    <a:lnTo>
                      <a:pt x="0" y="65"/>
                    </a:lnTo>
                    <a:lnTo>
                      <a:pt x="0" y="0"/>
                    </a:lnTo>
                    <a:lnTo>
                      <a:pt x="212" y="0"/>
                    </a:lnTo>
                    <a:lnTo>
                      <a:pt x="212" y="65"/>
                    </a:lnTo>
                    <a:close/>
                    <a:moveTo>
                      <a:pt x="15" y="50"/>
                    </a:moveTo>
                    <a:lnTo>
                      <a:pt x="197" y="50"/>
                    </a:lnTo>
                    <a:lnTo>
                      <a:pt x="197" y="15"/>
                    </a:lnTo>
                    <a:lnTo>
                      <a:pt x="15" y="15"/>
                    </a:lnTo>
                    <a:lnTo>
                      <a:pt x="15" y="5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6" name="Freeform 41"/>
              <p:cNvSpPr>
                <a:spLocks noEditPoints="1"/>
              </p:cNvSpPr>
              <p:nvPr/>
            </p:nvSpPr>
            <p:spPr bwMode="auto">
              <a:xfrm>
                <a:off x="9621838" y="2844800"/>
                <a:ext cx="895350" cy="895350"/>
              </a:xfrm>
              <a:custGeom>
                <a:avLst/>
                <a:gdLst>
                  <a:gd name="T0" fmla="*/ 12 w 149"/>
                  <a:gd name="T1" fmla="*/ 128 h 149"/>
                  <a:gd name="T2" fmla="*/ 12 w 149"/>
                  <a:gd name="T3" fmla="*/ 128 h 149"/>
                  <a:gd name="T4" fmla="*/ 11 w 149"/>
                  <a:gd name="T5" fmla="*/ 128 h 149"/>
                  <a:gd name="T6" fmla="*/ 23 w 149"/>
                  <a:gd name="T7" fmla="*/ 149 h 149"/>
                  <a:gd name="T8" fmla="*/ 34 w 149"/>
                  <a:gd name="T9" fmla="*/ 128 h 149"/>
                  <a:gd name="T10" fmla="*/ 138 w 149"/>
                  <a:gd name="T11" fmla="*/ 128 h 149"/>
                  <a:gd name="T12" fmla="*/ 149 w 149"/>
                  <a:gd name="T13" fmla="*/ 112 h 149"/>
                  <a:gd name="T14" fmla="*/ 149 w 149"/>
                  <a:gd name="T15" fmla="*/ 16 h 149"/>
                  <a:gd name="T16" fmla="*/ 138 w 149"/>
                  <a:gd name="T17" fmla="*/ 0 h 149"/>
                  <a:gd name="T18" fmla="*/ 12 w 149"/>
                  <a:gd name="T19" fmla="*/ 0 h 149"/>
                  <a:gd name="T20" fmla="*/ 0 w 149"/>
                  <a:gd name="T21" fmla="*/ 16 h 149"/>
                  <a:gd name="T22" fmla="*/ 0 w 149"/>
                  <a:gd name="T23" fmla="*/ 112 h 149"/>
                  <a:gd name="T24" fmla="*/ 12 w 149"/>
                  <a:gd name="T25" fmla="*/ 128 h 149"/>
                  <a:gd name="T26" fmla="*/ 66 w 149"/>
                  <a:gd name="T27" fmla="*/ 110 h 149"/>
                  <a:gd name="T28" fmla="*/ 65 w 149"/>
                  <a:gd name="T29" fmla="*/ 101 h 149"/>
                  <a:gd name="T30" fmla="*/ 66 w 149"/>
                  <a:gd name="T31" fmla="*/ 92 h 149"/>
                  <a:gd name="T32" fmla="*/ 75 w 149"/>
                  <a:gd name="T33" fmla="*/ 92 h 149"/>
                  <a:gd name="T34" fmla="*/ 84 w 149"/>
                  <a:gd name="T35" fmla="*/ 92 h 149"/>
                  <a:gd name="T36" fmla="*/ 85 w 149"/>
                  <a:gd name="T37" fmla="*/ 101 h 149"/>
                  <a:gd name="T38" fmla="*/ 84 w 149"/>
                  <a:gd name="T39" fmla="*/ 110 h 149"/>
                  <a:gd name="T40" fmla="*/ 75 w 149"/>
                  <a:gd name="T41" fmla="*/ 111 h 149"/>
                  <a:gd name="T42" fmla="*/ 66 w 149"/>
                  <a:gd name="T43" fmla="*/ 110 h 149"/>
                  <a:gd name="T44" fmla="*/ 65 w 149"/>
                  <a:gd name="T45" fmla="*/ 21 h 149"/>
                  <a:gd name="T46" fmla="*/ 75 w 149"/>
                  <a:gd name="T47" fmla="*/ 21 h 149"/>
                  <a:gd name="T48" fmla="*/ 84 w 149"/>
                  <a:gd name="T49" fmla="*/ 21 h 149"/>
                  <a:gd name="T50" fmla="*/ 83 w 149"/>
                  <a:gd name="T51" fmla="*/ 82 h 149"/>
                  <a:gd name="T52" fmla="*/ 75 w 149"/>
                  <a:gd name="T53" fmla="*/ 83 h 149"/>
                  <a:gd name="T54" fmla="*/ 66 w 149"/>
                  <a:gd name="T55" fmla="*/ 82 h 149"/>
                  <a:gd name="T56" fmla="*/ 65 w 149"/>
                  <a:gd name="T57"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49">
                    <a:moveTo>
                      <a:pt x="12" y="128"/>
                    </a:moveTo>
                    <a:cubicBezTo>
                      <a:pt x="12" y="128"/>
                      <a:pt x="12" y="128"/>
                      <a:pt x="12" y="128"/>
                    </a:cubicBezTo>
                    <a:cubicBezTo>
                      <a:pt x="11" y="128"/>
                      <a:pt x="11" y="128"/>
                      <a:pt x="11" y="128"/>
                    </a:cubicBezTo>
                    <a:cubicBezTo>
                      <a:pt x="23" y="149"/>
                      <a:pt x="23" y="149"/>
                      <a:pt x="23" y="149"/>
                    </a:cubicBezTo>
                    <a:cubicBezTo>
                      <a:pt x="34" y="128"/>
                      <a:pt x="34" y="128"/>
                      <a:pt x="34" y="128"/>
                    </a:cubicBezTo>
                    <a:cubicBezTo>
                      <a:pt x="138" y="128"/>
                      <a:pt x="138" y="128"/>
                      <a:pt x="138" y="128"/>
                    </a:cubicBezTo>
                    <a:cubicBezTo>
                      <a:pt x="144" y="128"/>
                      <a:pt x="149" y="121"/>
                      <a:pt x="149" y="112"/>
                    </a:cubicBezTo>
                    <a:cubicBezTo>
                      <a:pt x="149" y="16"/>
                      <a:pt x="149" y="16"/>
                      <a:pt x="149" y="16"/>
                    </a:cubicBezTo>
                    <a:cubicBezTo>
                      <a:pt x="149" y="8"/>
                      <a:pt x="144" y="0"/>
                      <a:pt x="138" y="0"/>
                    </a:cubicBezTo>
                    <a:cubicBezTo>
                      <a:pt x="12" y="0"/>
                      <a:pt x="12" y="0"/>
                      <a:pt x="12" y="0"/>
                    </a:cubicBezTo>
                    <a:cubicBezTo>
                      <a:pt x="5" y="0"/>
                      <a:pt x="0" y="8"/>
                      <a:pt x="0" y="16"/>
                    </a:cubicBezTo>
                    <a:cubicBezTo>
                      <a:pt x="0" y="112"/>
                      <a:pt x="0" y="112"/>
                      <a:pt x="0" y="112"/>
                    </a:cubicBezTo>
                    <a:cubicBezTo>
                      <a:pt x="0" y="121"/>
                      <a:pt x="5" y="128"/>
                      <a:pt x="12" y="128"/>
                    </a:cubicBezTo>
                    <a:close/>
                    <a:moveTo>
                      <a:pt x="66" y="110"/>
                    </a:moveTo>
                    <a:cubicBezTo>
                      <a:pt x="65" y="107"/>
                      <a:pt x="65" y="104"/>
                      <a:pt x="65" y="101"/>
                    </a:cubicBezTo>
                    <a:cubicBezTo>
                      <a:pt x="65" y="98"/>
                      <a:pt x="65" y="95"/>
                      <a:pt x="66" y="92"/>
                    </a:cubicBezTo>
                    <a:cubicBezTo>
                      <a:pt x="69" y="92"/>
                      <a:pt x="72" y="92"/>
                      <a:pt x="75" y="92"/>
                    </a:cubicBezTo>
                    <a:cubicBezTo>
                      <a:pt x="78" y="92"/>
                      <a:pt x="81" y="92"/>
                      <a:pt x="84" y="92"/>
                    </a:cubicBezTo>
                    <a:cubicBezTo>
                      <a:pt x="84" y="95"/>
                      <a:pt x="85" y="98"/>
                      <a:pt x="85" y="101"/>
                    </a:cubicBezTo>
                    <a:cubicBezTo>
                      <a:pt x="85" y="104"/>
                      <a:pt x="84" y="107"/>
                      <a:pt x="84" y="110"/>
                    </a:cubicBezTo>
                    <a:cubicBezTo>
                      <a:pt x="81" y="111"/>
                      <a:pt x="78" y="111"/>
                      <a:pt x="75" y="111"/>
                    </a:cubicBezTo>
                    <a:cubicBezTo>
                      <a:pt x="72" y="111"/>
                      <a:pt x="69" y="111"/>
                      <a:pt x="66" y="110"/>
                    </a:cubicBezTo>
                    <a:close/>
                    <a:moveTo>
                      <a:pt x="65" y="21"/>
                    </a:moveTo>
                    <a:cubicBezTo>
                      <a:pt x="68" y="21"/>
                      <a:pt x="71" y="21"/>
                      <a:pt x="75" y="21"/>
                    </a:cubicBezTo>
                    <a:cubicBezTo>
                      <a:pt x="78" y="21"/>
                      <a:pt x="81" y="21"/>
                      <a:pt x="84" y="21"/>
                    </a:cubicBezTo>
                    <a:cubicBezTo>
                      <a:pt x="83" y="82"/>
                      <a:pt x="83" y="82"/>
                      <a:pt x="83" y="82"/>
                    </a:cubicBezTo>
                    <a:cubicBezTo>
                      <a:pt x="80" y="82"/>
                      <a:pt x="77" y="83"/>
                      <a:pt x="75" y="83"/>
                    </a:cubicBezTo>
                    <a:cubicBezTo>
                      <a:pt x="72" y="83"/>
                      <a:pt x="69" y="82"/>
                      <a:pt x="66" y="82"/>
                    </a:cubicBezTo>
                    <a:lnTo>
                      <a:pt x="65" y="2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65" name="Text Placeholder 4"/>
            <p:cNvSpPr txBox="1">
              <a:spLocks/>
            </p:cNvSpPr>
            <p:nvPr/>
          </p:nvSpPr>
          <p:spPr bwMode="white">
            <a:xfrm>
              <a:off x="8725770" y="4085154"/>
              <a:ext cx="2513730" cy="614372"/>
            </a:xfrm>
            <a:prstGeom prst="rect">
              <a:avLst/>
            </a:prstGeom>
          </p:spPr>
          <p:txBody>
            <a:bodyPr vert="horz" wrap="square" lIns="0" tIns="0" rIns="0" bIns="0" rtlCol="0">
              <a:normAutofit fontScale="77500" lnSpcReduction="20000"/>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b="1" dirty="0" smtClean="0">
                  <a:solidFill>
                    <a:srgbClr val="3E4346"/>
                  </a:solidFill>
                </a:rPr>
                <a:t>PERFORMANCE</a:t>
              </a:r>
              <a:br>
                <a:rPr lang="en-US" b="1" dirty="0" smtClean="0">
                  <a:solidFill>
                    <a:srgbClr val="3E4346"/>
                  </a:solidFill>
                </a:rPr>
              </a:br>
              <a:r>
                <a:rPr lang="en-US" b="1" dirty="0" smtClean="0">
                  <a:solidFill>
                    <a:srgbClr val="3E4346"/>
                  </a:solidFill>
                </a:rPr>
                <a:t>MONITORING</a:t>
              </a:r>
            </a:p>
          </p:txBody>
        </p:sp>
      </p:grpSp>
      <p:grpSp>
        <p:nvGrpSpPr>
          <p:cNvPr id="13" name="Group 12"/>
          <p:cNvGrpSpPr/>
          <p:nvPr/>
        </p:nvGrpSpPr>
        <p:grpSpPr>
          <a:xfrm>
            <a:off x="2014427" y="2759486"/>
            <a:ext cx="3670405" cy="1385835"/>
            <a:chOff x="2685902" y="3679315"/>
            <a:chExt cx="4893873" cy="1847780"/>
          </a:xfrm>
        </p:grpSpPr>
        <p:sp>
          <p:nvSpPr>
            <p:cNvPr id="8" name="Freeform 6"/>
            <p:cNvSpPr>
              <a:spLocks/>
            </p:cNvSpPr>
            <p:nvPr/>
          </p:nvSpPr>
          <p:spPr bwMode="auto">
            <a:xfrm>
              <a:off x="3014340" y="4038305"/>
              <a:ext cx="1558168" cy="654329"/>
            </a:xfrm>
            <a:custGeom>
              <a:avLst/>
              <a:gdLst>
                <a:gd name="T0" fmla="*/ 13 w 257"/>
                <a:gd name="T1" fmla="*/ 108 h 108"/>
                <a:gd name="T2" fmla="*/ 26 w 257"/>
                <a:gd name="T3" fmla="*/ 95 h 108"/>
                <a:gd name="T4" fmla="*/ 24 w 257"/>
                <a:gd name="T5" fmla="*/ 88 h 108"/>
                <a:gd name="T6" fmla="*/ 77 w 257"/>
                <a:gd name="T7" fmla="*/ 35 h 108"/>
                <a:gd name="T8" fmla="*/ 84 w 257"/>
                <a:gd name="T9" fmla="*/ 37 h 108"/>
                <a:gd name="T10" fmla="*/ 93 w 257"/>
                <a:gd name="T11" fmla="*/ 33 h 108"/>
                <a:gd name="T12" fmla="*/ 150 w 257"/>
                <a:gd name="T13" fmla="*/ 69 h 108"/>
                <a:gd name="T14" fmla="*/ 149 w 257"/>
                <a:gd name="T15" fmla="*/ 73 h 108"/>
                <a:gd name="T16" fmla="*/ 162 w 257"/>
                <a:gd name="T17" fmla="*/ 86 h 108"/>
                <a:gd name="T18" fmla="*/ 175 w 257"/>
                <a:gd name="T19" fmla="*/ 73 h 108"/>
                <a:gd name="T20" fmla="*/ 174 w 257"/>
                <a:gd name="T21" fmla="*/ 68 h 108"/>
                <a:gd name="T22" fmla="*/ 236 w 257"/>
                <a:gd name="T23" fmla="*/ 23 h 108"/>
                <a:gd name="T24" fmla="*/ 244 w 257"/>
                <a:gd name="T25" fmla="*/ 26 h 108"/>
                <a:gd name="T26" fmla="*/ 257 w 257"/>
                <a:gd name="T27" fmla="*/ 13 h 108"/>
                <a:gd name="T28" fmla="*/ 244 w 257"/>
                <a:gd name="T29" fmla="*/ 0 h 108"/>
                <a:gd name="T30" fmla="*/ 231 w 257"/>
                <a:gd name="T31" fmla="*/ 13 h 108"/>
                <a:gd name="T32" fmla="*/ 232 w 257"/>
                <a:gd name="T33" fmla="*/ 18 h 108"/>
                <a:gd name="T34" fmla="*/ 170 w 257"/>
                <a:gd name="T35" fmla="*/ 64 h 108"/>
                <a:gd name="T36" fmla="*/ 162 w 257"/>
                <a:gd name="T37" fmla="*/ 61 h 108"/>
                <a:gd name="T38" fmla="*/ 153 w 257"/>
                <a:gd name="T39" fmla="*/ 64 h 108"/>
                <a:gd name="T40" fmla="*/ 96 w 257"/>
                <a:gd name="T41" fmla="*/ 28 h 108"/>
                <a:gd name="T42" fmla="*/ 96 w 257"/>
                <a:gd name="T43" fmla="*/ 24 h 108"/>
                <a:gd name="T44" fmla="*/ 84 w 257"/>
                <a:gd name="T45" fmla="*/ 11 h 108"/>
                <a:gd name="T46" fmla="*/ 71 w 257"/>
                <a:gd name="T47" fmla="*/ 24 h 108"/>
                <a:gd name="T48" fmla="*/ 73 w 257"/>
                <a:gd name="T49" fmla="*/ 31 h 108"/>
                <a:gd name="T50" fmla="*/ 20 w 257"/>
                <a:gd name="T51" fmla="*/ 84 h 108"/>
                <a:gd name="T52" fmla="*/ 13 w 257"/>
                <a:gd name="T53" fmla="*/ 82 h 108"/>
                <a:gd name="T54" fmla="*/ 0 w 257"/>
                <a:gd name="T55" fmla="*/ 95 h 108"/>
                <a:gd name="T56" fmla="*/ 13 w 257"/>
                <a:gd name="T5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108">
                  <a:moveTo>
                    <a:pt x="13" y="108"/>
                  </a:moveTo>
                  <a:cubicBezTo>
                    <a:pt x="20" y="108"/>
                    <a:pt x="26" y="102"/>
                    <a:pt x="26" y="95"/>
                  </a:cubicBezTo>
                  <a:cubicBezTo>
                    <a:pt x="26" y="92"/>
                    <a:pt x="25" y="90"/>
                    <a:pt x="24" y="88"/>
                  </a:cubicBezTo>
                  <a:cubicBezTo>
                    <a:pt x="77" y="35"/>
                    <a:pt x="77" y="35"/>
                    <a:pt x="77" y="35"/>
                  </a:cubicBezTo>
                  <a:cubicBezTo>
                    <a:pt x="79" y="36"/>
                    <a:pt x="81" y="37"/>
                    <a:pt x="84" y="37"/>
                  </a:cubicBezTo>
                  <a:cubicBezTo>
                    <a:pt x="87" y="37"/>
                    <a:pt x="90" y="36"/>
                    <a:pt x="93" y="33"/>
                  </a:cubicBezTo>
                  <a:cubicBezTo>
                    <a:pt x="150" y="69"/>
                    <a:pt x="150" y="69"/>
                    <a:pt x="150" y="69"/>
                  </a:cubicBezTo>
                  <a:cubicBezTo>
                    <a:pt x="149" y="70"/>
                    <a:pt x="149" y="72"/>
                    <a:pt x="149" y="73"/>
                  </a:cubicBezTo>
                  <a:cubicBezTo>
                    <a:pt x="149" y="80"/>
                    <a:pt x="155" y="86"/>
                    <a:pt x="162" y="86"/>
                  </a:cubicBezTo>
                  <a:cubicBezTo>
                    <a:pt x="169" y="86"/>
                    <a:pt x="175" y="80"/>
                    <a:pt x="175" y="73"/>
                  </a:cubicBezTo>
                  <a:cubicBezTo>
                    <a:pt x="175" y="72"/>
                    <a:pt x="174" y="70"/>
                    <a:pt x="174" y="68"/>
                  </a:cubicBezTo>
                  <a:cubicBezTo>
                    <a:pt x="236" y="23"/>
                    <a:pt x="236" y="23"/>
                    <a:pt x="236" y="23"/>
                  </a:cubicBezTo>
                  <a:cubicBezTo>
                    <a:pt x="238" y="25"/>
                    <a:pt x="241" y="26"/>
                    <a:pt x="244" y="26"/>
                  </a:cubicBezTo>
                  <a:cubicBezTo>
                    <a:pt x="251" y="26"/>
                    <a:pt x="257" y="20"/>
                    <a:pt x="257" y="13"/>
                  </a:cubicBezTo>
                  <a:cubicBezTo>
                    <a:pt x="257" y="6"/>
                    <a:pt x="251" y="0"/>
                    <a:pt x="244" y="0"/>
                  </a:cubicBezTo>
                  <a:cubicBezTo>
                    <a:pt x="237" y="0"/>
                    <a:pt x="231" y="6"/>
                    <a:pt x="231" y="13"/>
                  </a:cubicBezTo>
                  <a:cubicBezTo>
                    <a:pt x="231" y="15"/>
                    <a:pt x="232" y="16"/>
                    <a:pt x="232" y="18"/>
                  </a:cubicBezTo>
                  <a:cubicBezTo>
                    <a:pt x="170" y="64"/>
                    <a:pt x="170" y="64"/>
                    <a:pt x="170" y="64"/>
                  </a:cubicBezTo>
                  <a:cubicBezTo>
                    <a:pt x="168" y="62"/>
                    <a:pt x="165" y="61"/>
                    <a:pt x="162" y="61"/>
                  </a:cubicBezTo>
                  <a:cubicBezTo>
                    <a:pt x="158" y="61"/>
                    <a:pt x="155" y="62"/>
                    <a:pt x="153" y="64"/>
                  </a:cubicBezTo>
                  <a:cubicBezTo>
                    <a:pt x="96" y="28"/>
                    <a:pt x="96" y="28"/>
                    <a:pt x="96" y="28"/>
                  </a:cubicBezTo>
                  <a:cubicBezTo>
                    <a:pt x="96" y="27"/>
                    <a:pt x="96" y="26"/>
                    <a:pt x="96" y="24"/>
                  </a:cubicBezTo>
                  <a:cubicBezTo>
                    <a:pt x="96" y="17"/>
                    <a:pt x="91" y="11"/>
                    <a:pt x="84" y="11"/>
                  </a:cubicBezTo>
                  <a:cubicBezTo>
                    <a:pt x="76" y="11"/>
                    <a:pt x="71" y="17"/>
                    <a:pt x="71" y="24"/>
                  </a:cubicBezTo>
                  <a:cubicBezTo>
                    <a:pt x="71" y="27"/>
                    <a:pt x="71" y="29"/>
                    <a:pt x="73" y="31"/>
                  </a:cubicBezTo>
                  <a:cubicBezTo>
                    <a:pt x="20" y="84"/>
                    <a:pt x="20" y="84"/>
                    <a:pt x="20" y="84"/>
                  </a:cubicBezTo>
                  <a:cubicBezTo>
                    <a:pt x="18" y="83"/>
                    <a:pt x="15" y="82"/>
                    <a:pt x="13" y="82"/>
                  </a:cubicBezTo>
                  <a:cubicBezTo>
                    <a:pt x="6" y="82"/>
                    <a:pt x="0" y="88"/>
                    <a:pt x="0" y="95"/>
                  </a:cubicBezTo>
                  <a:cubicBezTo>
                    <a:pt x="0" y="102"/>
                    <a:pt x="6" y="108"/>
                    <a:pt x="13" y="1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4" name="Group 3"/>
            <p:cNvGrpSpPr/>
            <p:nvPr/>
          </p:nvGrpSpPr>
          <p:grpSpPr>
            <a:xfrm>
              <a:off x="2685902" y="3679315"/>
              <a:ext cx="4893873" cy="1847780"/>
              <a:chOff x="2685902" y="3679315"/>
              <a:chExt cx="4893873" cy="1847780"/>
            </a:xfrm>
          </p:grpSpPr>
          <p:sp>
            <p:nvSpPr>
              <p:cNvPr id="7" name="Freeform 5"/>
              <p:cNvSpPr>
                <a:spLocks noEditPoints="1"/>
              </p:cNvSpPr>
              <p:nvPr/>
            </p:nvSpPr>
            <p:spPr bwMode="auto">
              <a:xfrm>
                <a:off x="2685902" y="3679315"/>
                <a:ext cx="2215043" cy="1772034"/>
              </a:xfrm>
              <a:custGeom>
                <a:avLst/>
                <a:gdLst>
                  <a:gd name="T0" fmla="*/ 354 w 365"/>
                  <a:gd name="T1" fmla="*/ 0 h 292"/>
                  <a:gd name="T2" fmla="*/ 186 w 365"/>
                  <a:gd name="T3" fmla="*/ 0 h 292"/>
                  <a:gd name="T4" fmla="*/ 180 w 365"/>
                  <a:gd name="T5" fmla="*/ 0 h 292"/>
                  <a:gd name="T6" fmla="*/ 12 w 365"/>
                  <a:gd name="T7" fmla="*/ 0 h 292"/>
                  <a:gd name="T8" fmla="*/ 0 w 365"/>
                  <a:gd name="T9" fmla="*/ 11 h 292"/>
                  <a:gd name="T10" fmla="*/ 0 w 365"/>
                  <a:gd name="T11" fmla="*/ 218 h 292"/>
                  <a:gd name="T12" fmla="*/ 0 w 365"/>
                  <a:gd name="T13" fmla="*/ 219 h 292"/>
                  <a:gd name="T14" fmla="*/ 0 w 365"/>
                  <a:gd name="T15" fmla="*/ 238 h 292"/>
                  <a:gd name="T16" fmla="*/ 0 w 365"/>
                  <a:gd name="T17" fmla="*/ 239 h 292"/>
                  <a:gd name="T18" fmla="*/ 12 w 365"/>
                  <a:gd name="T19" fmla="*/ 250 h 292"/>
                  <a:gd name="T20" fmla="*/ 146 w 365"/>
                  <a:gd name="T21" fmla="*/ 250 h 292"/>
                  <a:gd name="T22" fmla="*/ 138 w 365"/>
                  <a:gd name="T23" fmla="*/ 276 h 292"/>
                  <a:gd name="T24" fmla="*/ 128 w 365"/>
                  <a:gd name="T25" fmla="*/ 290 h 292"/>
                  <a:gd name="T26" fmla="*/ 140 w 365"/>
                  <a:gd name="T27" fmla="*/ 292 h 292"/>
                  <a:gd name="T28" fmla="*/ 183 w 365"/>
                  <a:gd name="T29" fmla="*/ 292 h 292"/>
                  <a:gd name="T30" fmla="*/ 186 w 365"/>
                  <a:gd name="T31" fmla="*/ 292 h 292"/>
                  <a:gd name="T32" fmla="*/ 229 w 365"/>
                  <a:gd name="T33" fmla="*/ 292 h 292"/>
                  <a:gd name="T34" fmla="*/ 241 w 365"/>
                  <a:gd name="T35" fmla="*/ 289 h 292"/>
                  <a:gd name="T36" fmla="*/ 240 w 365"/>
                  <a:gd name="T37" fmla="*/ 289 h 292"/>
                  <a:gd name="T38" fmla="*/ 240 w 365"/>
                  <a:gd name="T39" fmla="*/ 288 h 292"/>
                  <a:gd name="T40" fmla="*/ 240 w 365"/>
                  <a:gd name="T41" fmla="*/ 288 h 292"/>
                  <a:gd name="T42" fmla="*/ 229 w 365"/>
                  <a:gd name="T43" fmla="*/ 276 h 292"/>
                  <a:gd name="T44" fmla="*/ 221 w 365"/>
                  <a:gd name="T45" fmla="*/ 250 h 292"/>
                  <a:gd name="T46" fmla="*/ 354 w 365"/>
                  <a:gd name="T47" fmla="*/ 250 h 292"/>
                  <a:gd name="T48" fmla="*/ 365 w 365"/>
                  <a:gd name="T49" fmla="*/ 239 h 292"/>
                  <a:gd name="T50" fmla="*/ 365 w 365"/>
                  <a:gd name="T51" fmla="*/ 238 h 292"/>
                  <a:gd name="T52" fmla="*/ 365 w 365"/>
                  <a:gd name="T53" fmla="*/ 219 h 292"/>
                  <a:gd name="T54" fmla="*/ 365 w 365"/>
                  <a:gd name="T55" fmla="*/ 218 h 292"/>
                  <a:gd name="T56" fmla="*/ 365 w 365"/>
                  <a:gd name="T57" fmla="*/ 11 h 292"/>
                  <a:gd name="T58" fmla="*/ 354 w 365"/>
                  <a:gd name="T59" fmla="*/ 0 h 292"/>
                  <a:gd name="T60" fmla="*/ 183 w 365"/>
                  <a:gd name="T61" fmla="*/ 240 h 292"/>
                  <a:gd name="T62" fmla="*/ 175 w 365"/>
                  <a:gd name="T63" fmla="*/ 233 h 292"/>
                  <a:gd name="T64" fmla="*/ 183 w 365"/>
                  <a:gd name="T65" fmla="*/ 226 h 292"/>
                  <a:gd name="T66" fmla="*/ 190 w 365"/>
                  <a:gd name="T67" fmla="*/ 233 h 292"/>
                  <a:gd name="T68" fmla="*/ 183 w 365"/>
                  <a:gd name="T69" fmla="*/ 240 h 292"/>
                  <a:gd name="T70" fmla="*/ 349 w 365"/>
                  <a:gd name="T71" fmla="*/ 203 h 292"/>
                  <a:gd name="T72" fmla="*/ 16 w 365"/>
                  <a:gd name="T73" fmla="*/ 203 h 292"/>
                  <a:gd name="T74" fmla="*/ 16 w 365"/>
                  <a:gd name="T75" fmla="*/ 15 h 292"/>
                  <a:gd name="T76" fmla="*/ 349 w 365"/>
                  <a:gd name="T77" fmla="*/ 15 h 292"/>
                  <a:gd name="T78" fmla="*/ 349 w 365"/>
                  <a:gd name="T79" fmla="*/ 20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5" h="292">
                    <a:moveTo>
                      <a:pt x="354" y="0"/>
                    </a:moveTo>
                    <a:cubicBezTo>
                      <a:pt x="186" y="0"/>
                      <a:pt x="186" y="0"/>
                      <a:pt x="186" y="0"/>
                    </a:cubicBezTo>
                    <a:cubicBezTo>
                      <a:pt x="180" y="0"/>
                      <a:pt x="180" y="0"/>
                      <a:pt x="180" y="0"/>
                    </a:cubicBezTo>
                    <a:cubicBezTo>
                      <a:pt x="12" y="0"/>
                      <a:pt x="12" y="0"/>
                      <a:pt x="12" y="0"/>
                    </a:cubicBezTo>
                    <a:cubicBezTo>
                      <a:pt x="6" y="0"/>
                      <a:pt x="0" y="5"/>
                      <a:pt x="0" y="11"/>
                    </a:cubicBezTo>
                    <a:cubicBezTo>
                      <a:pt x="0" y="218"/>
                      <a:pt x="0" y="218"/>
                      <a:pt x="0" y="218"/>
                    </a:cubicBezTo>
                    <a:cubicBezTo>
                      <a:pt x="0" y="219"/>
                      <a:pt x="0" y="219"/>
                      <a:pt x="0" y="219"/>
                    </a:cubicBezTo>
                    <a:cubicBezTo>
                      <a:pt x="0" y="238"/>
                      <a:pt x="0" y="238"/>
                      <a:pt x="0" y="238"/>
                    </a:cubicBezTo>
                    <a:cubicBezTo>
                      <a:pt x="0" y="239"/>
                      <a:pt x="0" y="239"/>
                      <a:pt x="0" y="239"/>
                    </a:cubicBezTo>
                    <a:cubicBezTo>
                      <a:pt x="0" y="245"/>
                      <a:pt x="6" y="250"/>
                      <a:pt x="12" y="250"/>
                    </a:cubicBezTo>
                    <a:cubicBezTo>
                      <a:pt x="146" y="250"/>
                      <a:pt x="146" y="250"/>
                      <a:pt x="146" y="250"/>
                    </a:cubicBezTo>
                    <a:cubicBezTo>
                      <a:pt x="146" y="254"/>
                      <a:pt x="145" y="269"/>
                      <a:pt x="138" y="276"/>
                    </a:cubicBezTo>
                    <a:cubicBezTo>
                      <a:pt x="133" y="282"/>
                      <a:pt x="125" y="287"/>
                      <a:pt x="128" y="290"/>
                    </a:cubicBezTo>
                    <a:cubicBezTo>
                      <a:pt x="129" y="291"/>
                      <a:pt x="132" y="292"/>
                      <a:pt x="140" y="292"/>
                    </a:cubicBezTo>
                    <a:cubicBezTo>
                      <a:pt x="157" y="292"/>
                      <a:pt x="176" y="292"/>
                      <a:pt x="183" y="292"/>
                    </a:cubicBezTo>
                    <a:cubicBezTo>
                      <a:pt x="185" y="292"/>
                      <a:pt x="186" y="292"/>
                      <a:pt x="186" y="292"/>
                    </a:cubicBezTo>
                    <a:cubicBezTo>
                      <a:pt x="192" y="292"/>
                      <a:pt x="211" y="292"/>
                      <a:pt x="229" y="292"/>
                    </a:cubicBezTo>
                    <a:cubicBezTo>
                      <a:pt x="237" y="292"/>
                      <a:pt x="241" y="291"/>
                      <a:pt x="241" y="289"/>
                    </a:cubicBezTo>
                    <a:cubicBezTo>
                      <a:pt x="240" y="289"/>
                      <a:pt x="240" y="289"/>
                      <a:pt x="240" y="289"/>
                    </a:cubicBezTo>
                    <a:cubicBezTo>
                      <a:pt x="240" y="288"/>
                      <a:pt x="240" y="288"/>
                      <a:pt x="240" y="288"/>
                    </a:cubicBezTo>
                    <a:cubicBezTo>
                      <a:pt x="240" y="288"/>
                      <a:pt x="240" y="288"/>
                      <a:pt x="240" y="288"/>
                    </a:cubicBezTo>
                    <a:cubicBezTo>
                      <a:pt x="240" y="285"/>
                      <a:pt x="234" y="280"/>
                      <a:pt x="229" y="276"/>
                    </a:cubicBezTo>
                    <a:cubicBezTo>
                      <a:pt x="222" y="269"/>
                      <a:pt x="221" y="254"/>
                      <a:pt x="221" y="250"/>
                    </a:cubicBezTo>
                    <a:cubicBezTo>
                      <a:pt x="354" y="250"/>
                      <a:pt x="354" y="250"/>
                      <a:pt x="354" y="250"/>
                    </a:cubicBezTo>
                    <a:cubicBezTo>
                      <a:pt x="360" y="250"/>
                      <a:pt x="365" y="245"/>
                      <a:pt x="365" y="239"/>
                    </a:cubicBezTo>
                    <a:cubicBezTo>
                      <a:pt x="365" y="238"/>
                      <a:pt x="365" y="238"/>
                      <a:pt x="365" y="238"/>
                    </a:cubicBezTo>
                    <a:cubicBezTo>
                      <a:pt x="365" y="219"/>
                      <a:pt x="365" y="219"/>
                      <a:pt x="365" y="219"/>
                    </a:cubicBezTo>
                    <a:cubicBezTo>
                      <a:pt x="365" y="218"/>
                      <a:pt x="365" y="218"/>
                      <a:pt x="365" y="218"/>
                    </a:cubicBezTo>
                    <a:cubicBezTo>
                      <a:pt x="365" y="11"/>
                      <a:pt x="365" y="11"/>
                      <a:pt x="365" y="11"/>
                    </a:cubicBezTo>
                    <a:cubicBezTo>
                      <a:pt x="365" y="5"/>
                      <a:pt x="360" y="0"/>
                      <a:pt x="354" y="0"/>
                    </a:cubicBezTo>
                    <a:close/>
                    <a:moveTo>
                      <a:pt x="183" y="240"/>
                    </a:moveTo>
                    <a:cubicBezTo>
                      <a:pt x="179" y="240"/>
                      <a:pt x="175" y="237"/>
                      <a:pt x="175" y="233"/>
                    </a:cubicBezTo>
                    <a:cubicBezTo>
                      <a:pt x="175" y="229"/>
                      <a:pt x="179" y="226"/>
                      <a:pt x="183" y="226"/>
                    </a:cubicBezTo>
                    <a:cubicBezTo>
                      <a:pt x="186" y="226"/>
                      <a:pt x="190" y="229"/>
                      <a:pt x="190" y="233"/>
                    </a:cubicBezTo>
                    <a:cubicBezTo>
                      <a:pt x="190" y="237"/>
                      <a:pt x="186" y="240"/>
                      <a:pt x="183" y="240"/>
                    </a:cubicBezTo>
                    <a:close/>
                    <a:moveTo>
                      <a:pt x="349" y="203"/>
                    </a:moveTo>
                    <a:cubicBezTo>
                      <a:pt x="16" y="203"/>
                      <a:pt x="16" y="203"/>
                      <a:pt x="16" y="203"/>
                    </a:cubicBezTo>
                    <a:cubicBezTo>
                      <a:pt x="16" y="15"/>
                      <a:pt x="16" y="15"/>
                      <a:pt x="16" y="15"/>
                    </a:cubicBezTo>
                    <a:cubicBezTo>
                      <a:pt x="349" y="15"/>
                      <a:pt x="349" y="15"/>
                      <a:pt x="349" y="15"/>
                    </a:cubicBezTo>
                    <a:lnTo>
                      <a:pt x="349" y="2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 name="Text Placeholder 4"/>
              <p:cNvSpPr txBox="1">
                <a:spLocks/>
              </p:cNvSpPr>
              <p:nvPr/>
            </p:nvSpPr>
            <p:spPr bwMode="white">
              <a:xfrm>
                <a:off x="5066045" y="4912723"/>
                <a:ext cx="2513730"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b="1" dirty="0" smtClean="0">
                    <a:solidFill>
                      <a:srgbClr val="3E4346"/>
                    </a:solidFill>
                  </a:rPr>
                  <a:t>CHANGE TRACKING</a:t>
                </a:r>
              </a:p>
            </p:txBody>
          </p:sp>
        </p:grpSp>
      </p:grpSp>
      <p:grpSp>
        <p:nvGrpSpPr>
          <p:cNvPr id="5" name="Group 4"/>
          <p:cNvGrpSpPr/>
          <p:nvPr/>
        </p:nvGrpSpPr>
        <p:grpSpPr>
          <a:xfrm>
            <a:off x="765801" y="1861645"/>
            <a:ext cx="3062278" cy="1383659"/>
            <a:chOff x="1021068" y="2482193"/>
            <a:chExt cx="4083037" cy="1844879"/>
          </a:xfrm>
        </p:grpSpPr>
        <p:grpSp>
          <p:nvGrpSpPr>
            <p:cNvPr id="42" name="Group 41"/>
            <p:cNvGrpSpPr/>
            <p:nvPr/>
          </p:nvGrpSpPr>
          <p:grpSpPr>
            <a:xfrm>
              <a:off x="1233091" y="2851169"/>
              <a:ext cx="922439" cy="1186782"/>
              <a:chOff x="8064500" y="4214813"/>
              <a:chExt cx="531812" cy="684213"/>
            </a:xfrm>
            <a:solidFill>
              <a:schemeClr val="accent5"/>
            </a:solidFill>
          </p:grpSpPr>
          <p:sp>
            <p:nvSpPr>
              <p:cNvPr id="15" name="Freeform 10"/>
              <p:cNvSpPr>
                <a:spLocks noEditPoints="1"/>
              </p:cNvSpPr>
              <p:nvPr/>
            </p:nvSpPr>
            <p:spPr bwMode="auto">
              <a:xfrm>
                <a:off x="8064500" y="4214813"/>
                <a:ext cx="166687" cy="166688"/>
              </a:xfrm>
              <a:custGeom>
                <a:avLst/>
                <a:gdLst>
                  <a:gd name="T0" fmla="*/ 105 w 105"/>
                  <a:gd name="T1" fmla="*/ 105 h 105"/>
                  <a:gd name="T2" fmla="*/ 0 w 105"/>
                  <a:gd name="T3" fmla="*/ 105 h 105"/>
                  <a:gd name="T4" fmla="*/ 0 w 105"/>
                  <a:gd name="T5" fmla="*/ 0 h 105"/>
                  <a:gd name="T6" fmla="*/ 105 w 105"/>
                  <a:gd name="T7" fmla="*/ 0 h 105"/>
                  <a:gd name="T8" fmla="*/ 105 w 105"/>
                  <a:gd name="T9" fmla="*/ 105 h 105"/>
                  <a:gd name="T10" fmla="*/ 19 w 105"/>
                  <a:gd name="T11" fmla="*/ 86 h 105"/>
                  <a:gd name="T12" fmla="*/ 86 w 105"/>
                  <a:gd name="T13" fmla="*/ 86 h 105"/>
                  <a:gd name="T14" fmla="*/ 86 w 105"/>
                  <a:gd name="T15" fmla="*/ 19 h 105"/>
                  <a:gd name="T16" fmla="*/ 19 w 105"/>
                  <a:gd name="T17" fmla="*/ 19 h 105"/>
                  <a:gd name="T18" fmla="*/ 19 w 105"/>
                  <a:gd name="T19" fmla="*/ 8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5">
                    <a:moveTo>
                      <a:pt x="105" y="105"/>
                    </a:moveTo>
                    <a:lnTo>
                      <a:pt x="0" y="105"/>
                    </a:lnTo>
                    <a:lnTo>
                      <a:pt x="0" y="0"/>
                    </a:lnTo>
                    <a:lnTo>
                      <a:pt x="105" y="0"/>
                    </a:lnTo>
                    <a:lnTo>
                      <a:pt x="105" y="105"/>
                    </a:lnTo>
                    <a:close/>
                    <a:moveTo>
                      <a:pt x="19" y="86"/>
                    </a:moveTo>
                    <a:lnTo>
                      <a:pt x="86" y="86"/>
                    </a:lnTo>
                    <a:lnTo>
                      <a:pt x="86" y="19"/>
                    </a:lnTo>
                    <a:lnTo>
                      <a:pt x="19" y="19"/>
                    </a:lnTo>
                    <a:lnTo>
                      <a:pt x="19" y="8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Rectangle 11"/>
              <p:cNvSpPr>
                <a:spLocks noChangeArrowheads="1"/>
              </p:cNvSpPr>
              <p:nvPr/>
            </p:nvSpPr>
            <p:spPr bwMode="auto">
              <a:xfrm>
                <a:off x="8277225" y="4244976"/>
                <a:ext cx="319087" cy="3175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Rectangle 12"/>
              <p:cNvSpPr>
                <a:spLocks noChangeArrowheads="1"/>
              </p:cNvSpPr>
              <p:nvPr/>
            </p:nvSpPr>
            <p:spPr bwMode="auto">
              <a:xfrm>
                <a:off x="8277225" y="4306888"/>
                <a:ext cx="273050"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3"/>
              <p:cNvSpPr>
                <a:spLocks noEditPoints="1"/>
              </p:cNvSpPr>
              <p:nvPr/>
            </p:nvSpPr>
            <p:spPr bwMode="auto">
              <a:xfrm>
                <a:off x="8064500" y="4473576"/>
                <a:ext cx="166687" cy="166688"/>
              </a:xfrm>
              <a:custGeom>
                <a:avLst/>
                <a:gdLst>
                  <a:gd name="T0" fmla="*/ 105 w 105"/>
                  <a:gd name="T1" fmla="*/ 105 h 105"/>
                  <a:gd name="T2" fmla="*/ 0 w 105"/>
                  <a:gd name="T3" fmla="*/ 105 h 105"/>
                  <a:gd name="T4" fmla="*/ 0 w 105"/>
                  <a:gd name="T5" fmla="*/ 0 h 105"/>
                  <a:gd name="T6" fmla="*/ 105 w 105"/>
                  <a:gd name="T7" fmla="*/ 0 h 105"/>
                  <a:gd name="T8" fmla="*/ 105 w 105"/>
                  <a:gd name="T9" fmla="*/ 105 h 105"/>
                  <a:gd name="T10" fmla="*/ 19 w 105"/>
                  <a:gd name="T11" fmla="*/ 86 h 105"/>
                  <a:gd name="T12" fmla="*/ 86 w 105"/>
                  <a:gd name="T13" fmla="*/ 86 h 105"/>
                  <a:gd name="T14" fmla="*/ 86 w 105"/>
                  <a:gd name="T15" fmla="*/ 19 h 105"/>
                  <a:gd name="T16" fmla="*/ 19 w 105"/>
                  <a:gd name="T17" fmla="*/ 19 h 105"/>
                  <a:gd name="T18" fmla="*/ 19 w 105"/>
                  <a:gd name="T19" fmla="*/ 8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5">
                    <a:moveTo>
                      <a:pt x="105" y="105"/>
                    </a:moveTo>
                    <a:lnTo>
                      <a:pt x="0" y="105"/>
                    </a:lnTo>
                    <a:lnTo>
                      <a:pt x="0" y="0"/>
                    </a:lnTo>
                    <a:lnTo>
                      <a:pt x="105" y="0"/>
                    </a:lnTo>
                    <a:lnTo>
                      <a:pt x="105" y="105"/>
                    </a:lnTo>
                    <a:close/>
                    <a:moveTo>
                      <a:pt x="19" y="86"/>
                    </a:moveTo>
                    <a:lnTo>
                      <a:pt x="86" y="86"/>
                    </a:lnTo>
                    <a:lnTo>
                      <a:pt x="86" y="19"/>
                    </a:lnTo>
                    <a:lnTo>
                      <a:pt x="19" y="19"/>
                    </a:lnTo>
                    <a:lnTo>
                      <a:pt x="19" y="8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Rectangle 14"/>
              <p:cNvSpPr>
                <a:spLocks noChangeArrowheads="1"/>
              </p:cNvSpPr>
              <p:nvPr/>
            </p:nvSpPr>
            <p:spPr bwMode="auto">
              <a:xfrm>
                <a:off x="8277225" y="4533901"/>
                <a:ext cx="242887"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0" name="Rectangle 15"/>
              <p:cNvSpPr>
                <a:spLocks noChangeArrowheads="1"/>
              </p:cNvSpPr>
              <p:nvPr/>
            </p:nvSpPr>
            <p:spPr bwMode="auto">
              <a:xfrm>
                <a:off x="8277225" y="4594226"/>
                <a:ext cx="288925"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16"/>
              <p:cNvSpPr>
                <a:spLocks noEditPoints="1"/>
              </p:cNvSpPr>
              <p:nvPr/>
            </p:nvSpPr>
            <p:spPr bwMode="auto">
              <a:xfrm>
                <a:off x="8064500" y="4730751"/>
                <a:ext cx="166687" cy="168275"/>
              </a:xfrm>
              <a:custGeom>
                <a:avLst/>
                <a:gdLst>
                  <a:gd name="T0" fmla="*/ 105 w 105"/>
                  <a:gd name="T1" fmla="*/ 106 h 106"/>
                  <a:gd name="T2" fmla="*/ 0 w 105"/>
                  <a:gd name="T3" fmla="*/ 106 h 106"/>
                  <a:gd name="T4" fmla="*/ 0 w 105"/>
                  <a:gd name="T5" fmla="*/ 0 h 106"/>
                  <a:gd name="T6" fmla="*/ 105 w 105"/>
                  <a:gd name="T7" fmla="*/ 0 h 106"/>
                  <a:gd name="T8" fmla="*/ 105 w 105"/>
                  <a:gd name="T9" fmla="*/ 106 h 106"/>
                  <a:gd name="T10" fmla="*/ 19 w 105"/>
                  <a:gd name="T11" fmla="*/ 86 h 106"/>
                  <a:gd name="T12" fmla="*/ 86 w 105"/>
                  <a:gd name="T13" fmla="*/ 86 h 106"/>
                  <a:gd name="T14" fmla="*/ 86 w 105"/>
                  <a:gd name="T15" fmla="*/ 20 h 106"/>
                  <a:gd name="T16" fmla="*/ 19 w 105"/>
                  <a:gd name="T17" fmla="*/ 20 h 106"/>
                  <a:gd name="T18" fmla="*/ 19 w 105"/>
                  <a:gd name="T19" fmla="*/ 8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6">
                    <a:moveTo>
                      <a:pt x="105" y="106"/>
                    </a:moveTo>
                    <a:lnTo>
                      <a:pt x="0" y="106"/>
                    </a:lnTo>
                    <a:lnTo>
                      <a:pt x="0" y="0"/>
                    </a:lnTo>
                    <a:lnTo>
                      <a:pt x="105" y="0"/>
                    </a:lnTo>
                    <a:lnTo>
                      <a:pt x="105" y="106"/>
                    </a:lnTo>
                    <a:close/>
                    <a:moveTo>
                      <a:pt x="19" y="86"/>
                    </a:moveTo>
                    <a:lnTo>
                      <a:pt x="86" y="86"/>
                    </a:lnTo>
                    <a:lnTo>
                      <a:pt x="86" y="20"/>
                    </a:lnTo>
                    <a:lnTo>
                      <a:pt x="19" y="20"/>
                    </a:lnTo>
                    <a:lnTo>
                      <a:pt x="19" y="8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2" name="Rectangle 17"/>
              <p:cNvSpPr>
                <a:spLocks noChangeArrowheads="1"/>
              </p:cNvSpPr>
              <p:nvPr/>
            </p:nvSpPr>
            <p:spPr bwMode="auto">
              <a:xfrm>
                <a:off x="8277225" y="4762501"/>
                <a:ext cx="258762"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3" name="Rectangle 18"/>
              <p:cNvSpPr>
                <a:spLocks noChangeArrowheads="1"/>
              </p:cNvSpPr>
              <p:nvPr/>
            </p:nvSpPr>
            <p:spPr bwMode="auto">
              <a:xfrm>
                <a:off x="8277225" y="4473576"/>
                <a:ext cx="304800"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4" name="Rectangle 19"/>
              <p:cNvSpPr>
                <a:spLocks noChangeArrowheads="1"/>
              </p:cNvSpPr>
              <p:nvPr/>
            </p:nvSpPr>
            <p:spPr bwMode="auto">
              <a:xfrm>
                <a:off x="8277225" y="4822826"/>
                <a:ext cx="166687"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5" name="Freeform 20"/>
            <p:cNvSpPr>
              <a:spLocks noEditPoints="1"/>
            </p:cNvSpPr>
            <p:nvPr/>
          </p:nvSpPr>
          <p:spPr bwMode="auto">
            <a:xfrm>
              <a:off x="1021068" y="2482193"/>
              <a:ext cx="1346486" cy="1844879"/>
            </a:xfrm>
            <a:custGeom>
              <a:avLst/>
              <a:gdLst>
                <a:gd name="T0" fmla="*/ 191 w 204"/>
                <a:gd name="T1" fmla="*/ 8 h 280"/>
                <a:gd name="T2" fmla="*/ 146 w 204"/>
                <a:gd name="T3" fmla="*/ 8 h 280"/>
                <a:gd name="T4" fmla="*/ 138 w 204"/>
                <a:gd name="T5" fmla="*/ 0 h 280"/>
                <a:gd name="T6" fmla="*/ 74 w 204"/>
                <a:gd name="T7" fmla="*/ 0 h 280"/>
                <a:gd name="T8" fmla="*/ 66 w 204"/>
                <a:gd name="T9" fmla="*/ 8 h 280"/>
                <a:gd name="T10" fmla="*/ 13 w 204"/>
                <a:gd name="T11" fmla="*/ 8 h 280"/>
                <a:gd name="T12" fmla="*/ 0 w 204"/>
                <a:gd name="T13" fmla="*/ 18 h 280"/>
                <a:gd name="T14" fmla="*/ 0 w 204"/>
                <a:gd name="T15" fmla="*/ 269 h 280"/>
                <a:gd name="T16" fmla="*/ 13 w 204"/>
                <a:gd name="T17" fmla="*/ 280 h 280"/>
                <a:gd name="T18" fmla="*/ 191 w 204"/>
                <a:gd name="T19" fmla="*/ 280 h 280"/>
                <a:gd name="T20" fmla="*/ 204 w 204"/>
                <a:gd name="T21" fmla="*/ 269 h 280"/>
                <a:gd name="T22" fmla="*/ 204 w 204"/>
                <a:gd name="T23" fmla="*/ 18 h 280"/>
                <a:gd name="T24" fmla="*/ 191 w 204"/>
                <a:gd name="T25" fmla="*/ 8 h 280"/>
                <a:gd name="T26" fmla="*/ 130 w 204"/>
                <a:gd name="T27" fmla="*/ 11 h 280"/>
                <a:gd name="T28" fmla="*/ 134 w 204"/>
                <a:gd name="T29" fmla="*/ 15 h 280"/>
                <a:gd name="T30" fmla="*/ 130 w 204"/>
                <a:gd name="T31" fmla="*/ 19 h 280"/>
                <a:gd name="T32" fmla="*/ 127 w 204"/>
                <a:gd name="T33" fmla="*/ 15 h 280"/>
                <a:gd name="T34" fmla="*/ 130 w 204"/>
                <a:gd name="T35" fmla="*/ 11 h 280"/>
                <a:gd name="T36" fmla="*/ 81 w 204"/>
                <a:gd name="T37" fmla="*/ 11 h 280"/>
                <a:gd name="T38" fmla="*/ 85 w 204"/>
                <a:gd name="T39" fmla="*/ 15 h 280"/>
                <a:gd name="T40" fmla="*/ 81 w 204"/>
                <a:gd name="T41" fmla="*/ 19 h 280"/>
                <a:gd name="T42" fmla="*/ 77 w 204"/>
                <a:gd name="T43" fmla="*/ 15 h 280"/>
                <a:gd name="T44" fmla="*/ 81 w 204"/>
                <a:gd name="T45" fmla="*/ 11 h 280"/>
                <a:gd name="T46" fmla="*/ 188 w 204"/>
                <a:gd name="T47" fmla="*/ 261 h 280"/>
                <a:gd name="T48" fmla="*/ 183 w 204"/>
                <a:gd name="T49" fmla="*/ 264 h 280"/>
                <a:gd name="T50" fmla="*/ 21 w 204"/>
                <a:gd name="T51" fmla="*/ 264 h 280"/>
                <a:gd name="T52" fmla="*/ 16 w 204"/>
                <a:gd name="T53" fmla="*/ 261 h 280"/>
                <a:gd name="T54" fmla="*/ 16 w 204"/>
                <a:gd name="T55" fmla="*/ 26 h 280"/>
                <a:gd name="T56" fmla="*/ 21 w 204"/>
                <a:gd name="T57" fmla="*/ 24 h 280"/>
                <a:gd name="T58" fmla="*/ 66 w 204"/>
                <a:gd name="T59" fmla="*/ 24 h 280"/>
                <a:gd name="T60" fmla="*/ 74 w 204"/>
                <a:gd name="T61" fmla="*/ 32 h 280"/>
                <a:gd name="T62" fmla="*/ 138 w 204"/>
                <a:gd name="T63" fmla="*/ 32 h 280"/>
                <a:gd name="T64" fmla="*/ 146 w 204"/>
                <a:gd name="T65" fmla="*/ 24 h 280"/>
                <a:gd name="T66" fmla="*/ 183 w 204"/>
                <a:gd name="T67" fmla="*/ 24 h 280"/>
                <a:gd name="T68" fmla="*/ 188 w 204"/>
                <a:gd name="T69" fmla="*/ 26 h 280"/>
                <a:gd name="T70" fmla="*/ 188 w 204"/>
                <a:gd name="T71" fmla="*/ 26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 h="280">
                  <a:moveTo>
                    <a:pt x="191" y="8"/>
                  </a:moveTo>
                  <a:cubicBezTo>
                    <a:pt x="146" y="8"/>
                    <a:pt x="146" y="8"/>
                    <a:pt x="146" y="8"/>
                  </a:cubicBezTo>
                  <a:cubicBezTo>
                    <a:pt x="146" y="4"/>
                    <a:pt x="142" y="0"/>
                    <a:pt x="138" y="0"/>
                  </a:cubicBezTo>
                  <a:cubicBezTo>
                    <a:pt x="74" y="0"/>
                    <a:pt x="74" y="0"/>
                    <a:pt x="74" y="0"/>
                  </a:cubicBezTo>
                  <a:cubicBezTo>
                    <a:pt x="69" y="0"/>
                    <a:pt x="66" y="4"/>
                    <a:pt x="66" y="8"/>
                  </a:cubicBezTo>
                  <a:cubicBezTo>
                    <a:pt x="13" y="8"/>
                    <a:pt x="13" y="8"/>
                    <a:pt x="13" y="8"/>
                  </a:cubicBezTo>
                  <a:cubicBezTo>
                    <a:pt x="7" y="8"/>
                    <a:pt x="0" y="12"/>
                    <a:pt x="0" y="18"/>
                  </a:cubicBezTo>
                  <a:cubicBezTo>
                    <a:pt x="0" y="269"/>
                    <a:pt x="0" y="269"/>
                    <a:pt x="0" y="269"/>
                  </a:cubicBezTo>
                  <a:cubicBezTo>
                    <a:pt x="0" y="275"/>
                    <a:pt x="7" y="280"/>
                    <a:pt x="13" y="280"/>
                  </a:cubicBezTo>
                  <a:cubicBezTo>
                    <a:pt x="191" y="280"/>
                    <a:pt x="191" y="280"/>
                    <a:pt x="191" y="280"/>
                  </a:cubicBezTo>
                  <a:cubicBezTo>
                    <a:pt x="197" y="280"/>
                    <a:pt x="204" y="275"/>
                    <a:pt x="204" y="269"/>
                  </a:cubicBezTo>
                  <a:cubicBezTo>
                    <a:pt x="204" y="18"/>
                    <a:pt x="204" y="18"/>
                    <a:pt x="204" y="18"/>
                  </a:cubicBezTo>
                  <a:cubicBezTo>
                    <a:pt x="204" y="12"/>
                    <a:pt x="197" y="8"/>
                    <a:pt x="191" y="8"/>
                  </a:cubicBezTo>
                  <a:close/>
                  <a:moveTo>
                    <a:pt x="130" y="11"/>
                  </a:moveTo>
                  <a:cubicBezTo>
                    <a:pt x="132" y="11"/>
                    <a:pt x="134" y="13"/>
                    <a:pt x="134" y="15"/>
                  </a:cubicBezTo>
                  <a:cubicBezTo>
                    <a:pt x="134" y="17"/>
                    <a:pt x="132" y="19"/>
                    <a:pt x="130" y="19"/>
                  </a:cubicBezTo>
                  <a:cubicBezTo>
                    <a:pt x="128" y="19"/>
                    <a:pt x="127" y="17"/>
                    <a:pt x="127" y="15"/>
                  </a:cubicBezTo>
                  <a:cubicBezTo>
                    <a:pt x="127" y="13"/>
                    <a:pt x="128" y="11"/>
                    <a:pt x="130" y="11"/>
                  </a:cubicBezTo>
                  <a:close/>
                  <a:moveTo>
                    <a:pt x="81" y="11"/>
                  </a:moveTo>
                  <a:cubicBezTo>
                    <a:pt x="83" y="11"/>
                    <a:pt x="85" y="13"/>
                    <a:pt x="85" y="15"/>
                  </a:cubicBezTo>
                  <a:cubicBezTo>
                    <a:pt x="85" y="17"/>
                    <a:pt x="83" y="19"/>
                    <a:pt x="81" y="19"/>
                  </a:cubicBezTo>
                  <a:cubicBezTo>
                    <a:pt x="79" y="19"/>
                    <a:pt x="77" y="17"/>
                    <a:pt x="77" y="15"/>
                  </a:cubicBezTo>
                  <a:cubicBezTo>
                    <a:pt x="77" y="13"/>
                    <a:pt x="79" y="11"/>
                    <a:pt x="81" y="11"/>
                  </a:cubicBezTo>
                  <a:close/>
                  <a:moveTo>
                    <a:pt x="188" y="261"/>
                  </a:moveTo>
                  <a:cubicBezTo>
                    <a:pt x="188" y="261"/>
                    <a:pt x="187" y="264"/>
                    <a:pt x="183" y="264"/>
                  </a:cubicBezTo>
                  <a:cubicBezTo>
                    <a:pt x="21" y="264"/>
                    <a:pt x="21" y="264"/>
                    <a:pt x="21" y="264"/>
                  </a:cubicBezTo>
                  <a:cubicBezTo>
                    <a:pt x="17" y="264"/>
                    <a:pt x="16" y="261"/>
                    <a:pt x="16" y="261"/>
                  </a:cubicBezTo>
                  <a:cubicBezTo>
                    <a:pt x="16" y="26"/>
                    <a:pt x="16" y="26"/>
                    <a:pt x="16" y="26"/>
                  </a:cubicBezTo>
                  <a:cubicBezTo>
                    <a:pt x="16" y="23"/>
                    <a:pt x="21" y="24"/>
                    <a:pt x="21" y="24"/>
                  </a:cubicBezTo>
                  <a:cubicBezTo>
                    <a:pt x="66" y="24"/>
                    <a:pt x="66" y="24"/>
                    <a:pt x="66" y="24"/>
                  </a:cubicBezTo>
                  <a:cubicBezTo>
                    <a:pt x="66" y="28"/>
                    <a:pt x="69" y="32"/>
                    <a:pt x="74" y="32"/>
                  </a:cubicBezTo>
                  <a:cubicBezTo>
                    <a:pt x="138" y="32"/>
                    <a:pt x="138" y="32"/>
                    <a:pt x="138" y="32"/>
                  </a:cubicBezTo>
                  <a:cubicBezTo>
                    <a:pt x="142" y="32"/>
                    <a:pt x="146" y="28"/>
                    <a:pt x="146" y="24"/>
                  </a:cubicBezTo>
                  <a:cubicBezTo>
                    <a:pt x="183" y="24"/>
                    <a:pt x="183" y="24"/>
                    <a:pt x="183" y="24"/>
                  </a:cubicBezTo>
                  <a:cubicBezTo>
                    <a:pt x="183" y="24"/>
                    <a:pt x="188" y="23"/>
                    <a:pt x="188" y="26"/>
                  </a:cubicBezTo>
                  <a:cubicBezTo>
                    <a:pt x="188" y="261"/>
                    <a:pt x="188" y="261"/>
                    <a:pt x="188" y="261"/>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 name="Text Placeholder 4"/>
            <p:cNvSpPr txBox="1">
              <a:spLocks/>
            </p:cNvSpPr>
            <p:nvPr/>
          </p:nvSpPr>
          <p:spPr bwMode="white">
            <a:xfrm>
              <a:off x="2590375" y="3156366"/>
              <a:ext cx="2513730"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b="1" dirty="0" smtClean="0">
                  <a:solidFill>
                    <a:srgbClr val="3E4346"/>
                  </a:solidFill>
                </a:rPr>
                <a:t>AUDITING</a:t>
              </a:r>
            </a:p>
          </p:txBody>
        </p:sp>
      </p:grpSp>
    </p:spTree>
    <p:extLst>
      <p:ext uri="{BB962C8B-B14F-4D97-AF65-F5344CB8AC3E}">
        <p14:creationId xmlns:p14="http://schemas.microsoft.com/office/powerpoint/2010/main" val="42835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ppt_y</p:attrName>
                                        </p:attrNameLst>
                                      </p:cBhvr>
                                      <p:tavLst>
                                        <p:tav tm="0">
                                          <p:val>
                                            <p:strVal val="#ppt_y+#ppt_h*1.125000"/>
                                          </p:val>
                                        </p:tav>
                                        <p:tav tm="100000">
                                          <p:val>
                                            <p:strVal val="#ppt_y"/>
                                          </p:val>
                                        </p:tav>
                                      </p:tavLst>
                                    </p:anim>
                                    <p:animEffect transition="in" filter="wipe(up)">
                                      <p:cBhvr>
                                        <p:cTn id="18" dur="500"/>
                                        <p:tgtEl>
                                          <p:spTgt spid="11"/>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ppt_y</p:attrName>
                                        </p:attrNameLst>
                                      </p:cBhvr>
                                      <p:tavLst>
                                        <p:tav tm="0">
                                          <p:val>
                                            <p:strVal val="#ppt_y+#ppt_h*1.125000"/>
                                          </p:val>
                                        </p:tav>
                                        <p:tav tm="100000">
                                          <p:val>
                                            <p:strVal val="#ppt_y"/>
                                          </p:val>
                                        </p:tav>
                                      </p:tavLst>
                                    </p:anim>
                                    <p:animEffect transition="in" filter="wipe(up)">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ctrTitle"/>
          </p:nvPr>
        </p:nvSpPr>
        <p:spPr>
          <a:prstGeom prst="rect">
            <a:avLst/>
          </a:prstGeom>
          <a:noFill/>
          <a:ln>
            <a:noFill/>
          </a:ln>
        </p:spPr>
        <p:txBody>
          <a:bodyPr lIns="68559" tIns="68559" rIns="68559" bIns="68559" anchor="ctr" anchorCtr="0">
            <a:noAutofit/>
          </a:bodyPr>
          <a:lstStyle/>
          <a:p>
            <a:pPr>
              <a:buSzPct val="25000"/>
            </a:pPr>
            <a:r>
              <a:rPr lang="en-US" sz="3000" b="1" dirty="0">
                <a:solidFill>
                  <a:schemeClr val="accent1"/>
                </a:solidFill>
              </a:rPr>
              <a:t>Chef 12</a:t>
            </a:r>
            <a:endParaRPr lang="en" sz="3000" b="1" dirty="0">
              <a:solidFill>
                <a:schemeClr val="accent1"/>
              </a:solidFill>
            </a:endParaRPr>
          </a:p>
        </p:txBody>
      </p:sp>
      <p:sp>
        <p:nvSpPr>
          <p:cNvPr id="96" name="Shape 96"/>
          <p:cNvSpPr txBox="1">
            <a:spLocks noGrp="1"/>
          </p:cNvSpPr>
          <p:nvPr>
            <p:ph type="subTitle" idx="1"/>
          </p:nvPr>
        </p:nvSpPr>
        <p:spPr>
          <a:xfrm>
            <a:off x="1695235" y="1941274"/>
            <a:ext cx="6271338" cy="387899"/>
          </a:xfrm>
          <a:prstGeom prst="rect">
            <a:avLst/>
          </a:prstGeom>
          <a:noFill/>
          <a:ln>
            <a:noFill/>
          </a:ln>
        </p:spPr>
        <p:txBody>
          <a:bodyPr lIns="68559" tIns="68559" rIns="68559" bIns="68559" anchor="t" anchorCtr="0">
            <a:noAutofit/>
          </a:bodyPr>
          <a:lstStyle/>
          <a:p>
            <a:endParaRPr sz="1800" dirty="0">
              <a:solidFill>
                <a:srgbClr val="3E4346"/>
              </a:solidFill>
            </a:endParaRPr>
          </a:p>
        </p:txBody>
      </p:sp>
      <p:sp>
        <p:nvSpPr>
          <p:cNvPr id="97" name="Shape 97"/>
          <p:cNvSpPr txBox="1">
            <a:spLocks noGrp="1"/>
          </p:cNvSpPr>
          <p:nvPr>
            <p:ph type="body" sz="quarter" idx="10"/>
          </p:nvPr>
        </p:nvSpPr>
        <p:spPr>
          <a:xfrm>
            <a:off x="1695245" y="2355261"/>
            <a:ext cx="6172199" cy="946499"/>
          </a:xfrm>
          <a:prstGeom prst="rect">
            <a:avLst/>
          </a:prstGeom>
          <a:noFill/>
          <a:ln>
            <a:noFill/>
          </a:ln>
        </p:spPr>
        <p:txBody>
          <a:bodyPr lIns="68559" tIns="68559" rIns="68559" bIns="68559" anchor="t" anchorCtr="0">
            <a:noAutofit/>
          </a:bodyPr>
          <a:lstStyle/>
          <a:p>
            <a:pPr>
              <a:spcBef>
                <a:spcPts val="500"/>
              </a:spcBef>
            </a:pPr>
            <a:endParaRPr sz="1500" dirty="0">
              <a:solidFill>
                <a:srgbClr val="3E4346"/>
              </a:solidFill>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028700"/>
            <a:ext cx="9144000" cy="3352800"/>
          </a:xfrm>
          <a:prstGeom prst="rect">
            <a:avLst/>
          </a:prstGeom>
          <a:solidFill>
            <a:schemeClr val="bg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2"/>
          <a:stretch>
            <a:fillRect/>
          </a:stretch>
        </p:blipFill>
        <p:spPr>
          <a:xfrm>
            <a:off x="977587" y="1143000"/>
            <a:ext cx="1936016" cy="3075215"/>
          </a:xfrm>
          <a:prstGeom prst="rect">
            <a:avLst/>
          </a:prstGeom>
        </p:spPr>
      </p:pic>
      <p:sp>
        <p:nvSpPr>
          <p:cNvPr id="2" name="Rectangle 1"/>
          <p:cNvSpPr/>
          <p:nvPr/>
        </p:nvSpPr>
        <p:spPr>
          <a:xfrm>
            <a:off x="3855357" y="1933997"/>
            <a:ext cx="4807857" cy="1523494"/>
          </a:xfrm>
          <a:prstGeom prst="rect">
            <a:avLst/>
          </a:prstGeom>
        </p:spPr>
        <p:txBody>
          <a:bodyPr vert="horz" wrap="square" lIns="0" tIns="0" rIns="0" bIns="0" rtlCol="0" anchor="t" anchorCtr="0">
            <a:spAutoFit/>
          </a:bodyPr>
          <a:lstStyle/>
          <a:p>
            <a:pPr>
              <a:spcBef>
                <a:spcPct val="0"/>
              </a:spcBef>
            </a:pPr>
            <a:r>
              <a:rPr lang="en-US" sz="3300" b="1" dirty="0">
                <a:ln w="3175">
                  <a:noFill/>
                </a:ln>
                <a:solidFill>
                  <a:schemeClr val="accent1"/>
                </a:solidFill>
                <a:latin typeface="+mj-lt"/>
                <a:cs typeface="Arial" charset="0"/>
              </a:rPr>
              <a:t>Chef Analytics </a:t>
            </a:r>
            <a:r>
              <a:rPr lang="en-US" sz="3300" b="1" dirty="0">
                <a:ln w="3175">
                  <a:noFill/>
                </a:ln>
                <a:gradFill>
                  <a:gsLst>
                    <a:gs pos="0">
                      <a:schemeClr val="tx2"/>
                    </a:gs>
                    <a:gs pos="100000">
                      <a:schemeClr val="tx1"/>
                    </a:gs>
                  </a:gsLst>
                  <a:lin ang="5400000" scaled="1"/>
                </a:gradFill>
                <a:latin typeface="+mj-lt"/>
                <a:cs typeface="Arial" charset="0"/>
              </a:rPr>
              <a:t>keeps your finger on the pulse of your infrastructure.</a:t>
            </a:r>
          </a:p>
        </p:txBody>
      </p:sp>
    </p:spTree>
    <p:extLst>
      <p:ext uri="{BB962C8B-B14F-4D97-AF65-F5344CB8AC3E}">
        <p14:creationId xmlns:p14="http://schemas.microsoft.com/office/powerpoint/2010/main" val="149165071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002209" y="1407691"/>
            <a:ext cx="3184871" cy="2965997"/>
            <a:chOff x="4002945" y="1876921"/>
            <a:chExt cx="4246495" cy="3954662"/>
          </a:xfrm>
        </p:grpSpPr>
        <p:sp>
          <p:nvSpPr>
            <p:cNvPr id="20" name="Freeform 5"/>
            <p:cNvSpPr>
              <a:spLocks/>
            </p:cNvSpPr>
            <p:nvPr/>
          </p:nvSpPr>
          <p:spPr bwMode="auto">
            <a:xfrm rot="19800000">
              <a:off x="6417433" y="2241605"/>
              <a:ext cx="1832007" cy="2654421"/>
            </a:xfrm>
            <a:custGeom>
              <a:avLst/>
              <a:gdLst>
                <a:gd name="T0" fmla="*/ 78 w 135"/>
                <a:gd name="T1" fmla="*/ 25 h 196"/>
                <a:gd name="T2" fmla="*/ 83 w 135"/>
                <a:gd name="T3" fmla="*/ 54 h 196"/>
                <a:gd name="T4" fmla="*/ 0 w 135"/>
                <a:gd name="T5" fmla="*/ 143 h 196"/>
                <a:gd name="T6" fmla="*/ 0 w 135"/>
                <a:gd name="T7" fmla="*/ 196 h 196"/>
                <a:gd name="T8" fmla="*/ 135 w 135"/>
                <a:gd name="T9" fmla="*/ 54 h 196"/>
                <a:gd name="T10" fmla="*/ 125 w 135"/>
                <a:gd name="T11" fmla="*/ 0 h 196"/>
                <a:gd name="T12" fmla="*/ 78 w 135"/>
                <a:gd name="T13" fmla="*/ 25 h 196"/>
              </a:gdLst>
              <a:ahLst/>
              <a:cxnLst>
                <a:cxn ang="0">
                  <a:pos x="T0" y="T1"/>
                </a:cxn>
                <a:cxn ang="0">
                  <a:pos x="T2" y="T3"/>
                </a:cxn>
                <a:cxn ang="0">
                  <a:pos x="T4" y="T5"/>
                </a:cxn>
                <a:cxn ang="0">
                  <a:pos x="T6" y="T7"/>
                </a:cxn>
                <a:cxn ang="0">
                  <a:pos x="T8" y="T9"/>
                </a:cxn>
                <a:cxn ang="0">
                  <a:pos x="T10" y="T11"/>
                </a:cxn>
                <a:cxn ang="0">
                  <a:pos x="T12" y="T13"/>
                </a:cxn>
              </a:cxnLst>
              <a:rect l="0" t="0" r="r" b="b"/>
              <a:pathLst>
                <a:path w="135" h="196">
                  <a:moveTo>
                    <a:pt x="78" y="25"/>
                  </a:moveTo>
                  <a:cubicBezTo>
                    <a:pt x="81" y="34"/>
                    <a:pt x="83" y="44"/>
                    <a:pt x="83" y="54"/>
                  </a:cubicBezTo>
                  <a:cubicBezTo>
                    <a:pt x="83" y="102"/>
                    <a:pt x="47" y="140"/>
                    <a:pt x="0" y="143"/>
                  </a:cubicBezTo>
                  <a:cubicBezTo>
                    <a:pt x="0" y="196"/>
                    <a:pt x="0" y="196"/>
                    <a:pt x="0" y="196"/>
                  </a:cubicBezTo>
                  <a:cubicBezTo>
                    <a:pt x="75" y="192"/>
                    <a:pt x="135" y="130"/>
                    <a:pt x="135" y="54"/>
                  </a:cubicBezTo>
                  <a:cubicBezTo>
                    <a:pt x="135" y="35"/>
                    <a:pt x="132" y="17"/>
                    <a:pt x="125" y="0"/>
                  </a:cubicBezTo>
                  <a:lnTo>
                    <a:pt x="78" y="25"/>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p:cNvSpPr>
            <p:nvPr/>
          </p:nvSpPr>
          <p:spPr bwMode="auto">
            <a:xfrm rot="19800000">
              <a:off x="4815327" y="3205520"/>
              <a:ext cx="1718571" cy="2626063"/>
            </a:xfrm>
            <a:custGeom>
              <a:avLst/>
              <a:gdLst>
                <a:gd name="T0" fmla="*/ 52 w 127"/>
                <a:gd name="T1" fmla="*/ 53 h 194"/>
                <a:gd name="T2" fmla="*/ 57 w 127"/>
                <a:gd name="T3" fmla="*/ 24 h 194"/>
                <a:gd name="T4" fmla="*/ 10 w 127"/>
                <a:gd name="T5" fmla="*/ 0 h 194"/>
                <a:gd name="T6" fmla="*/ 0 w 127"/>
                <a:gd name="T7" fmla="*/ 53 h 194"/>
                <a:gd name="T8" fmla="*/ 127 w 127"/>
                <a:gd name="T9" fmla="*/ 194 h 194"/>
                <a:gd name="T10" fmla="*/ 127 w 127"/>
                <a:gd name="T11" fmla="*/ 142 h 194"/>
                <a:gd name="T12" fmla="*/ 52 w 127"/>
                <a:gd name="T13" fmla="*/ 53 h 194"/>
              </a:gdLst>
              <a:ahLst/>
              <a:cxnLst>
                <a:cxn ang="0">
                  <a:pos x="T0" y="T1"/>
                </a:cxn>
                <a:cxn ang="0">
                  <a:pos x="T2" y="T3"/>
                </a:cxn>
                <a:cxn ang="0">
                  <a:pos x="T4" y="T5"/>
                </a:cxn>
                <a:cxn ang="0">
                  <a:pos x="T6" y="T7"/>
                </a:cxn>
                <a:cxn ang="0">
                  <a:pos x="T8" y="T9"/>
                </a:cxn>
                <a:cxn ang="0">
                  <a:pos x="T10" y="T11"/>
                </a:cxn>
                <a:cxn ang="0">
                  <a:pos x="T12" y="T13"/>
                </a:cxn>
              </a:cxnLst>
              <a:rect l="0" t="0" r="r" b="b"/>
              <a:pathLst>
                <a:path w="127" h="194">
                  <a:moveTo>
                    <a:pt x="52" y="53"/>
                  </a:moveTo>
                  <a:cubicBezTo>
                    <a:pt x="52" y="43"/>
                    <a:pt x="53" y="33"/>
                    <a:pt x="57" y="24"/>
                  </a:cubicBezTo>
                  <a:cubicBezTo>
                    <a:pt x="10" y="0"/>
                    <a:pt x="10" y="0"/>
                    <a:pt x="10" y="0"/>
                  </a:cubicBezTo>
                  <a:cubicBezTo>
                    <a:pt x="3" y="16"/>
                    <a:pt x="0" y="34"/>
                    <a:pt x="0" y="53"/>
                  </a:cubicBezTo>
                  <a:cubicBezTo>
                    <a:pt x="0" y="127"/>
                    <a:pt x="56" y="187"/>
                    <a:pt x="127" y="194"/>
                  </a:cubicBezTo>
                  <a:cubicBezTo>
                    <a:pt x="127" y="142"/>
                    <a:pt x="127" y="142"/>
                    <a:pt x="127" y="142"/>
                  </a:cubicBezTo>
                  <a:cubicBezTo>
                    <a:pt x="85" y="135"/>
                    <a:pt x="52" y="98"/>
                    <a:pt x="52" y="53"/>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p:cNvSpPr>
              <a:spLocks/>
            </p:cNvSpPr>
            <p:nvPr/>
          </p:nvSpPr>
          <p:spPr bwMode="auto">
            <a:xfrm rot="19800000">
              <a:off x="4002945" y="1876921"/>
              <a:ext cx="3306686" cy="1276166"/>
            </a:xfrm>
            <a:custGeom>
              <a:avLst/>
              <a:gdLst>
                <a:gd name="T0" fmla="*/ 122 w 244"/>
                <a:gd name="T1" fmla="*/ 52 h 94"/>
                <a:gd name="T2" fmla="*/ 197 w 244"/>
                <a:gd name="T3" fmla="*/ 94 h 94"/>
                <a:gd name="T4" fmla="*/ 244 w 244"/>
                <a:gd name="T5" fmla="*/ 69 h 94"/>
                <a:gd name="T6" fmla="*/ 122 w 244"/>
                <a:gd name="T7" fmla="*/ 0 h 94"/>
                <a:gd name="T8" fmla="*/ 0 w 244"/>
                <a:gd name="T9" fmla="*/ 70 h 94"/>
                <a:gd name="T10" fmla="*/ 46 w 244"/>
                <a:gd name="T11" fmla="*/ 94 h 94"/>
                <a:gd name="T12" fmla="*/ 122 w 244"/>
                <a:gd name="T13" fmla="*/ 52 h 94"/>
              </a:gdLst>
              <a:ahLst/>
              <a:cxnLst>
                <a:cxn ang="0">
                  <a:pos x="T0" y="T1"/>
                </a:cxn>
                <a:cxn ang="0">
                  <a:pos x="T2" y="T3"/>
                </a:cxn>
                <a:cxn ang="0">
                  <a:pos x="T4" y="T5"/>
                </a:cxn>
                <a:cxn ang="0">
                  <a:pos x="T6" y="T7"/>
                </a:cxn>
                <a:cxn ang="0">
                  <a:pos x="T8" y="T9"/>
                </a:cxn>
                <a:cxn ang="0">
                  <a:pos x="T10" y="T11"/>
                </a:cxn>
                <a:cxn ang="0">
                  <a:pos x="T12" y="T13"/>
                </a:cxn>
              </a:cxnLst>
              <a:rect l="0" t="0" r="r" b="b"/>
              <a:pathLst>
                <a:path w="244" h="94">
                  <a:moveTo>
                    <a:pt x="122" y="52"/>
                  </a:moveTo>
                  <a:cubicBezTo>
                    <a:pt x="154" y="52"/>
                    <a:pt x="182" y="69"/>
                    <a:pt x="197" y="94"/>
                  </a:cubicBezTo>
                  <a:cubicBezTo>
                    <a:pt x="244" y="69"/>
                    <a:pt x="244" y="69"/>
                    <a:pt x="244" y="69"/>
                  </a:cubicBezTo>
                  <a:cubicBezTo>
                    <a:pt x="219" y="28"/>
                    <a:pt x="174" y="0"/>
                    <a:pt x="122" y="0"/>
                  </a:cubicBezTo>
                  <a:cubicBezTo>
                    <a:pt x="70" y="0"/>
                    <a:pt x="25" y="28"/>
                    <a:pt x="0" y="70"/>
                  </a:cubicBezTo>
                  <a:cubicBezTo>
                    <a:pt x="46" y="94"/>
                    <a:pt x="46" y="94"/>
                    <a:pt x="46" y="94"/>
                  </a:cubicBezTo>
                  <a:cubicBezTo>
                    <a:pt x="62" y="69"/>
                    <a:pt x="90" y="52"/>
                    <a:pt x="122" y="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p:nvGrpSpPr>
          <p:grpSpPr>
            <a:xfrm>
              <a:off x="5602388" y="3128976"/>
              <a:ext cx="1351620" cy="976798"/>
              <a:chOff x="-1604963" y="4683125"/>
              <a:chExt cx="1511300" cy="1092200"/>
            </a:xfrm>
            <a:solidFill>
              <a:schemeClr val="tx1"/>
            </a:solidFill>
          </p:grpSpPr>
          <p:sp>
            <p:nvSpPr>
              <p:cNvPr id="33" name="Freeform 23"/>
              <p:cNvSpPr>
                <a:spLocks/>
              </p:cNvSpPr>
              <p:nvPr/>
            </p:nvSpPr>
            <p:spPr bwMode="auto">
              <a:xfrm>
                <a:off x="-1604963" y="4683125"/>
                <a:ext cx="1511300" cy="1092200"/>
              </a:xfrm>
              <a:custGeom>
                <a:avLst/>
                <a:gdLst>
                  <a:gd name="T0" fmla="*/ 952 w 952"/>
                  <a:gd name="T1" fmla="*/ 590 h 688"/>
                  <a:gd name="T2" fmla="*/ 952 w 952"/>
                  <a:gd name="T3" fmla="*/ 688 h 688"/>
                  <a:gd name="T4" fmla="*/ 916 w 952"/>
                  <a:gd name="T5" fmla="*/ 688 h 688"/>
                  <a:gd name="T6" fmla="*/ 916 w 952"/>
                  <a:gd name="T7" fmla="*/ 624 h 688"/>
                  <a:gd name="T8" fmla="*/ 828 w 952"/>
                  <a:gd name="T9" fmla="*/ 624 h 688"/>
                  <a:gd name="T10" fmla="*/ 828 w 952"/>
                  <a:gd name="T11" fmla="*/ 688 h 688"/>
                  <a:gd name="T12" fmla="*/ 792 w 952"/>
                  <a:gd name="T13" fmla="*/ 688 h 688"/>
                  <a:gd name="T14" fmla="*/ 792 w 952"/>
                  <a:gd name="T15" fmla="*/ 624 h 688"/>
                  <a:gd name="T16" fmla="*/ 704 w 952"/>
                  <a:gd name="T17" fmla="*/ 624 h 688"/>
                  <a:gd name="T18" fmla="*/ 704 w 952"/>
                  <a:gd name="T19" fmla="*/ 688 h 688"/>
                  <a:gd name="T20" fmla="*/ 666 w 952"/>
                  <a:gd name="T21" fmla="*/ 688 h 688"/>
                  <a:gd name="T22" fmla="*/ 666 w 952"/>
                  <a:gd name="T23" fmla="*/ 624 h 688"/>
                  <a:gd name="T24" fmla="*/ 576 w 952"/>
                  <a:gd name="T25" fmla="*/ 624 h 688"/>
                  <a:gd name="T26" fmla="*/ 576 w 952"/>
                  <a:gd name="T27" fmla="*/ 688 h 688"/>
                  <a:gd name="T28" fmla="*/ 540 w 952"/>
                  <a:gd name="T29" fmla="*/ 688 h 688"/>
                  <a:gd name="T30" fmla="*/ 540 w 952"/>
                  <a:gd name="T31" fmla="*/ 624 h 688"/>
                  <a:gd name="T32" fmla="*/ 452 w 952"/>
                  <a:gd name="T33" fmla="*/ 624 h 688"/>
                  <a:gd name="T34" fmla="*/ 452 w 952"/>
                  <a:gd name="T35" fmla="*/ 688 h 688"/>
                  <a:gd name="T36" fmla="*/ 416 w 952"/>
                  <a:gd name="T37" fmla="*/ 688 h 688"/>
                  <a:gd name="T38" fmla="*/ 416 w 952"/>
                  <a:gd name="T39" fmla="*/ 624 h 688"/>
                  <a:gd name="T40" fmla="*/ 328 w 952"/>
                  <a:gd name="T41" fmla="*/ 624 h 688"/>
                  <a:gd name="T42" fmla="*/ 328 w 952"/>
                  <a:gd name="T43" fmla="*/ 688 h 688"/>
                  <a:gd name="T44" fmla="*/ 292 w 952"/>
                  <a:gd name="T45" fmla="*/ 688 h 688"/>
                  <a:gd name="T46" fmla="*/ 292 w 952"/>
                  <a:gd name="T47" fmla="*/ 624 h 688"/>
                  <a:gd name="T48" fmla="*/ 202 w 952"/>
                  <a:gd name="T49" fmla="*/ 624 h 688"/>
                  <a:gd name="T50" fmla="*/ 202 w 952"/>
                  <a:gd name="T51" fmla="*/ 688 h 688"/>
                  <a:gd name="T52" fmla="*/ 169 w 952"/>
                  <a:gd name="T53" fmla="*/ 688 h 688"/>
                  <a:gd name="T54" fmla="*/ 169 w 952"/>
                  <a:gd name="T55" fmla="*/ 624 h 688"/>
                  <a:gd name="T56" fmla="*/ 62 w 952"/>
                  <a:gd name="T57" fmla="*/ 624 h 688"/>
                  <a:gd name="T58" fmla="*/ 62 w 952"/>
                  <a:gd name="T59" fmla="*/ 536 h 688"/>
                  <a:gd name="T60" fmla="*/ 0 w 952"/>
                  <a:gd name="T61" fmla="*/ 536 h 688"/>
                  <a:gd name="T62" fmla="*/ 0 w 952"/>
                  <a:gd name="T63" fmla="*/ 500 h 688"/>
                  <a:gd name="T64" fmla="*/ 62 w 952"/>
                  <a:gd name="T65" fmla="*/ 500 h 688"/>
                  <a:gd name="T66" fmla="*/ 62 w 952"/>
                  <a:gd name="T67" fmla="*/ 411 h 688"/>
                  <a:gd name="T68" fmla="*/ 0 w 952"/>
                  <a:gd name="T69" fmla="*/ 411 h 688"/>
                  <a:gd name="T70" fmla="*/ 0 w 952"/>
                  <a:gd name="T71" fmla="*/ 375 h 688"/>
                  <a:gd name="T72" fmla="*/ 62 w 952"/>
                  <a:gd name="T73" fmla="*/ 375 h 688"/>
                  <a:gd name="T74" fmla="*/ 62 w 952"/>
                  <a:gd name="T75" fmla="*/ 285 h 688"/>
                  <a:gd name="T76" fmla="*/ 0 w 952"/>
                  <a:gd name="T77" fmla="*/ 285 h 688"/>
                  <a:gd name="T78" fmla="*/ 0 w 952"/>
                  <a:gd name="T79" fmla="*/ 251 h 688"/>
                  <a:gd name="T80" fmla="*/ 62 w 952"/>
                  <a:gd name="T81" fmla="*/ 251 h 688"/>
                  <a:gd name="T82" fmla="*/ 62 w 952"/>
                  <a:gd name="T83" fmla="*/ 160 h 688"/>
                  <a:gd name="T84" fmla="*/ 0 w 952"/>
                  <a:gd name="T85" fmla="*/ 160 h 688"/>
                  <a:gd name="T86" fmla="*/ 0 w 952"/>
                  <a:gd name="T87" fmla="*/ 125 h 688"/>
                  <a:gd name="T88" fmla="*/ 62 w 952"/>
                  <a:gd name="T89" fmla="*/ 125 h 688"/>
                  <a:gd name="T90" fmla="*/ 62 w 952"/>
                  <a:gd name="T91" fmla="*/ 36 h 688"/>
                  <a:gd name="T92" fmla="*/ 0 w 952"/>
                  <a:gd name="T93" fmla="*/ 36 h 688"/>
                  <a:gd name="T94" fmla="*/ 0 w 952"/>
                  <a:gd name="T95" fmla="*/ 0 h 688"/>
                  <a:gd name="T96" fmla="*/ 97 w 952"/>
                  <a:gd name="T97" fmla="*/ 0 h 688"/>
                  <a:gd name="T98" fmla="*/ 97 w 952"/>
                  <a:gd name="T99" fmla="*/ 588 h 688"/>
                  <a:gd name="T100" fmla="*/ 947 w 952"/>
                  <a:gd name="T101" fmla="*/ 588 h 688"/>
                  <a:gd name="T102" fmla="*/ 947 w 952"/>
                  <a:gd name="T103" fmla="*/ 590 h 688"/>
                  <a:gd name="T104" fmla="*/ 952 w 952"/>
                  <a:gd name="T105" fmla="*/ 59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2" h="688">
                    <a:moveTo>
                      <a:pt x="952" y="590"/>
                    </a:moveTo>
                    <a:lnTo>
                      <a:pt x="952" y="688"/>
                    </a:lnTo>
                    <a:lnTo>
                      <a:pt x="916" y="688"/>
                    </a:lnTo>
                    <a:lnTo>
                      <a:pt x="916" y="624"/>
                    </a:lnTo>
                    <a:lnTo>
                      <a:pt x="828" y="624"/>
                    </a:lnTo>
                    <a:lnTo>
                      <a:pt x="828" y="688"/>
                    </a:lnTo>
                    <a:lnTo>
                      <a:pt x="792" y="688"/>
                    </a:lnTo>
                    <a:lnTo>
                      <a:pt x="792" y="624"/>
                    </a:lnTo>
                    <a:lnTo>
                      <a:pt x="704" y="624"/>
                    </a:lnTo>
                    <a:lnTo>
                      <a:pt x="704" y="688"/>
                    </a:lnTo>
                    <a:lnTo>
                      <a:pt x="666" y="688"/>
                    </a:lnTo>
                    <a:lnTo>
                      <a:pt x="666" y="624"/>
                    </a:lnTo>
                    <a:lnTo>
                      <a:pt x="576" y="624"/>
                    </a:lnTo>
                    <a:lnTo>
                      <a:pt x="576" y="688"/>
                    </a:lnTo>
                    <a:lnTo>
                      <a:pt x="540" y="688"/>
                    </a:lnTo>
                    <a:lnTo>
                      <a:pt x="540" y="624"/>
                    </a:lnTo>
                    <a:lnTo>
                      <a:pt x="452" y="624"/>
                    </a:lnTo>
                    <a:lnTo>
                      <a:pt x="452" y="688"/>
                    </a:lnTo>
                    <a:lnTo>
                      <a:pt x="416" y="688"/>
                    </a:lnTo>
                    <a:lnTo>
                      <a:pt x="416" y="624"/>
                    </a:lnTo>
                    <a:lnTo>
                      <a:pt x="328" y="624"/>
                    </a:lnTo>
                    <a:lnTo>
                      <a:pt x="328" y="688"/>
                    </a:lnTo>
                    <a:lnTo>
                      <a:pt x="292" y="688"/>
                    </a:lnTo>
                    <a:lnTo>
                      <a:pt x="292" y="624"/>
                    </a:lnTo>
                    <a:lnTo>
                      <a:pt x="202" y="624"/>
                    </a:lnTo>
                    <a:lnTo>
                      <a:pt x="202" y="688"/>
                    </a:lnTo>
                    <a:lnTo>
                      <a:pt x="169" y="688"/>
                    </a:lnTo>
                    <a:lnTo>
                      <a:pt x="169" y="624"/>
                    </a:lnTo>
                    <a:lnTo>
                      <a:pt x="62" y="624"/>
                    </a:lnTo>
                    <a:lnTo>
                      <a:pt x="62" y="536"/>
                    </a:lnTo>
                    <a:lnTo>
                      <a:pt x="0" y="536"/>
                    </a:lnTo>
                    <a:lnTo>
                      <a:pt x="0" y="500"/>
                    </a:lnTo>
                    <a:lnTo>
                      <a:pt x="62" y="500"/>
                    </a:lnTo>
                    <a:lnTo>
                      <a:pt x="62" y="411"/>
                    </a:lnTo>
                    <a:lnTo>
                      <a:pt x="0" y="411"/>
                    </a:lnTo>
                    <a:lnTo>
                      <a:pt x="0" y="375"/>
                    </a:lnTo>
                    <a:lnTo>
                      <a:pt x="62" y="375"/>
                    </a:lnTo>
                    <a:lnTo>
                      <a:pt x="62" y="285"/>
                    </a:lnTo>
                    <a:lnTo>
                      <a:pt x="0" y="285"/>
                    </a:lnTo>
                    <a:lnTo>
                      <a:pt x="0" y="251"/>
                    </a:lnTo>
                    <a:lnTo>
                      <a:pt x="62" y="251"/>
                    </a:lnTo>
                    <a:lnTo>
                      <a:pt x="62" y="160"/>
                    </a:lnTo>
                    <a:lnTo>
                      <a:pt x="0" y="160"/>
                    </a:lnTo>
                    <a:lnTo>
                      <a:pt x="0" y="125"/>
                    </a:lnTo>
                    <a:lnTo>
                      <a:pt x="62" y="125"/>
                    </a:lnTo>
                    <a:lnTo>
                      <a:pt x="62" y="36"/>
                    </a:lnTo>
                    <a:lnTo>
                      <a:pt x="0" y="36"/>
                    </a:lnTo>
                    <a:lnTo>
                      <a:pt x="0" y="0"/>
                    </a:lnTo>
                    <a:lnTo>
                      <a:pt x="97" y="0"/>
                    </a:lnTo>
                    <a:lnTo>
                      <a:pt x="97" y="588"/>
                    </a:lnTo>
                    <a:lnTo>
                      <a:pt x="947" y="588"/>
                    </a:lnTo>
                    <a:lnTo>
                      <a:pt x="947" y="590"/>
                    </a:lnTo>
                    <a:lnTo>
                      <a:pt x="952" y="590"/>
                    </a:lnTo>
                    <a:close/>
                  </a:path>
                </a:pathLst>
              </a:custGeom>
              <a:solidFill>
                <a:srgbClr val="435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4"/>
              <p:cNvSpPr>
                <a:spLocks noChangeArrowheads="1"/>
              </p:cNvSpPr>
              <p:nvPr/>
            </p:nvSpPr>
            <p:spPr bwMode="auto">
              <a:xfrm>
                <a:off x="-1336676" y="5278438"/>
                <a:ext cx="252413" cy="288925"/>
              </a:xfrm>
              <a:prstGeom prst="rect">
                <a:avLst/>
              </a:prstGeom>
              <a:solidFill>
                <a:srgbClr val="4354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5"/>
              <p:cNvSpPr>
                <a:spLocks noChangeArrowheads="1"/>
              </p:cNvSpPr>
              <p:nvPr/>
            </p:nvSpPr>
            <p:spPr bwMode="auto">
              <a:xfrm>
                <a:off x="-944563" y="5081588"/>
                <a:ext cx="254000" cy="485775"/>
              </a:xfrm>
              <a:prstGeom prst="rect">
                <a:avLst/>
              </a:prstGeom>
              <a:solidFill>
                <a:srgbClr val="4354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6"/>
              <p:cNvSpPr>
                <a:spLocks noChangeArrowheads="1"/>
              </p:cNvSpPr>
              <p:nvPr/>
            </p:nvSpPr>
            <p:spPr bwMode="auto">
              <a:xfrm>
                <a:off x="-547688" y="4683125"/>
                <a:ext cx="254000" cy="884238"/>
              </a:xfrm>
              <a:prstGeom prst="rect">
                <a:avLst/>
              </a:prstGeom>
              <a:solidFill>
                <a:srgbClr val="4354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p:txBody>
          <a:bodyPr/>
          <a:lstStyle/>
          <a:p>
            <a:r>
              <a:rPr lang="en-US" dirty="0" smtClean="0"/>
              <a:t>Chef Analytics Provides Visibility in </a:t>
            </a:r>
            <a:r>
              <a:rPr lang="en-US" smtClean="0"/>
              <a:t>Three Ways</a:t>
            </a:r>
            <a:endParaRPr lang="en-US" dirty="0"/>
          </a:p>
        </p:txBody>
      </p:sp>
      <p:grpSp>
        <p:nvGrpSpPr>
          <p:cNvPr id="23" name="Group 22"/>
          <p:cNvGrpSpPr/>
          <p:nvPr/>
        </p:nvGrpSpPr>
        <p:grpSpPr>
          <a:xfrm>
            <a:off x="435913" y="1049101"/>
            <a:ext cx="2621205" cy="1721196"/>
            <a:chOff x="581217" y="1398801"/>
            <a:chExt cx="3494940" cy="2294928"/>
          </a:xfrm>
        </p:grpSpPr>
        <p:sp>
          <p:nvSpPr>
            <p:cNvPr id="5" name="Rectangle 4"/>
            <p:cNvSpPr/>
            <p:nvPr/>
          </p:nvSpPr>
          <p:spPr bwMode="auto">
            <a:xfrm>
              <a:off x="581217" y="1861157"/>
              <a:ext cx="3277256" cy="18325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900"/>
                </a:spcAft>
                <a:tabLst>
                  <a:tab pos="219075" algn="l"/>
                </a:tabLst>
              </a:pPr>
              <a:r>
                <a:rPr lang="en-US" sz="1100" dirty="0">
                  <a:solidFill>
                    <a:schemeClr val="tx1"/>
                  </a:solidFill>
                </a:rPr>
                <a:t>Chef Server Policy  (Actions)</a:t>
              </a:r>
            </a:p>
            <a:p>
              <a:pPr lvl="1">
                <a:spcAft>
                  <a:spcPts val="900"/>
                </a:spcAft>
                <a:tabLst>
                  <a:tab pos="219075" algn="l"/>
                </a:tabLst>
              </a:pPr>
              <a:r>
                <a:rPr lang="en-US" sz="1100" dirty="0">
                  <a:solidFill>
                    <a:schemeClr val="tx1"/>
                  </a:solidFill>
                </a:rPr>
                <a:t>Chef Client Runs (Run History)</a:t>
              </a:r>
            </a:p>
            <a:p>
              <a:pPr lvl="1">
                <a:spcAft>
                  <a:spcPts val="900"/>
                </a:spcAft>
                <a:tabLst>
                  <a:tab pos="219075" algn="l"/>
                </a:tabLst>
              </a:pPr>
              <a:r>
                <a:rPr lang="en-US" sz="1100" dirty="0">
                  <a:solidFill>
                    <a:schemeClr val="tx1"/>
                  </a:solidFill>
                </a:rPr>
                <a:t>Node state (Audit Controls)</a:t>
              </a:r>
            </a:p>
            <a:p>
              <a:pPr lvl="1">
                <a:spcAft>
                  <a:spcPts val="900"/>
                </a:spcAft>
                <a:tabLst>
                  <a:tab pos="219075" algn="l"/>
                </a:tabLst>
              </a:pPr>
              <a:endParaRPr lang="en-US" sz="1100" dirty="0">
                <a:solidFill>
                  <a:schemeClr val="tx1"/>
                </a:solidFill>
              </a:endParaRPr>
            </a:p>
          </p:txBody>
        </p:sp>
        <p:sp>
          <p:nvSpPr>
            <p:cNvPr id="6" name="Rectangle 5"/>
            <p:cNvSpPr/>
            <p:nvPr/>
          </p:nvSpPr>
          <p:spPr bwMode="auto">
            <a:xfrm>
              <a:off x="581217" y="1398801"/>
              <a:ext cx="3494940"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1350"/>
                </a:spcAft>
                <a:tabLst>
                  <a:tab pos="219075" algn="l"/>
                </a:tabLst>
              </a:pPr>
              <a:r>
                <a:rPr lang="en-US" b="1" dirty="0" smtClean="0">
                  <a:solidFill>
                    <a:schemeClr val="accent1"/>
                  </a:solidFill>
                </a:rPr>
                <a:t>TRACK CHANGES FROM ALL SOURCES</a:t>
              </a:r>
              <a:endParaRPr lang="en-US" b="1" dirty="0">
                <a:solidFill>
                  <a:schemeClr val="accent1"/>
                </a:solidFill>
              </a:endParaRPr>
            </a:p>
          </p:txBody>
        </p:sp>
      </p:grpSp>
      <p:grpSp>
        <p:nvGrpSpPr>
          <p:cNvPr id="27" name="Group 26"/>
          <p:cNvGrpSpPr/>
          <p:nvPr/>
        </p:nvGrpSpPr>
        <p:grpSpPr>
          <a:xfrm>
            <a:off x="6808701" y="1678922"/>
            <a:ext cx="2018863" cy="1714880"/>
            <a:chOff x="9078268" y="2238563"/>
            <a:chExt cx="2691817" cy="2286506"/>
          </a:xfrm>
        </p:grpSpPr>
        <p:sp>
          <p:nvSpPr>
            <p:cNvPr id="9" name="Rectangle 8"/>
            <p:cNvSpPr/>
            <p:nvPr/>
          </p:nvSpPr>
          <p:spPr bwMode="auto">
            <a:xfrm>
              <a:off x="9078269" y="2658588"/>
              <a:ext cx="2691816" cy="1866481"/>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900"/>
                </a:spcAft>
                <a:tabLst>
                  <a:tab pos="219075" algn="l"/>
                </a:tabLst>
              </a:pPr>
              <a:r>
                <a:rPr lang="en-US" sz="1100" dirty="0">
                  <a:solidFill>
                    <a:srgbClr val="435464"/>
                  </a:solidFill>
                </a:rPr>
                <a:t>Built-in messaging </a:t>
              </a:r>
              <a:br>
                <a:rPr lang="en-US" sz="1100" dirty="0">
                  <a:solidFill>
                    <a:srgbClr val="435464"/>
                  </a:solidFill>
                </a:rPr>
              </a:br>
              <a:r>
                <a:rPr lang="en-US" sz="1100" dirty="0">
                  <a:solidFill>
                    <a:srgbClr val="435464"/>
                  </a:solidFill>
                </a:rPr>
                <a:t>and email integration</a:t>
              </a:r>
            </a:p>
            <a:p>
              <a:pPr lvl="1">
                <a:spcAft>
                  <a:spcPts val="900"/>
                </a:spcAft>
                <a:tabLst>
                  <a:tab pos="219075" algn="l"/>
                </a:tabLst>
              </a:pPr>
              <a:r>
                <a:rPr lang="en-US" sz="1100" dirty="0">
                  <a:solidFill>
                    <a:srgbClr val="435464"/>
                  </a:solidFill>
                </a:rPr>
                <a:t>Extend notifications to your existing systems</a:t>
              </a:r>
            </a:p>
          </p:txBody>
        </p:sp>
        <p:sp>
          <p:nvSpPr>
            <p:cNvPr id="10" name="Rectangle 9"/>
            <p:cNvSpPr/>
            <p:nvPr/>
          </p:nvSpPr>
          <p:spPr bwMode="auto">
            <a:xfrm>
              <a:off x="9078268" y="2238563"/>
              <a:ext cx="2691817" cy="68217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1350"/>
                </a:spcAft>
                <a:tabLst>
                  <a:tab pos="219075" algn="l"/>
                </a:tabLst>
              </a:pPr>
              <a:r>
                <a:rPr lang="en-US" b="1" dirty="0">
                  <a:gradFill>
                    <a:gsLst>
                      <a:gs pos="92386">
                        <a:schemeClr val="accent5">
                          <a:lumMod val="75000"/>
                        </a:schemeClr>
                      </a:gs>
                      <a:gs pos="79188">
                        <a:schemeClr val="accent5">
                          <a:lumMod val="75000"/>
                        </a:schemeClr>
                      </a:gs>
                    </a:gsLst>
                    <a:lin ang="5400000" scaled="1"/>
                  </a:gradFill>
                </a:rPr>
                <a:t>NOTIFICATIONS</a:t>
              </a:r>
            </a:p>
          </p:txBody>
        </p:sp>
      </p:grpSp>
      <p:grpSp>
        <p:nvGrpSpPr>
          <p:cNvPr id="28" name="Group 27"/>
          <p:cNvGrpSpPr/>
          <p:nvPr/>
        </p:nvGrpSpPr>
        <p:grpSpPr>
          <a:xfrm>
            <a:off x="435913" y="2931450"/>
            <a:ext cx="2647319" cy="1273385"/>
            <a:chOff x="581217" y="3908600"/>
            <a:chExt cx="3529759" cy="1697846"/>
          </a:xfrm>
        </p:grpSpPr>
        <p:sp>
          <p:nvSpPr>
            <p:cNvPr id="7" name="Rectangle 6"/>
            <p:cNvSpPr/>
            <p:nvPr/>
          </p:nvSpPr>
          <p:spPr bwMode="auto">
            <a:xfrm>
              <a:off x="581217" y="4350014"/>
              <a:ext cx="3529759" cy="125643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900"/>
                </a:spcAft>
                <a:tabLst>
                  <a:tab pos="219075" algn="l"/>
                </a:tabLst>
              </a:pPr>
              <a:r>
                <a:rPr lang="en-US" sz="1100" dirty="0">
                  <a:solidFill>
                    <a:srgbClr val="435464"/>
                  </a:solidFill>
                </a:rPr>
                <a:t>Simple dashboard with search, filters and sorting options</a:t>
              </a:r>
            </a:p>
            <a:p>
              <a:pPr lvl="1">
                <a:spcAft>
                  <a:spcPts val="900"/>
                </a:spcAft>
                <a:tabLst>
                  <a:tab pos="219075" algn="l"/>
                </a:tabLst>
              </a:pPr>
              <a:r>
                <a:rPr lang="en-US" sz="1100" dirty="0">
                  <a:solidFill>
                    <a:srgbClr val="435464"/>
                  </a:solidFill>
                </a:rPr>
                <a:t>Integrate with existing tools via API</a:t>
              </a:r>
            </a:p>
          </p:txBody>
        </p:sp>
        <p:sp>
          <p:nvSpPr>
            <p:cNvPr id="16" name="Rectangle 15"/>
            <p:cNvSpPr/>
            <p:nvPr/>
          </p:nvSpPr>
          <p:spPr bwMode="auto">
            <a:xfrm>
              <a:off x="581217" y="3908600"/>
              <a:ext cx="3529759" cy="68217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1350"/>
                </a:spcAft>
                <a:tabLst>
                  <a:tab pos="219075" algn="l"/>
                </a:tabLst>
              </a:pPr>
              <a:r>
                <a:rPr lang="en-US" b="1" dirty="0" smtClean="0">
                  <a:gradFill>
                    <a:gsLst>
                      <a:gs pos="12690">
                        <a:schemeClr val="accent4">
                          <a:lumMod val="75000"/>
                        </a:schemeClr>
                      </a:gs>
                      <a:gs pos="44200">
                        <a:schemeClr val="accent4">
                          <a:lumMod val="75000"/>
                        </a:schemeClr>
                      </a:gs>
                    </a:gsLst>
                    <a:lin ang="5400000" scaled="1"/>
                  </a:gradFill>
                </a:rPr>
                <a:t>REAL-TIME VISIBILITY</a:t>
              </a:r>
              <a:endParaRPr lang="en-US" b="1" dirty="0">
                <a:gradFill>
                  <a:gsLst>
                    <a:gs pos="12690">
                      <a:schemeClr val="accent4">
                        <a:lumMod val="75000"/>
                      </a:schemeClr>
                    </a:gs>
                    <a:gs pos="44200">
                      <a:schemeClr val="accent4">
                        <a:lumMod val="75000"/>
                      </a:schemeClr>
                    </a:gs>
                  </a:gsLst>
                  <a:lin ang="5400000" scaled="1"/>
                </a:gradFill>
              </a:endParaRPr>
            </a:p>
          </p:txBody>
        </p:sp>
      </p:grpSp>
      <p:grpSp>
        <p:nvGrpSpPr>
          <p:cNvPr id="18" name="Group 17"/>
          <p:cNvGrpSpPr/>
          <p:nvPr/>
        </p:nvGrpSpPr>
        <p:grpSpPr>
          <a:xfrm>
            <a:off x="3498647" y="3395223"/>
            <a:ext cx="888476" cy="888476"/>
            <a:chOff x="4664862" y="4526964"/>
            <a:chExt cx="1184635" cy="1184634"/>
          </a:xfrm>
        </p:grpSpPr>
        <p:sp>
          <p:nvSpPr>
            <p:cNvPr id="24" name="Oval 23"/>
            <p:cNvSpPr/>
            <p:nvPr/>
          </p:nvSpPr>
          <p:spPr bwMode="auto">
            <a:xfrm rot="19800000">
              <a:off x="4664862" y="4526964"/>
              <a:ext cx="1184635" cy="1184634"/>
            </a:xfrm>
            <a:prstGeom prst="ellipse">
              <a:avLst/>
            </a:prstGeom>
            <a:solidFill>
              <a:schemeClr val="tx1"/>
            </a:solidFill>
            <a:ln w="38100">
              <a:solidFill>
                <a:schemeClr val="accent4">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FFFFFF"/>
                </a:solidFill>
              </a:endParaRPr>
            </a:p>
          </p:txBody>
        </p:sp>
        <p:sp>
          <p:nvSpPr>
            <p:cNvPr id="12" name="Freeform 7"/>
            <p:cNvSpPr>
              <a:spLocks noChangeAspect="1" noEditPoints="1"/>
            </p:cNvSpPr>
            <p:nvPr/>
          </p:nvSpPr>
          <p:spPr bwMode="auto">
            <a:xfrm>
              <a:off x="4973119" y="4738513"/>
              <a:ext cx="554351" cy="703394"/>
            </a:xfrm>
            <a:custGeom>
              <a:avLst/>
              <a:gdLst>
                <a:gd name="T0" fmla="*/ 772 w 1403"/>
                <a:gd name="T1" fmla="*/ 1096 h 1780"/>
                <a:gd name="T2" fmla="*/ 715 w 1403"/>
                <a:gd name="T3" fmla="*/ 1152 h 1780"/>
                <a:gd name="T4" fmla="*/ 658 w 1403"/>
                <a:gd name="T5" fmla="*/ 1095 h 1780"/>
                <a:gd name="T6" fmla="*/ 717 w 1403"/>
                <a:gd name="T7" fmla="*/ 642 h 1780"/>
                <a:gd name="T8" fmla="*/ 772 w 1403"/>
                <a:gd name="T9" fmla="*/ 1096 h 1780"/>
                <a:gd name="T10" fmla="*/ 1403 w 1403"/>
                <a:gd name="T11" fmla="*/ 1095 h 1780"/>
                <a:gd name="T12" fmla="*/ 718 w 1403"/>
                <a:gd name="T13" fmla="*/ 1780 h 1780"/>
                <a:gd name="T14" fmla="*/ 33 w 1403"/>
                <a:gd name="T15" fmla="*/ 1095 h 1780"/>
                <a:gd name="T16" fmla="*/ 200 w 1403"/>
                <a:gd name="T17" fmla="*/ 648 h 1780"/>
                <a:gd name="T18" fmla="*/ 145 w 1403"/>
                <a:gd name="T19" fmla="*/ 591 h 1780"/>
                <a:gd name="T20" fmla="*/ 104 w 1403"/>
                <a:gd name="T21" fmla="*/ 630 h 1780"/>
                <a:gd name="T22" fmla="*/ 23 w 1403"/>
                <a:gd name="T23" fmla="*/ 629 h 1780"/>
                <a:gd name="T24" fmla="*/ 25 w 1403"/>
                <a:gd name="T25" fmla="*/ 548 h 1780"/>
                <a:gd name="T26" fmla="*/ 188 w 1403"/>
                <a:gd name="T27" fmla="*/ 390 h 1780"/>
                <a:gd name="T28" fmla="*/ 268 w 1403"/>
                <a:gd name="T29" fmla="*/ 392 h 1780"/>
                <a:gd name="T30" fmla="*/ 267 w 1403"/>
                <a:gd name="T31" fmla="*/ 472 h 1780"/>
                <a:gd name="T32" fmla="*/ 226 w 1403"/>
                <a:gd name="T33" fmla="*/ 512 h 1780"/>
                <a:gd name="T34" fmla="*/ 281 w 1403"/>
                <a:gd name="T35" fmla="*/ 568 h 1780"/>
                <a:gd name="T36" fmla="*/ 538 w 1403"/>
                <a:gd name="T37" fmla="*/ 434 h 1780"/>
                <a:gd name="T38" fmla="*/ 464 w 1403"/>
                <a:gd name="T39" fmla="*/ 255 h 1780"/>
                <a:gd name="T40" fmla="*/ 718 w 1403"/>
                <a:gd name="T41" fmla="*/ 0 h 1780"/>
                <a:gd name="T42" fmla="*/ 973 w 1403"/>
                <a:gd name="T43" fmla="*/ 255 h 1780"/>
                <a:gd name="T44" fmla="*/ 898 w 1403"/>
                <a:gd name="T45" fmla="*/ 434 h 1780"/>
                <a:gd name="T46" fmla="*/ 1403 w 1403"/>
                <a:gd name="T47" fmla="*/ 1095 h 1780"/>
                <a:gd name="T48" fmla="*/ 608 w 1403"/>
                <a:gd name="T49" fmla="*/ 419 h 1780"/>
                <a:gd name="T50" fmla="*/ 661 w 1403"/>
                <a:gd name="T51" fmla="*/ 412 h 1780"/>
                <a:gd name="T52" fmla="*/ 661 w 1403"/>
                <a:gd name="T53" fmla="*/ 336 h 1780"/>
                <a:gd name="T54" fmla="*/ 605 w 1403"/>
                <a:gd name="T55" fmla="*/ 336 h 1780"/>
                <a:gd name="T56" fmla="*/ 548 w 1403"/>
                <a:gd name="T57" fmla="*/ 279 h 1780"/>
                <a:gd name="T58" fmla="*/ 605 w 1403"/>
                <a:gd name="T59" fmla="*/ 222 h 1780"/>
                <a:gd name="T60" fmla="*/ 832 w 1403"/>
                <a:gd name="T61" fmla="*/ 222 h 1780"/>
                <a:gd name="T62" fmla="*/ 889 w 1403"/>
                <a:gd name="T63" fmla="*/ 279 h 1780"/>
                <a:gd name="T64" fmla="*/ 832 w 1403"/>
                <a:gd name="T65" fmla="*/ 336 h 1780"/>
                <a:gd name="T66" fmla="*/ 775 w 1403"/>
                <a:gd name="T67" fmla="*/ 336 h 1780"/>
                <a:gd name="T68" fmla="*/ 775 w 1403"/>
                <a:gd name="T69" fmla="*/ 412 h 1780"/>
                <a:gd name="T70" fmla="*/ 828 w 1403"/>
                <a:gd name="T71" fmla="*/ 419 h 1780"/>
                <a:gd name="T72" fmla="*/ 916 w 1403"/>
                <a:gd name="T73" fmla="*/ 255 h 1780"/>
                <a:gd name="T74" fmla="*/ 718 w 1403"/>
                <a:gd name="T75" fmla="*/ 57 h 1780"/>
                <a:gd name="T76" fmla="*/ 521 w 1403"/>
                <a:gd name="T77" fmla="*/ 255 h 1780"/>
                <a:gd name="T78" fmla="*/ 608 w 1403"/>
                <a:gd name="T79" fmla="*/ 419 h 1780"/>
                <a:gd name="T80" fmla="*/ 1290 w 1403"/>
                <a:gd name="T81" fmla="*/ 1095 h 1780"/>
                <a:gd name="T82" fmla="*/ 718 w 1403"/>
                <a:gd name="T83" fmla="*/ 523 h 1780"/>
                <a:gd name="T84" fmla="*/ 147 w 1403"/>
                <a:gd name="T85" fmla="*/ 1095 h 1780"/>
                <a:gd name="T86" fmla="*/ 718 w 1403"/>
                <a:gd name="T87" fmla="*/ 1666 h 1780"/>
                <a:gd name="T88" fmla="*/ 1290 w 1403"/>
                <a:gd name="T89" fmla="*/ 1095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3" h="1780">
                  <a:moveTo>
                    <a:pt x="772" y="1096"/>
                  </a:moveTo>
                  <a:cubicBezTo>
                    <a:pt x="771" y="1118"/>
                    <a:pt x="759" y="1152"/>
                    <a:pt x="715" y="1152"/>
                  </a:cubicBezTo>
                  <a:cubicBezTo>
                    <a:pt x="683" y="1152"/>
                    <a:pt x="658" y="1127"/>
                    <a:pt x="658" y="1095"/>
                  </a:cubicBezTo>
                  <a:cubicBezTo>
                    <a:pt x="658" y="1095"/>
                    <a:pt x="685" y="642"/>
                    <a:pt x="717" y="642"/>
                  </a:cubicBezTo>
                  <a:cubicBezTo>
                    <a:pt x="748" y="642"/>
                    <a:pt x="772" y="1096"/>
                    <a:pt x="772" y="1096"/>
                  </a:cubicBezTo>
                  <a:close/>
                  <a:moveTo>
                    <a:pt x="1403" y="1095"/>
                  </a:moveTo>
                  <a:cubicBezTo>
                    <a:pt x="1403" y="1472"/>
                    <a:pt x="1096" y="1780"/>
                    <a:pt x="718" y="1780"/>
                  </a:cubicBezTo>
                  <a:cubicBezTo>
                    <a:pt x="341" y="1780"/>
                    <a:pt x="33" y="1472"/>
                    <a:pt x="33" y="1095"/>
                  </a:cubicBezTo>
                  <a:cubicBezTo>
                    <a:pt x="33" y="924"/>
                    <a:pt x="96" y="768"/>
                    <a:pt x="200" y="648"/>
                  </a:cubicBezTo>
                  <a:cubicBezTo>
                    <a:pt x="145" y="591"/>
                    <a:pt x="145" y="591"/>
                    <a:pt x="145" y="591"/>
                  </a:cubicBezTo>
                  <a:cubicBezTo>
                    <a:pt x="104" y="630"/>
                    <a:pt x="104" y="630"/>
                    <a:pt x="104" y="630"/>
                  </a:cubicBezTo>
                  <a:cubicBezTo>
                    <a:pt x="93" y="641"/>
                    <a:pt x="52" y="654"/>
                    <a:pt x="23" y="629"/>
                  </a:cubicBezTo>
                  <a:cubicBezTo>
                    <a:pt x="0" y="608"/>
                    <a:pt x="2" y="570"/>
                    <a:pt x="25" y="548"/>
                  </a:cubicBezTo>
                  <a:cubicBezTo>
                    <a:pt x="188" y="390"/>
                    <a:pt x="188" y="390"/>
                    <a:pt x="188" y="390"/>
                  </a:cubicBezTo>
                  <a:cubicBezTo>
                    <a:pt x="211" y="369"/>
                    <a:pt x="247" y="369"/>
                    <a:pt x="268" y="392"/>
                  </a:cubicBezTo>
                  <a:cubicBezTo>
                    <a:pt x="290" y="414"/>
                    <a:pt x="290" y="450"/>
                    <a:pt x="267" y="472"/>
                  </a:cubicBezTo>
                  <a:cubicBezTo>
                    <a:pt x="226" y="512"/>
                    <a:pt x="226" y="512"/>
                    <a:pt x="226" y="512"/>
                  </a:cubicBezTo>
                  <a:cubicBezTo>
                    <a:pt x="281" y="568"/>
                    <a:pt x="281" y="568"/>
                    <a:pt x="281" y="568"/>
                  </a:cubicBezTo>
                  <a:cubicBezTo>
                    <a:pt x="355" y="506"/>
                    <a:pt x="442" y="460"/>
                    <a:pt x="538" y="434"/>
                  </a:cubicBezTo>
                  <a:cubicBezTo>
                    <a:pt x="492" y="388"/>
                    <a:pt x="464" y="324"/>
                    <a:pt x="464" y="255"/>
                  </a:cubicBezTo>
                  <a:cubicBezTo>
                    <a:pt x="464" y="114"/>
                    <a:pt x="578" y="0"/>
                    <a:pt x="718" y="0"/>
                  </a:cubicBezTo>
                  <a:cubicBezTo>
                    <a:pt x="859" y="0"/>
                    <a:pt x="973" y="114"/>
                    <a:pt x="973" y="255"/>
                  </a:cubicBezTo>
                  <a:cubicBezTo>
                    <a:pt x="973" y="324"/>
                    <a:pt x="944" y="388"/>
                    <a:pt x="898" y="434"/>
                  </a:cubicBezTo>
                  <a:cubicBezTo>
                    <a:pt x="1189" y="513"/>
                    <a:pt x="1403" y="779"/>
                    <a:pt x="1403" y="1095"/>
                  </a:cubicBezTo>
                  <a:close/>
                  <a:moveTo>
                    <a:pt x="608" y="419"/>
                  </a:moveTo>
                  <a:cubicBezTo>
                    <a:pt x="626" y="416"/>
                    <a:pt x="644" y="414"/>
                    <a:pt x="661" y="412"/>
                  </a:cubicBezTo>
                  <a:cubicBezTo>
                    <a:pt x="661" y="336"/>
                    <a:pt x="661" y="336"/>
                    <a:pt x="661" y="336"/>
                  </a:cubicBezTo>
                  <a:cubicBezTo>
                    <a:pt x="605" y="336"/>
                    <a:pt x="605" y="336"/>
                    <a:pt x="605" y="336"/>
                  </a:cubicBezTo>
                  <a:cubicBezTo>
                    <a:pt x="573" y="336"/>
                    <a:pt x="548" y="310"/>
                    <a:pt x="548" y="279"/>
                  </a:cubicBezTo>
                  <a:cubicBezTo>
                    <a:pt x="548" y="248"/>
                    <a:pt x="573" y="222"/>
                    <a:pt x="605" y="222"/>
                  </a:cubicBezTo>
                  <a:cubicBezTo>
                    <a:pt x="832" y="222"/>
                    <a:pt x="832" y="222"/>
                    <a:pt x="832" y="222"/>
                  </a:cubicBezTo>
                  <a:cubicBezTo>
                    <a:pt x="863" y="222"/>
                    <a:pt x="889" y="248"/>
                    <a:pt x="889" y="279"/>
                  </a:cubicBezTo>
                  <a:cubicBezTo>
                    <a:pt x="889" y="310"/>
                    <a:pt x="863" y="336"/>
                    <a:pt x="832" y="336"/>
                  </a:cubicBezTo>
                  <a:cubicBezTo>
                    <a:pt x="775" y="336"/>
                    <a:pt x="775" y="336"/>
                    <a:pt x="775" y="336"/>
                  </a:cubicBezTo>
                  <a:cubicBezTo>
                    <a:pt x="775" y="412"/>
                    <a:pt x="775" y="412"/>
                    <a:pt x="775" y="412"/>
                  </a:cubicBezTo>
                  <a:cubicBezTo>
                    <a:pt x="793" y="414"/>
                    <a:pt x="811" y="416"/>
                    <a:pt x="828" y="419"/>
                  </a:cubicBezTo>
                  <a:cubicBezTo>
                    <a:pt x="881" y="383"/>
                    <a:pt x="916" y="323"/>
                    <a:pt x="916" y="255"/>
                  </a:cubicBezTo>
                  <a:cubicBezTo>
                    <a:pt x="916" y="146"/>
                    <a:pt x="827" y="57"/>
                    <a:pt x="718" y="57"/>
                  </a:cubicBezTo>
                  <a:cubicBezTo>
                    <a:pt x="609" y="57"/>
                    <a:pt x="521" y="146"/>
                    <a:pt x="521" y="255"/>
                  </a:cubicBezTo>
                  <a:cubicBezTo>
                    <a:pt x="521" y="323"/>
                    <a:pt x="556" y="383"/>
                    <a:pt x="608" y="419"/>
                  </a:cubicBezTo>
                  <a:close/>
                  <a:moveTo>
                    <a:pt x="1290" y="1095"/>
                  </a:moveTo>
                  <a:cubicBezTo>
                    <a:pt x="1290" y="780"/>
                    <a:pt x="1033" y="523"/>
                    <a:pt x="718" y="523"/>
                  </a:cubicBezTo>
                  <a:cubicBezTo>
                    <a:pt x="403" y="523"/>
                    <a:pt x="147" y="780"/>
                    <a:pt x="147" y="1095"/>
                  </a:cubicBezTo>
                  <a:cubicBezTo>
                    <a:pt x="147" y="1410"/>
                    <a:pt x="403" y="1666"/>
                    <a:pt x="718" y="1666"/>
                  </a:cubicBezTo>
                  <a:cubicBezTo>
                    <a:pt x="1033" y="1666"/>
                    <a:pt x="1290" y="1410"/>
                    <a:pt x="1290" y="1095"/>
                  </a:cubicBezTo>
                  <a:close/>
                </a:path>
              </a:pathLst>
            </a:custGeom>
            <a:solidFill>
              <a:schemeClr val="accent4">
                <a:lumMod val="75000"/>
              </a:schemeClr>
            </a:solidFill>
            <a:ln>
              <a:noFill/>
            </a:ln>
            <a:extLst/>
          </p:spPr>
          <p:txBody>
            <a:bodyPr vert="horz" wrap="square" lIns="91440" tIns="45720" rIns="91440" bIns="45720" numCol="1" anchor="ctr" anchorCtr="0" compatLnSpc="1">
              <a:prstTxWarp prst="textNoShape">
                <a:avLst/>
              </a:prstTxWarp>
            </a:bodyPr>
            <a:lstStyle/>
            <a:p>
              <a:endParaRPr lang="en-US"/>
            </a:p>
          </p:txBody>
        </p:sp>
      </p:grpSp>
      <p:grpSp>
        <p:nvGrpSpPr>
          <p:cNvPr id="8" name="Group 7"/>
          <p:cNvGrpSpPr/>
          <p:nvPr/>
        </p:nvGrpSpPr>
        <p:grpSpPr>
          <a:xfrm>
            <a:off x="5657102" y="2228415"/>
            <a:ext cx="888476" cy="888476"/>
            <a:chOff x="7542802" y="2971220"/>
            <a:chExt cx="1184635" cy="1184634"/>
          </a:xfrm>
        </p:grpSpPr>
        <p:sp>
          <p:nvSpPr>
            <p:cNvPr id="25" name="Oval 24"/>
            <p:cNvSpPr/>
            <p:nvPr/>
          </p:nvSpPr>
          <p:spPr bwMode="auto">
            <a:xfrm rot="19800000">
              <a:off x="7542802" y="2971220"/>
              <a:ext cx="1184635" cy="1184634"/>
            </a:xfrm>
            <a:prstGeom prst="ellipse">
              <a:avLst/>
            </a:prstGeom>
            <a:solidFill>
              <a:srgbClr val="FFFFFF"/>
            </a:solidFill>
            <a:ln w="38100">
              <a:solidFill>
                <a:schemeClr val="accent5">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grpSp>
          <p:nvGrpSpPr>
            <p:cNvPr id="13" name="Group 12"/>
            <p:cNvGrpSpPr/>
            <p:nvPr/>
          </p:nvGrpSpPr>
          <p:grpSpPr>
            <a:xfrm>
              <a:off x="7841990" y="3243362"/>
              <a:ext cx="634193" cy="622203"/>
              <a:chOff x="12581186" y="1548904"/>
              <a:chExt cx="1511300" cy="1482726"/>
            </a:xfrm>
            <a:solidFill>
              <a:schemeClr val="accent5">
                <a:lumMod val="75000"/>
              </a:schemeClr>
            </a:solidFill>
          </p:grpSpPr>
          <p:sp>
            <p:nvSpPr>
              <p:cNvPr id="14" name="Freeform 5"/>
              <p:cNvSpPr>
                <a:spLocks/>
              </p:cNvSpPr>
              <p:nvPr/>
            </p:nvSpPr>
            <p:spPr bwMode="auto">
              <a:xfrm>
                <a:off x="12581186" y="1775916"/>
                <a:ext cx="1257300" cy="1255714"/>
              </a:xfrm>
              <a:custGeom>
                <a:avLst/>
                <a:gdLst>
                  <a:gd name="T0" fmla="*/ 210 w 333"/>
                  <a:gd name="T1" fmla="*/ 79 h 332"/>
                  <a:gd name="T2" fmla="*/ 249 w 333"/>
                  <a:gd name="T3" fmla="*/ 40 h 332"/>
                  <a:gd name="T4" fmla="*/ 249 w 333"/>
                  <a:gd name="T5" fmla="*/ 22 h 332"/>
                  <a:gd name="T6" fmla="*/ 167 w 333"/>
                  <a:gd name="T7" fmla="*/ 0 h 332"/>
                  <a:gd name="T8" fmla="*/ 104 w 333"/>
                  <a:gd name="T9" fmla="*/ 12 h 332"/>
                  <a:gd name="T10" fmla="*/ 122 w 333"/>
                  <a:gd name="T11" fmla="*/ 13 h 332"/>
                  <a:gd name="T12" fmla="*/ 136 w 333"/>
                  <a:gd name="T13" fmla="*/ 13 h 332"/>
                  <a:gd name="T14" fmla="*/ 145 w 333"/>
                  <a:gd name="T15" fmla="*/ 21 h 332"/>
                  <a:gd name="T16" fmla="*/ 177 w 333"/>
                  <a:gd name="T17" fmla="*/ 24 h 332"/>
                  <a:gd name="T18" fmla="*/ 188 w 333"/>
                  <a:gd name="T19" fmla="*/ 24 h 332"/>
                  <a:gd name="T20" fmla="*/ 191 w 333"/>
                  <a:gd name="T21" fmla="*/ 31 h 332"/>
                  <a:gd name="T22" fmla="*/ 206 w 333"/>
                  <a:gd name="T23" fmla="*/ 32 h 332"/>
                  <a:gd name="T24" fmla="*/ 209 w 333"/>
                  <a:gd name="T25" fmla="*/ 46 h 332"/>
                  <a:gd name="T26" fmla="*/ 190 w 333"/>
                  <a:gd name="T27" fmla="*/ 68 h 332"/>
                  <a:gd name="T28" fmla="*/ 185 w 333"/>
                  <a:gd name="T29" fmla="*/ 74 h 332"/>
                  <a:gd name="T30" fmla="*/ 184 w 333"/>
                  <a:gd name="T31" fmla="*/ 81 h 332"/>
                  <a:gd name="T32" fmla="*/ 187 w 333"/>
                  <a:gd name="T33" fmla="*/ 82 h 332"/>
                  <a:gd name="T34" fmla="*/ 191 w 333"/>
                  <a:gd name="T35" fmla="*/ 92 h 332"/>
                  <a:gd name="T36" fmla="*/ 204 w 333"/>
                  <a:gd name="T37" fmla="*/ 90 h 332"/>
                  <a:gd name="T38" fmla="*/ 210 w 333"/>
                  <a:gd name="T39" fmla="*/ 104 h 332"/>
                  <a:gd name="T40" fmla="*/ 198 w 333"/>
                  <a:gd name="T41" fmla="*/ 135 h 332"/>
                  <a:gd name="T42" fmla="*/ 205 w 333"/>
                  <a:gd name="T43" fmla="*/ 148 h 332"/>
                  <a:gd name="T44" fmla="*/ 201 w 333"/>
                  <a:gd name="T45" fmla="*/ 163 h 332"/>
                  <a:gd name="T46" fmla="*/ 191 w 333"/>
                  <a:gd name="T47" fmla="*/ 158 h 332"/>
                  <a:gd name="T48" fmla="*/ 191 w 333"/>
                  <a:gd name="T49" fmla="*/ 150 h 332"/>
                  <a:gd name="T50" fmla="*/ 188 w 333"/>
                  <a:gd name="T51" fmla="*/ 144 h 332"/>
                  <a:gd name="T52" fmla="*/ 176 w 333"/>
                  <a:gd name="T53" fmla="*/ 171 h 332"/>
                  <a:gd name="T54" fmla="*/ 168 w 333"/>
                  <a:gd name="T55" fmla="*/ 187 h 332"/>
                  <a:gd name="T56" fmla="*/ 159 w 333"/>
                  <a:gd name="T57" fmla="*/ 201 h 332"/>
                  <a:gd name="T58" fmla="*/ 139 w 333"/>
                  <a:gd name="T59" fmla="*/ 193 h 332"/>
                  <a:gd name="T60" fmla="*/ 143 w 333"/>
                  <a:gd name="T61" fmla="*/ 185 h 332"/>
                  <a:gd name="T62" fmla="*/ 141 w 333"/>
                  <a:gd name="T63" fmla="*/ 174 h 332"/>
                  <a:gd name="T64" fmla="*/ 133 w 333"/>
                  <a:gd name="T65" fmla="*/ 163 h 332"/>
                  <a:gd name="T66" fmla="*/ 121 w 333"/>
                  <a:gd name="T67" fmla="*/ 158 h 332"/>
                  <a:gd name="T68" fmla="*/ 89 w 333"/>
                  <a:gd name="T69" fmla="*/ 125 h 332"/>
                  <a:gd name="T70" fmla="*/ 89 w 333"/>
                  <a:gd name="T71" fmla="*/ 107 h 332"/>
                  <a:gd name="T72" fmla="*/ 87 w 333"/>
                  <a:gd name="T73" fmla="*/ 95 h 332"/>
                  <a:gd name="T74" fmla="*/ 77 w 333"/>
                  <a:gd name="T75" fmla="*/ 84 h 332"/>
                  <a:gd name="T76" fmla="*/ 72 w 333"/>
                  <a:gd name="T77" fmla="*/ 68 h 332"/>
                  <a:gd name="T78" fmla="*/ 64 w 333"/>
                  <a:gd name="T79" fmla="*/ 56 h 332"/>
                  <a:gd name="T80" fmla="*/ 59 w 333"/>
                  <a:gd name="T81" fmla="*/ 44 h 332"/>
                  <a:gd name="T82" fmla="*/ 57 w 333"/>
                  <a:gd name="T83" fmla="*/ 42 h 332"/>
                  <a:gd name="T84" fmla="*/ 0 w 333"/>
                  <a:gd name="T85" fmla="*/ 166 h 332"/>
                  <a:gd name="T86" fmla="*/ 138 w 333"/>
                  <a:gd name="T87" fmla="*/ 330 h 332"/>
                  <a:gd name="T88" fmla="*/ 134 w 333"/>
                  <a:gd name="T89" fmla="*/ 289 h 332"/>
                  <a:gd name="T90" fmla="*/ 124 w 333"/>
                  <a:gd name="T91" fmla="*/ 274 h 332"/>
                  <a:gd name="T92" fmla="*/ 119 w 333"/>
                  <a:gd name="T93" fmla="*/ 258 h 332"/>
                  <a:gd name="T94" fmla="*/ 128 w 333"/>
                  <a:gd name="T95" fmla="*/ 240 h 332"/>
                  <a:gd name="T96" fmla="*/ 138 w 333"/>
                  <a:gd name="T97" fmla="*/ 234 h 332"/>
                  <a:gd name="T98" fmla="*/ 135 w 333"/>
                  <a:gd name="T99" fmla="*/ 233 h 332"/>
                  <a:gd name="T100" fmla="*/ 141 w 333"/>
                  <a:gd name="T101" fmla="*/ 229 h 332"/>
                  <a:gd name="T102" fmla="*/ 154 w 333"/>
                  <a:gd name="T103" fmla="*/ 223 h 332"/>
                  <a:gd name="T104" fmla="*/ 172 w 333"/>
                  <a:gd name="T105" fmla="*/ 221 h 332"/>
                  <a:gd name="T106" fmla="*/ 201 w 333"/>
                  <a:gd name="T107" fmla="*/ 244 h 332"/>
                  <a:gd name="T108" fmla="*/ 217 w 333"/>
                  <a:gd name="T109" fmla="*/ 257 h 332"/>
                  <a:gd name="T110" fmla="*/ 232 w 333"/>
                  <a:gd name="T111" fmla="*/ 265 h 332"/>
                  <a:gd name="T112" fmla="*/ 228 w 333"/>
                  <a:gd name="T113" fmla="*/ 284 h 332"/>
                  <a:gd name="T114" fmla="*/ 221 w 333"/>
                  <a:gd name="T115" fmla="*/ 288 h 332"/>
                  <a:gd name="T116" fmla="*/ 215 w 333"/>
                  <a:gd name="T117" fmla="*/ 297 h 332"/>
                  <a:gd name="T118" fmla="*/ 188 w 333"/>
                  <a:gd name="T119" fmla="*/ 332 h 332"/>
                  <a:gd name="T120" fmla="*/ 333 w 333"/>
                  <a:gd name="T121" fmla="*/ 166 h 332"/>
                  <a:gd name="T122" fmla="*/ 309 w 333"/>
                  <a:gd name="T123" fmla="*/ 79 h 332"/>
                  <a:gd name="T124" fmla="*/ 210 w 333"/>
                  <a:gd name="T125" fmla="*/ 7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 h="332">
                    <a:moveTo>
                      <a:pt x="210" y="79"/>
                    </a:moveTo>
                    <a:cubicBezTo>
                      <a:pt x="249" y="40"/>
                      <a:pt x="249" y="40"/>
                      <a:pt x="249" y="40"/>
                    </a:cubicBezTo>
                    <a:cubicBezTo>
                      <a:pt x="249" y="22"/>
                      <a:pt x="249" y="22"/>
                      <a:pt x="249" y="22"/>
                    </a:cubicBezTo>
                    <a:cubicBezTo>
                      <a:pt x="225" y="8"/>
                      <a:pt x="197" y="0"/>
                      <a:pt x="167" y="0"/>
                    </a:cubicBezTo>
                    <a:cubicBezTo>
                      <a:pt x="144" y="0"/>
                      <a:pt x="123" y="4"/>
                      <a:pt x="104" y="12"/>
                    </a:cubicBezTo>
                    <a:cubicBezTo>
                      <a:pt x="110" y="12"/>
                      <a:pt x="115" y="13"/>
                      <a:pt x="122" y="13"/>
                    </a:cubicBezTo>
                    <a:cubicBezTo>
                      <a:pt x="126" y="13"/>
                      <a:pt x="133" y="12"/>
                      <a:pt x="136" y="13"/>
                    </a:cubicBezTo>
                    <a:cubicBezTo>
                      <a:pt x="139" y="14"/>
                      <a:pt x="142" y="19"/>
                      <a:pt x="145" y="21"/>
                    </a:cubicBezTo>
                    <a:cubicBezTo>
                      <a:pt x="155" y="25"/>
                      <a:pt x="166" y="25"/>
                      <a:pt x="177" y="24"/>
                    </a:cubicBezTo>
                    <a:cubicBezTo>
                      <a:pt x="179" y="24"/>
                      <a:pt x="186" y="22"/>
                      <a:pt x="188" y="24"/>
                    </a:cubicBezTo>
                    <a:cubicBezTo>
                      <a:pt x="190" y="25"/>
                      <a:pt x="191" y="31"/>
                      <a:pt x="191" y="31"/>
                    </a:cubicBezTo>
                    <a:cubicBezTo>
                      <a:pt x="195" y="32"/>
                      <a:pt x="203" y="30"/>
                      <a:pt x="206" y="32"/>
                    </a:cubicBezTo>
                    <a:cubicBezTo>
                      <a:pt x="210" y="34"/>
                      <a:pt x="210" y="42"/>
                      <a:pt x="209" y="46"/>
                    </a:cubicBezTo>
                    <a:cubicBezTo>
                      <a:pt x="207" y="54"/>
                      <a:pt x="195" y="61"/>
                      <a:pt x="190" y="68"/>
                    </a:cubicBezTo>
                    <a:cubicBezTo>
                      <a:pt x="187" y="71"/>
                      <a:pt x="186" y="70"/>
                      <a:pt x="185" y="74"/>
                    </a:cubicBezTo>
                    <a:cubicBezTo>
                      <a:pt x="185" y="76"/>
                      <a:pt x="185" y="79"/>
                      <a:pt x="184" y="81"/>
                    </a:cubicBezTo>
                    <a:cubicBezTo>
                      <a:pt x="185" y="81"/>
                      <a:pt x="186" y="81"/>
                      <a:pt x="187" y="82"/>
                    </a:cubicBezTo>
                    <a:cubicBezTo>
                      <a:pt x="185" y="86"/>
                      <a:pt x="190" y="87"/>
                      <a:pt x="191" y="92"/>
                    </a:cubicBezTo>
                    <a:cubicBezTo>
                      <a:pt x="197" y="95"/>
                      <a:pt x="197" y="86"/>
                      <a:pt x="204" y="90"/>
                    </a:cubicBezTo>
                    <a:cubicBezTo>
                      <a:pt x="207" y="92"/>
                      <a:pt x="210" y="101"/>
                      <a:pt x="210" y="104"/>
                    </a:cubicBezTo>
                    <a:cubicBezTo>
                      <a:pt x="211" y="116"/>
                      <a:pt x="197" y="123"/>
                      <a:pt x="198" y="135"/>
                    </a:cubicBezTo>
                    <a:cubicBezTo>
                      <a:pt x="199" y="141"/>
                      <a:pt x="204" y="141"/>
                      <a:pt x="205" y="148"/>
                    </a:cubicBezTo>
                    <a:cubicBezTo>
                      <a:pt x="206" y="152"/>
                      <a:pt x="205" y="160"/>
                      <a:pt x="201" y="163"/>
                    </a:cubicBezTo>
                    <a:cubicBezTo>
                      <a:pt x="196" y="166"/>
                      <a:pt x="192" y="162"/>
                      <a:pt x="191" y="158"/>
                    </a:cubicBezTo>
                    <a:cubicBezTo>
                      <a:pt x="190" y="156"/>
                      <a:pt x="192" y="153"/>
                      <a:pt x="191" y="150"/>
                    </a:cubicBezTo>
                    <a:cubicBezTo>
                      <a:pt x="191" y="148"/>
                      <a:pt x="189" y="147"/>
                      <a:pt x="188" y="144"/>
                    </a:cubicBezTo>
                    <a:cubicBezTo>
                      <a:pt x="175" y="143"/>
                      <a:pt x="177" y="163"/>
                      <a:pt x="176" y="171"/>
                    </a:cubicBezTo>
                    <a:cubicBezTo>
                      <a:pt x="175" y="179"/>
                      <a:pt x="172" y="182"/>
                      <a:pt x="168" y="187"/>
                    </a:cubicBezTo>
                    <a:cubicBezTo>
                      <a:pt x="165" y="191"/>
                      <a:pt x="159" y="197"/>
                      <a:pt x="159" y="201"/>
                    </a:cubicBezTo>
                    <a:cubicBezTo>
                      <a:pt x="152" y="202"/>
                      <a:pt x="139" y="202"/>
                      <a:pt x="139" y="193"/>
                    </a:cubicBezTo>
                    <a:cubicBezTo>
                      <a:pt x="139" y="191"/>
                      <a:pt x="142" y="188"/>
                      <a:pt x="143" y="185"/>
                    </a:cubicBezTo>
                    <a:cubicBezTo>
                      <a:pt x="144" y="181"/>
                      <a:pt x="143" y="178"/>
                      <a:pt x="141" y="174"/>
                    </a:cubicBezTo>
                    <a:cubicBezTo>
                      <a:pt x="139" y="170"/>
                      <a:pt x="137" y="166"/>
                      <a:pt x="133" y="163"/>
                    </a:cubicBezTo>
                    <a:cubicBezTo>
                      <a:pt x="129" y="159"/>
                      <a:pt x="126" y="160"/>
                      <a:pt x="121" y="158"/>
                    </a:cubicBezTo>
                    <a:cubicBezTo>
                      <a:pt x="110" y="154"/>
                      <a:pt x="92" y="136"/>
                      <a:pt x="89" y="125"/>
                    </a:cubicBezTo>
                    <a:cubicBezTo>
                      <a:pt x="87" y="120"/>
                      <a:pt x="89" y="113"/>
                      <a:pt x="89" y="107"/>
                    </a:cubicBezTo>
                    <a:cubicBezTo>
                      <a:pt x="88" y="103"/>
                      <a:pt x="87" y="99"/>
                      <a:pt x="87" y="95"/>
                    </a:cubicBezTo>
                    <a:cubicBezTo>
                      <a:pt x="79" y="95"/>
                      <a:pt x="78" y="91"/>
                      <a:pt x="77" y="84"/>
                    </a:cubicBezTo>
                    <a:cubicBezTo>
                      <a:pt x="76" y="76"/>
                      <a:pt x="76" y="74"/>
                      <a:pt x="72" y="68"/>
                    </a:cubicBezTo>
                    <a:cubicBezTo>
                      <a:pt x="69" y="63"/>
                      <a:pt x="67" y="60"/>
                      <a:pt x="64" y="56"/>
                    </a:cubicBezTo>
                    <a:cubicBezTo>
                      <a:pt x="61" y="52"/>
                      <a:pt x="62" y="47"/>
                      <a:pt x="59" y="44"/>
                    </a:cubicBezTo>
                    <a:cubicBezTo>
                      <a:pt x="58" y="43"/>
                      <a:pt x="58" y="42"/>
                      <a:pt x="57" y="42"/>
                    </a:cubicBezTo>
                    <a:cubicBezTo>
                      <a:pt x="22" y="72"/>
                      <a:pt x="0" y="117"/>
                      <a:pt x="0" y="166"/>
                    </a:cubicBezTo>
                    <a:cubicBezTo>
                      <a:pt x="0" y="249"/>
                      <a:pt x="60" y="317"/>
                      <a:pt x="138" y="330"/>
                    </a:cubicBezTo>
                    <a:cubicBezTo>
                      <a:pt x="132" y="318"/>
                      <a:pt x="135" y="303"/>
                      <a:pt x="134" y="289"/>
                    </a:cubicBezTo>
                    <a:cubicBezTo>
                      <a:pt x="124" y="291"/>
                      <a:pt x="127" y="280"/>
                      <a:pt x="124" y="274"/>
                    </a:cubicBezTo>
                    <a:cubicBezTo>
                      <a:pt x="120" y="268"/>
                      <a:pt x="120" y="266"/>
                      <a:pt x="119" y="258"/>
                    </a:cubicBezTo>
                    <a:cubicBezTo>
                      <a:pt x="117" y="247"/>
                      <a:pt x="116" y="243"/>
                      <a:pt x="128" y="240"/>
                    </a:cubicBezTo>
                    <a:cubicBezTo>
                      <a:pt x="128" y="235"/>
                      <a:pt x="134" y="235"/>
                      <a:pt x="138" y="234"/>
                    </a:cubicBezTo>
                    <a:cubicBezTo>
                      <a:pt x="135" y="233"/>
                      <a:pt x="135" y="233"/>
                      <a:pt x="135" y="233"/>
                    </a:cubicBezTo>
                    <a:cubicBezTo>
                      <a:pt x="139" y="234"/>
                      <a:pt x="138" y="230"/>
                      <a:pt x="141" y="229"/>
                    </a:cubicBezTo>
                    <a:cubicBezTo>
                      <a:pt x="145" y="227"/>
                      <a:pt x="150" y="226"/>
                      <a:pt x="154" y="223"/>
                    </a:cubicBezTo>
                    <a:cubicBezTo>
                      <a:pt x="161" y="220"/>
                      <a:pt x="163" y="219"/>
                      <a:pt x="172" y="221"/>
                    </a:cubicBezTo>
                    <a:cubicBezTo>
                      <a:pt x="185" y="224"/>
                      <a:pt x="192" y="234"/>
                      <a:pt x="201" y="244"/>
                    </a:cubicBezTo>
                    <a:cubicBezTo>
                      <a:pt x="206" y="250"/>
                      <a:pt x="209" y="254"/>
                      <a:pt x="217" y="257"/>
                    </a:cubicBezTo>
                    <a:cubicBezTo>
                      <a:pt x="221" y="258"/>
                      <a:pt x="229" y="259"/>
                      <a:pt x="232" y="265"/>
                    </a:cubicBezTo>
                    <a:cubicBezTo>
                      <a:pt x="234" y="269"/>
                      <a:pt x="230" y="280"/>
                      <a:pt x="228" y="284"/>
                    </a:cubicBezTo>
                    <a:cubicBezTo>
                      <a:pt x="226" y="286"/>
                      <a:pt x="223" y="286"/>
                      <a:pt x="221" y="288"/>
                    </a:cubicBezTo>
                    <a:cubicBezTo>
                      <a:pt x="219" y="291"/>
                      <a:pt x="217" y="294"/>
                      <a:pt x="215" y="297"/>
                    </a:cubicBezTo>
                    <a:cubicBezTo>
                      <a:pt x="205" y="310"/>
                      <a:pt x="192" y="316"/>
                      <a:pt x="188" y="332"/>
                    </a:cubicBezTo>
                    <a:cubicBezTo>
                      <a:pt x="270" y="321"/>
                      <a:pt x="333" y="251"/>
                      <a:pt x="333" y="166"/>
                    </a:cubicBezTo>
                    <a:cubicBezTo>
                      <a:pt x="333" y="134"/>
                      <a:pt x="324" y="105"/>
                      <a:pt x="309" y="79"/>
                    </a:cubicBezTo>
                    <a:cubicBezTo>
                      <a:pt x="210" y="79"/>
                      <a:pt x="210" y="79"/>
                      <a:pt x="210" y="79"/>
                    </a:cubicBezTo>
                    <a:close/>
                  </a:path>
                </a:pathLst>
              </a:custGeom>
              <a:grpFill/>
              <a:ln>
                <a:noFill/>
              </a:ln>
            </p:spPr>
            <p:txBody>
              <a:bodyPr vert="horz" wrap="square" lIns="91440" tIns="45720" rIns="91440" bIns="45720" numCol="1" anchor="ctr" anchorCtr="0" compatLnSpc="1">
                <a:prstTxWarp prst="textNoShape">
                  <a:avLst/>
                </a:prstTxWarp>
              </a:bodyPr>
              <a:lstStyle/>
              <a:p>
                <a:endParaRPr lang="en-US"/>
              </a:p>
            </p:txBody>
          </p:sp>
          <p:sp>
            <p:nvSpPr>
              <p:cNvPr id="15" name="Freeform 6"/>
              <p:cNvSpPr>
                <a:spLocks noEditPoints="1"/>
              </p:cNvSpPr>
              <p:nvPr/>
            </p:nvSpPr>
            <p:spPr bwMode="auto">
              <a:xfrm>
                <a:off x="13514635" y="1548904"/>
                <a:ext cx="577851" cy="473076"/>
              </a:xfrm>
              <a:custGeom>
                <a:avLst/>
                <a:gdLst>
                  <a:gd name="T0" fmla="*/ 132 w 153"/>
                  <a:gd name="T1" fmla="*/ 0 h 125"/>
                  <a:gd name="T2" fmla="*/ 49 w 153"/>
                  <a:gd name="T3" fmla="*/ 0 h 125"/>
                  <a:gd name="T4" fmla="*/ 28 w 153"/>
                  <a:gd name="T5" fmla="*/ 21 h 125"/>
                  <a:gd name="T6" fmla="*/ 28 w 153"/>
                  <a:gd name="T7" fmla="*/ 96 h 125"/>
                  <a:gd name="T8" fmla="*/ 0 w 153"/>
                  <a:gd name="T9" fmla="*/ 125 h 125"/>
                  <a:gd name="T10" fmla="*/ 49 w 153"/>
                  <a:gd name="T11" fmla="*/ 125 h 125"/>
                  <a:gd name="T12" fmla="*/ 57 w 153"/>
                  <a:gd name="T13" fmla="*/ 125 h 125"/>
                  <a:gd name="T14" fmla="*/ 67 w 153"/>
                  <a:gd name="T15" fmla="*/ 125 h 125"/>
                  <a:gd name="T16" fmla="*/ 132 w 153"/>
                  <a:gd name="T17" fmla="*/ 125 h 125"/>
                  <a:gd name="T18" fmla="*/ 153 w 153"/>
                  <a:gd name="T19" fmla="*/ 104 h 125"/>
                  <a:gd name="T20" fmla="*/ 153 w 153"/>
                  <a:gd name="T21" fmla="*/ 21 h 125"/>
                  <a:gd name="T22" fmla="*/ 132 w 153"/>
                  <a:gd name="T23" fmla="*/ 0 h 125"/>
                  <a:gd name="T24" fmla="*/ 97 w 153"/>
                  <a:gd name="T25" fmla="*/ 97 h 125"/>
                  <a:gd name="T26" fmla="*/ 91 w 153"/>
                  <a:gd name="T27" fmla="*/ 99 h 125"/>
                  <a:gd name="T28" fmla="*/ 85 w 153"/>
                  <a:gd name="T29" fmla="*/ 97 h 125"/>
                  <a:gd name="T30" fmla="*/ 83 w 153"/>
                  <a:gd name="T31" fmla="*/ 91 h 125"/>
                  <a:gd name="T32" fmla="*/ 85 w 153"/>
                  <a:gd name="T33" fmla="*/ 85 h 125"/>
                  <a:gd name="T34" fmla="*/ 91 w 153"/>
                  <a:gd name="T35" fmla="*/ 82 h 125"/>
                  <a:gd name="T36" fmla="*/ 97 w 153"/>
                  <a:gd name="T37" fmla="*/ 85 h 125"/>
                  <a:gd name="T38" fmla="*/ 100 w 153"/>
                  <a:gd name="T39" fmla="*/ 91 h 125"/>
                  <a:gd name="T40" fmla="*/ 97 w 153"/>
                  <a:gd name="T41" fmla="*/ 97 h 125"/>
                  <a:gd name="T42" fmla="*/ 99 w 153"/>
                  <a:gd name="T43" fmla="*/ 34 h 125"/>
                  <a:gd name="T44" fmla="*/ 97 w 153"/>
                  <a:gd name="T45" fmla="*/ 62 h 125"/>
                  <a:gd name="T46" fmla="*/ 95 w 153"/>
                  <a:gd name="T47" fmla="*/ 70 h 125"/>
                  <a:gd name="T48" fmla="*/ 91 w 153"/>
                  <a:gd name="T49" fmla="*/ 72 h 125"/>
                  <a:gd name="T50" fmla="*/ 87 w 153"/>
                  <a:gd name="T51" fmla="*/ 70 h 125"/>
                  <a:gd name="T52" fmla="*/ 85 w 153"/>
                  <a:gd name="T53" fmla="*/ 62 h 125"/>
                  <a:gd name="T54" fmla="*/ 83 w 153"/>
                  <a:gd name="T55" fmla="*/ 35 h 125"/>
                  <a:gd name="T56" fmla="*/ 83 w 153"/>
                  <a:gd name="T57" fmla="*/ 24 h 125"/>
                  <a:gd name="T58" fmla="*/ 85 w 153"/>
                  <a:gd name="T59" fmla="*/ 17 h 125"/>
                  <a:gd name="T60" fmla="*/ 91 w 153"/>
                  <a:gd name="T61" fmla="*/ 14 h 125"/>
                  <a:gd name="T62" fmla="*/ 98 w 153"/>
                  <a:gd name="T63" fmla="*/ 17 h 125"/>
                  <a:gd name="T64" fmla="*/ 100 w 153"/>
                  <a:gd name="T65" fmla="*/ 27 h 125"/>
                  <a:gd name="T66" fmla="*/ 99 w 153"/>
                  <a:gd name="T67" fmla="*/ 3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125">
                    <a:moveTo>
                      <a:pt x="132" y="0"/>
                    </a:moveTo>
                    <a:cubicBezTo>
                      <a:pt x="49" y="0"/>
                      <a:pt x="49" y="0"/>
                      <a:pt x="49" y="0"/>
                    </a:cubicBezTo>
                    <a:cubicBezTo>
                      <a:pt x="38" y="0"/>
                      <a:pt x="28" y="10"/>
                      <a:pt x="28" y="21"/>
                    </a:cubicBezTo>
                    <a:cubicBezTo>
                      <a:pt x="28" y="96"/>
                      <a:pt x="28" y="96"/>
                      <a:pt x="28" y="96"/>
                    </a:cubicBezTo>
                    <a:cubicBezTo>
                      <a:pt x="0" y="125"/>
                      <a:pt x="0" y="125"/>
                      <a:pt x="0" y="125"/>
                    </a:cubicBezTo>
                    <a:cubicBezTo>
                      <a:pt x="49" y="125"/>
                      <a:pt x="49" y="125"/>
                      <a:pt x="49" y="125"/>
                    </a:cubicBezTo>
                    <a:cubicBezTo>
                      <a:pt x="57" y="125"/>
                      <a:pt x="57" y="125"/>
                      <a:pt x="57" y="125"/>
                    </a:cubicBezTo>
                    <a:cubicBezTo>
                      <a:pt x="67" y="125"/>
                      <a:pt x="67" y="125"/>
                      <a:pt x="67" y="125"/>
                    </a:cubicBezTo>
                    <a:cubicBezTo>
                      <a:pt x="132" y="125"/>
                      <a:pt x="132" y="125"/>
                      <a:pt x="132" y="125"/>
                    </a:cubicBezTo>
                    <a:cubicBezTo>
                      <a:pt x="144" y="125"/>
                      <a:pt x="153" y="116"/>
                      <a:pt x="153" y="104"/>
                    </a:cubicBezTo>
                    <a:cubicBezTo>
                      <a:pt x="153" y="21"/>
                      <a:pt x="153" y="21"/>
                      <a:pt x="153" y="21"/>
                    </a:cubicBezTo>
                    <a:cubicBezTo>
                      <a:pt x="153" y="10"/>
                      <a:pt x="144" y="0"/>
                      <a:pt x="132" y="0"/>
                    </a:cubicBezTo>
                    <a:close/>
                    <a:moveTo>
                      <a:pt x="97" y="97"/>
                    </a:moveTo>
                    <a:cubicBezTo>
                      <a:pt x="95" y="98"/>
                      <a:pt x="93" y="99"/>
                      <a:pt x="91" y="99"/>
                    </a:cubicBezTo>
                    <a:cubicBezTo>
                      <a:pt x="89" y="99"/>
                      <a:pt x="87" y="98"/>
                      <a:pt x="85" y="97"/>
                    </a:cubicBezTo>
                    <a:cubicBezTo>
                      <a:pt x="83" y="95"/>
                      <a:pt x="83" y="93"/>
                      <a:pt x="83" y="91"/>
                    </a:cubicBezTo>
                    <a:cubicBezTo>
                      <a:pt x="83" y="88"/>
                      <a:pt x="83" y="86"/>
                      <a:pt x="85" y="85"/>
                    </a:cubicBezTo>
                    <a:cubicBezTo>
                      <a:pt x="87" y="83"/>
                      <a:pt x="89" y="82"/>
                      <a:pt x="91" y="82"/>
                    </a:cubicBezTo>
                    <a:cubicBezTo>
                      <a:pt x="93" y="82"/>
                      <a:pt x="95" y="83"/>
                      <a:pt x="97" y="85"/>
                    </a:cubicBezTo>
                    <a:cubicBezTo>
                      <a:pt x="99" y="86"/>
                      <a:pt x="100" y="88"/>
                      <a:pt x="100" y="91"/>
                    </a:cubicBezTo>
                    <a:cubicBezTo>
                      <a:pt x="100" y="93"/>
                      <a:pt x="99" y="95"/>
                      <a:pt x="97" y="97"/>
                    </a:cubicBezTo>
                    <a:close/>
                    <a:moveTo>
                      <a:pt x="99" y="34"/>
                    </a:moveTo>
                    <a:cubicBezTo>
                      <a:pt x="97" y="62"/>
                      <a:pt x="97" y="62"/>
                      <a:pt x="97" y="62"/>
                    </a:cubicBezTo>
                    <a:cubicBezTo>
                      <a:pt x="96" y="65"/>
                      <a:pt x="96" y="68"/>
                      <a:pt x="95" y="70"/>
                    </a:cubicBezTo>
                    <a:cubicBezTo>
                      <a:pt x="94" y="71"/>
                      <a:pt x="93" y="72"/>
                      <a:pt x="91" y="72"/>
                    </a:cubicBezTo>
                    <a:cubicBezTo>
                      <a:pt x="89" y="72"/>
                      <a:pt x="87" y="72"/>
                      <a:pt x="87" y="70"/>
                    </a:cubicBezTo>
                    <a:cubicBezTo>
                      <a:pt x="86" y="68"/>
                      <a:pt x="85" y="66"/>
                      <a:pt x="85" y="62"/>
                    </a:cubicBezTo>
                    <a:cubicBezTo>
                      <a:pt x="83" y="35"/>
                      <a:pt x="83" y="35"/>
                      <a:pt x="83" y="35"/>
                    </a:cubicBezTo>
                    <a:cubicBezTo>
                      <a:pt x="83" y="30"/>
                      <a:pt x="83" y="26"/>
                      <a:pt x="83" y="24"/>
                    </a:cubicBezTo>
                    <a:cubicBezTo>
                      <a:pt x="83" y="21"/>
                      <a:pt x="83" y="18"/>
                      <a:pt x="85" y="17"/>
                    </a:cubicBezTo>
                    <a:cubicBezTo>
                      <a:pt x="87" y="15"/>
                      <a:pt x="89" y="14"/>
                      <a:pt x="91" y="14"/>
                    </a:cubicBezTo>
                    <a:cubicBezTo>
                      <a:pt x="95" y="14"/>
                      <a:pt x="97" y="15"/>
                      <a:pt x="98" y="17"/>
                    </a:cubicBezTo>
                    <a:cubicBezTo>
                      <a:pt x="99" y="20"/>
                      <a:pt x="100" y="23"/>
                      <a:pt x="100" y="27"/>
                    </a:cubicBezTo>
                    <a:cubicBezTo>
                      <a:pt x="100" y="29"/>
                      <a:pt x="99" y="32"/>
                      <a:pt x="99" y="34"/>
                    </a:cubicBezTo>
                    <a:close/>
                  </a:path>
                </a:pathLst>
              </a:custGeom>
              <a:grpFill/>
              <a:ln>
                <a:noFill/>
              </a:ln>
            </p:spPr>
            <p:txBody>
              <a:bodyPr vert="horz" wrap="square" lIns="91440" tIns="45720" rIns="91440" bIns="45720" numCol="1" anchor="ctr" anchorCtr="0" compatLnSpc="1">
                <a:prstTxWarp prst="textNoShape">
                  <a:avLst/>
                </a:prstTxWarp>
              </a:bodyPr>
              <a:lstStyle/>
              <a:p>
                <a:endParaRPr lang="en-US"/>
              </a:p>
            </p:txBody>
          </p:sp>
        </p:grpSp>
      </p:grpSp>
      <p:grpSp>
        <p:nvGrpSpPr>
          <p:cNvPr id="17" name="Group 16"/>
          <p:cNvGrpSpPr/>
          <p:nvPr/>
        </p:nvGrpSpPr>
        <p:grpSpPr>
          <a:xfrm>
            <a:off x="3435679" y="1032592"/>
            <a:ext cx="888476" cy="888476"/>
            <a:chOff x="4580905" y="1376789"/>
            <a:chExt cx="1184635" cy="1184634"/>
          </a:xfrm>
        </p:grpSpPr>
        <p:sp>
          <p:nvSpPr>
            <p:cNvPr id="26" name="Oval 25"/>
            <p:cNvSpPr/>
            <p:nvPr/>
          </p:nvSpPr>
          <p:spPr bwMode="auto">
            <a:xfrm rot="19800000">
              <a:off x="4580905" y="1376789"/>
              <a:ext cx="1184635" cy="1184634"/>
            </a:xfrm>
            <a:prstGeom prst="ellipse">
              <a:avLst/>
            </a:prstGeom>
            <a:solidFill>
              <a:srgbClr val="FFFFFF"/>
            </a:solid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11" name="Freeform 647"/>
            <p:cNvSpPr>
              <a:spLocks noChangeAspect="1" noEditPoints="1"/>
            </p:cNvSpPr>
            <p:nvPr/>
          </p:nvSpPr>
          <p:spPr bwMode="auto">
            <a:xfrm>
              <a:off x="4907274" y="1594454"/>
              <a:ext cx="517829" cy="730065"/>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accent1"/>
            </a:solidFill>
            <a:ln>
              <a:noFill/>
            </a:ln>
            <a:extLst/>
          </p:spPr>
          <p:txBody>
            <a:bodyPr vert="horz" wrap="square" lIns="91440" tIns="45720" rIns="91440" bIns="45720" numCol="1" anchor="ctr" anchorCtr="0" compatLnSpc="1">
              <a:prstTxWarp prst="textNoShape">
                <a:avLst/>
              </a:prstTxWarp>
            </a:bodyPr>
            <a:lstStyle/>
            <a:p>
              <a:endParaRPr lang="en-US"/>
            </a:p>
          </p:txBody>
        </p:sp>
      </p:grpSp>
    </p:spTree>
    <p:extLst>
      <p:ext uri="{BB962C8B-B14F-4D97-AF65-F5344CB8AC3E}">
        <p14:creationId xmlns:p14="http://schemas.microsoft.com/office/powerpoint/2010/main" val="11512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9"/>
                                        </p:tgtEl>
                                      </p:cBhvr>
                                      <p:by x="0" y="0"/>
                                    </p:animScale>
                                  </p:childTnLst>
                                </p:cTn>
                              </p:par>
                              <p:par>
                                <p:cTn id="9" presetID="1" presetClass="entr" presetSubtype="0" fill="hold" nodeType="withEffect">
                                  <p:stCondLst>
                                    <p:cond delay="750"/>
                                  </p:stCondLst>
                                  <p:childTnLst>
                                    <p:set>
                                      <p:cBhvr>
                                        <p:cTn id="10" dur="1" fill="hold">
                                          <p:stCondLst>
                                            <p:cond delay="0"/>
                                          </p:stCondLst>
                                        </p:cTn>
                                        <p:tgtEl>
                                          <p:spTgt spid="17"/>
                                        </p:tgtEl>
                                        <p:attrNameLst>
                                          <p:attrName>style.visibility</p:attrName>
                                        </p:attrNameLst>
                                      </p:cBhvr>
                                      <p:to>
                                        <p:strVal val="visible"/>
                                      </p:to>
                                    </p:set>
                                  </p:childTnLst>
                                </p:cTn>
                              </p:par>
                              <p:par>
                                <p:cTn id="11" presetID="6" presetClass="emph" presetSubtype="0" accel="100000" autoRev="1" fill="hold" nodeType="withEffect">
                                  <p:stCondLst>
                                    <p:cond delay="250"/>
                                  </p:stCondLst>
                                  <p:childTnLst>
                                    <p:animScale>
                                      <p:cBhvr>
                                        <p:cTn id="12" dur="500" fill="hold"/>
                                        <p:tgtEl>
                                          <p:spTgt spid="17"/>
                                        </p:tgtEl>
                                      </p:cBhvr>
                                      <p:by x="0" y="0"/>
                                    </p:animScale>
                                  </p:childTnLst>
                                </p:cTn>
                              </p:par>
                              <p:par>
                                <p:cTn id="13" presetID="10" presetClass="entr" presetSubtype="0" fill="hold" nodeType="withEffect">
                                  <p:stCondLst>
                                    <p:cond delay="75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 presetClass="entr" presetSubtype="0" fill="hold" nodeType="withEffect">
                                  <p:stCondLst>
                                    <p:cond delay="1000"/>
                                  </p:stCondLst>
                                  <p:childTnLst>
                                    <p:set>
                                      <p:cBhvr>
                                        <p:cTn id="17" dur="1" fill="hold">
                                          <p:stCondLst>
                                            <p:cond delay="0"/>
                                          </p:stCondLst>
                                        </p:cTn>
                                        <p:tgtEl>
                                          <p:spTgt spid="18"/>
                                        </p:tgtEl>
                                        <p:attrNameLst>
                                          <p:attrName>style.visibility</p:attrName>
                                        </p:attrNameLst>
                                      </p:cBhvr>
                                      <p:to>
                                        <p:strVal val="visible"/>
                                      </p:to>
                                    </p:set>
                                  </p:childTnLst>
                                </p:cTn>
                              </p:par>
                              <p:par>
                                <p:cTn id="18" presetID="6" presetClass="emph" presetSubtype="0" accel="100000" autoRev="1" fill="hold" nodeType="withEffect">
                                  <p:stCondLst>
                                    <p:cond delay="500"/>
                                  </p:stCondLst>
                                  <p:childTnLst>
                                    <p:animScale>
                                      <p:cBhvr>
                                        <p:cTn id="19" dur="500" fill="hold"/>
                                        <p:tgtEl>
                                          <p:spTgt spid="18"/>
                                        </p:tgtEl>
                                      </p:cBhvr>
                                      <p:by x="0" y="0"/>
                                    </p:animScale>
                                  </p:childTnLst>
                                </p:cTn>
                              </p:par>
                              <p:par>
                                <p:cTn id="20" presetID="10" presetClass="entr" presetSubtype="0" fill="hold" nodeType="withEffect">
                                  <p:stCondLst>
                                    <p:cond delay="10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 presetClass="entr" presetSubtype="0" fill="hold" nodeType="withEffect">
                                  <p:stCondLst>
                                    <p:cond delay="1250"/>
                                  </p:stCondLst>
                                  <p:childTnLst>
                                    <p:set>
                                      <p:cBhvr>
                                        <p:cTn id="24" dur="1" fill="hold">
                                          <p:stCondLst>
                                            <p:cond delay="0"/>
                                          </p:stCondLst>
                                        </p:cTn>
                                        <p:tgtEl>
                                          <p:spTgt spid="8"/>
                                        </p:tgtEl>
                                        <p:attrNameLst>
                                          <p:attrName>style.visibility</p:attrName>
                                        </p:attrNameLst>
                                      </p:cBhvr>
                                      <p:to>
                                        <p:strVal val="visible"/>
                                      </p:to>
                                    </p:set>
                                  </p:childTnLst>
                                </p:cTn>
                              </p:par>
                              <p:par>
                                <p:cTn id="25" presetID="6" presetClass="emph" presetSubtype="0" accel="100000" autoRev="1" fill="hold" nodeType="withEffect">
                                  <p:stCondLst>
                                    <p:cond delay="750"/>
                                  </p:stCondLst>
                                  <p:childTnLst>
                                    <p:animScale>
                                      <p:cBhvr>
                                        <p:cTn id="26" dur="500" fill="hold"/>
                                        <p:tgtEl>
                                          <p:spTgt spid="8"/>
                                        </p:tgtEl>
                                      </p:cBhvr>
                                      <p:by x="0" y="0"/>
                                    </p:animScale>
                                  </p:childTnLst>
                                </p:cTn>
                              </p:par>
                              <p:par>
                                <p:cTn id="27" presetID="10" presetClass="entr" presetSubtype="0" fill="hold" nodeType="withEffect">
                                  <p:stCondLst>
                                    <p:cond delay="125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518661" y="2084687"/>
            <a:ext cx="1577450" cy="1038775"/>
            <a:chOff x="2024881" y="2779582"/>
            <a:chExt cx="2103267" cy="1385033"/>
          </a:xfrm>
        </p:grpSpPr>
        <p:sp>
          <p:nvSpPr>
            <p:cNvPr id="5" name="Rectangle 4"/>
            <p:cNvSpPr/>
            <p:nvPr/>
          </p:nvSpPr>
          <p:spPr bwMode="auto">
            <a:xfrm>
              <a:off x="2024881" y="2779582"/>
              <a:ext cx="1908490" cy="1385033"/>
            </a:xfrm>
            <a:prstGeom prst="rect">
              <a:avLst/>
            </a:prstGeom>
            <a:solidFill>
              <a:srgbClr val="28323C"/>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14" name="Rectangle 13"/>
            <p:cNvSpPr/>
            <p:nvPr/>
          </p:nvSpPr>
          <p:spPr bwMode="auto">
            <a:xfrm>
              <a:off x="2162132" y="2859411"/>
              <a:ext cx="1966016" cy="584126"/>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91436" bIns="45718" numCol="1" rtlCol="0" anchor="t" anchorCtr="0" compatLnSpc="1">
              <a:prstTxWarp prst="textNoShape">
                <a:avLst/>
              </a:prstTxWarp>
            </a:bodyPr>
            <a:lstStyle/>
            <a:p>
              <a:pPr lvl="1">
                <a:spcAft>
                  <a:spcPts val="450"/>
                </a:spcAft>
                <a:tabLst>
                  <a:tab pos="219075" algn="l"/>
                </a:tabLst>
              </a:pPr>
              <a:r>
                <a:rPr lang="en-US" dirty="0">
                  <a:solidFill>
                    <a:schemeClr val="bg1"/>
                  </a:solidFill>
                </a:rPr>
                <a:t>Builds on reporting (run history) feature shipped in </a:t>
              </a:r>
              <a:r>
                <a:rPr lang="en-US" dirty="0" smtClean="0">
                  <a:solidFill>
                    <a:schemeClr val="bg1"/>
                  </a:solidFill>
                </a:rPr>
                <a:t>2013</a:t>
              </a:r>
              <a:endParaRPr lang="en-US" dirty="0">
                <a:solidFill>
                  <a:schemeClr val="bg1"/>
                </a:solidFill>
              </a:endParaRPr>
            </a:p>
          </p:txBody>
        </p:sp>
      </p:grpSp>
      <p:grpSp>
        <p:nvGrpSpPr>
          <p:cNvPr id="19" name="Group 18"/>
          <p:cNvGrpSpPr/>
          <p:nvPr/>
        </p:nvGrpSpPr>
        <p:grpSpPr>
          <a:xfrm>
            <a:off x="4713514" y="2084688"/>
            <a:ext cx="3015344" cy="1048952"/>
            <a:chOff x="6284686" y="2779583"/>
            <a:chExt cx="4020458" cy="1398603"/>
          </a:xfrm>
        </p:grpSpPr>
        <p:sp>
          <p:nvSpPr>
            <p:cNvPr id="26" name="Rectangle 25"/>
            <p:cNvSpPr/>
            <p:nvPr/>
          </p:nvSpPr>
          <p:spPr bwMode="auto">
            <a:xfrm>
              <a:off x="6284686" y="2779583"/>
              <a:ext cx="4020457" cy="1398603"/>
            </a:xfrm>
            <a:prstGeom prst="rect">
              <a:avLst/>
            </a:prstGeom>
            <a:solidFill>
              <a:srgbClr val="28323C"/>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17" name="Rectangle 16"/>
            <p:cNvSpPr/>
            <p:nvPr/>
          </p:nvSpPr>
          <p:spPr bwMode="auto">
            <a:xfrm>
              <a:off x="6419104" y="2859411"/>
              <a:ext cx="3886040" cy="1305205"/>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91436" bIns="45718" numCol="1" rtlCol="0" anchor="t" anchorCtr="0" compatLnSpc="1">
              <a:prstTxWarp prst="textNoShape">
                <a:avLst/>
              </a:prstTxWarp>
            </a:bodyPr>
            <a:lstStyle/>
            <a:p>
              <a:pPr lvl="1">
                <a:spcAft>
                  <a:spcPts val="450"/>
                </a:spcAft>
                <a:tabLst>
                  <a:tab pos="219075" algn="l"/>
                </a:tabLst>
              </a:pPr>
              <a:r>
                <a:rPr lang="en-US" dirty="0">
                  <a:solidFill>
                    <a:srgbClr val="FFFFFF"/>
                  </a:solidFill>
                </a:rPr>
                <a:t>Actions – track policy modifications </a:t>
              </a:r>
              <a:br>
                <a:rPr lang="en-US" dirty="0">
                  <a:solidFill>
                    <a:srgbClr val="FFFFFF"/>
                  </a:solidFill>
                </a:rPr>
              </a:br>
              <a:r>
                <a:rPr lang="en-US" dirty="0">
                  <a:solidFill>
                    <a:srgbClr val="FFFFFF"/>
                  </a:solidFill>
                </a:rPr>
                <a:t>on the Chef </a:t>
              </a:r>
              <a:r>
                <a:rPr lang="en-US" dirty="0" smtClean="0">
                  <a:solidFill>
                    <a:srgbClr val="FFFFFF"/>
                  </a:solidFill>
                </a:rPr>
                <a:t>Server</a:t>
              </a:r>
              <a:endParaRPr lang="en-US" dirty="0">
                <a:solidFill>
                  <a:srgbClr val="FFFFFF"/>
                </a:solidFill>
              </a:endParaRPr>
            </a:p>
            <a:p>
              <a:pPr lvl="1">
                <a:spcAft>
                  <a:spcPts val="450"/>
                </a:spcAft>
                <a:tabLst>
                  <a:tab pos="219075" algn="l"/>
                </a:tabLst>
              </a:pPr>
              <a:r>
                <a:rPr lang="en-US" dirty="0" smtClean="0">
                  <a:solidFill>
                    <a:srgbClr val="FFFFFF"/>
                  </a:solidFill>
                </a:rPr>
                <a:t>Controls – </a:t>
              </a:r>
              <a:r>
                <a:rPr lang="en-US" dirty="0">
                  <a:solidFill>
                    <a:srgbClr val="FFFFFF"/>
                  </a:solidFill>
                </a:rPr>
                <a:t>assert </a:t>
              </a:r>
              <a:r>
                <a:rPr lang="en-US" dirty="0" smtClean="0">
                  <a:solidFill>
                    <a:srgbClr val="FFFFFF"/>
                  </a:solidFill>
                </a:rPr>
                <a:t>the state of</a:t>
              </a:r>
              <a:r>
                <a:rPr lang="en-US" dirty="0">
                  <a:solidFill>
                    <a:srgbClr val="FFFFFF"/>
                  </a:solidFill>
                </a:rPr>
                <a:t/>
              </a:r>
              <a:br>
                <a:rPr lang="en-US" dirty="0">
                  <a:solidFill>
                    <a:srgbClr val="FFFFFF"/>
                  </a:solidFill>
                </a:rPr>
              </a:br>
              <a:r>
                <a:rPr lang="en-US" dirty="0" smtClean="0">
                  <a:solidFill>
                    <a:srgbClr val="FFFFFF"/>
                  </a:solidFill>
                </a:rPr>
                <a:t>your infrastructure</a:t>
              </a:r>
              <a:endParaRPr lang="en-US" dirty="0">
                <a:solidFill>
                  <a:srgbClr val="FFFFFF"/>
                </a:solidFill>
              </a:endParaRPr>
            </a:p>
          </p:txBody>
        </p:sp>
      </p:grpSp>
      <p:sp useBgFill="1">
        <p:nvSpPr>
          <p:cNvPr id="38" name="Rectangle 37"/>
          <p:cNvSpPr/>
          <p:nvPr/>
        </p:nvSpPr>
        <p:spPr bwMode="auto">
          <a:xfrm>
            <a:off x="590072" y="3346120"/>
            <a:ext cx="9144000" cy="2084687"/>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Chef Analytics History</a:t>
            </a:r>
            <a:endParaRPr lang="en-US" dirty="0"/>
          </a:p>
        </p:txBody>
      </p:sp>
      <p:grpSp>
        <p:nvGrpSpPr>
          <p:cNvPr id="12" name="Group 11"/>
          <p:cNvGrpSpPr/>
          <p:nvPr/>
        </p:nvGrpSpPr>
        <p:grpSpPr>
          <a:xfrm>
            <a:off x="4366659" y="1341797"/>
            <a:ext cx="4396341" cy="742891"/>
            <a:chOff x="5822212" y="1789062"/>
            <a:chExt cx="5861788" cy="990521"/>
          </a:xfrm>
        </p:grpSpPr>
        <p:sp>
          <p:nvSpPr>
            <p:cNvPr id="23" name="Shape 102"/>
            <p:cNvSpPr/>
            <p:nvPr/>
          </p:nvSpPr>
          <p:spPr>
            <a:xfrm>
              <a:off x="5822212" y="1789062"/>
              <a:ext cx="5861788" cy="990521"/>
            </a:xfrm>
            <a:prstGeom prst="homePlate">
              <a:avLst>
                <a:gd name="adj" fmla="val 39781"/>
              </a:avLst>
            </a:prstGeom>
            <a:solidFill>
              <a:srgbClr val="298DD2"/>
            </a:solidFill>
            <a:ln>
              <a:noFill/>
            </a:ln>
          </p:spPr>
          <p:txBody>
            <a:bodyPr lIns="91411" tIns="45689" rIns="91411" bIns="45689" anchor="ctr" anchorCtr="0">
              <a:noAutofit/>
            </a:bodyPr>
            <a:lstStyle/>
            <a:p>
              <a:pPr algn="ctr" defTabSz="685601"/>
              <a:endParaRPr sz="1800">
                <a:solidFill>
                  <a:srgbClr val="FFFFFF"/>
                </a:solidFill>
              </a:endParaRPr>
            </a:p>
          </p:txBody>
        </p:sp>
        <p:sp>
          <p:nvSpPr>
            <p:cNvPr id="15" name="Text Placeholder 2"/>
            <p:cNvSpPr txBox="1">
              <a:spLocks/>
            </p:cNvSpPr>
            <p:nvPr/>
          </p:nvSpPr>
          <p:spPr bwMode="white">
            <a:xfrm>
              <a:off x="6419104" y="1885044"/>
              <a:ext cx="5221687" cy="61082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100" dirty="0">
                  <a:gradFill>
                    <a:gsLst>
                      <a:gs pos="0">
                        <a:schemeClr val="tx2"/>
                      </a:gs>
                      <a:gs pos="100000">
                        <a:schemeClr val="tx1"/>
                      </a:gs>
                    </a:gsLst>
                    <a:lin ang="5400000" scaled="1"/>
                  </a:gradFill>
                </a:rPr>
                <a:t>Adds new fundamental data collection components</a:t>
              </a:r>
            </a:p>
          </p:txBody>
        </p:sp>
      </p:grpSp>
      <p:grpSp>
        <p:nvGrpSpPr>
          <p:cNvPr id="37" name="Group 36"/>
          <p:cNvGrpSpPr/>
          <p:nvPr/>
        </p:nvGrpSpPr>
        <p:grpSpPr>
          <a:xfrm>
            <a:off x="1090059" y="3483375"/>
            <a:ext cx="3206116" cy="742891"/>
            <a:chOff x="1453412" y="4644500"/>
            <a:chExt cx="4274821" cy="990521"/>
          </a:xfrm>
        </p:grpSpPr>
        <p:sp>
          <p:nvSpPr>
            <p:cNvPr id="30" name="Shape 102"/>
            <p:cNvSpPr/>
            <p:nvPr/>
          </p:nvSpPr>
          <p:spPr>
            <a:xfrm>
              <a:off x="1453412" y="4644500"/>
              <a:ext cx="4185250" cy="990521"/>
            </a:xfrm>
            <a:prstGeom prst="homePlate">
              <a:avLst>
                <a:gd name="adj" fmla="val 39781"/>
              </a:avLst>
            </a:prstGeom>
            <a:solidFill>
              <a:srgbClr val="3E8F8A"/>
            </a:solidFill>
            <a:ln>
              <a:noFill/>
            </a:ln>
          </p:spPr>
          <p:txBody>
            <a:bodyPr lIns="91411" tIns="45689" rIns="91411" bIns="45689" anchor="ctr" anchorCtr="0">
              <a:noAutofit/>
            </a:bodyPr>
            <a:lstStyle/>
            <a:p>
              <a:pPr algn="ctr" defTabSz="685601"/>
              <a:endParaRPr sz="1800">
                <a:solidFill>
                  <a:srgbClr val="FFFFFF"/>
                </a:solidFill>
              </a:endParaRPr>
            </a:p>
          </p:txBody>
        </p:sp>
        <p:sp>
          <p:nvSpPr>
            <p:cNvPr id="25" name="Text Placeholder 2"/>
            <p:cNvSpPr txBox="1">
              <a:spLocks/>
            </p:cNvSpPr>
            <p:nvPr/>
          </p:nvSpPr>
          <p:spPr bwMode="white">
            <a:xfrm>
              <a:off x="2162132" y="4816604"/>
              <a:ext cx="3566101" cy="646313"/>
            </a:xfrm>
            <a:prstGeom prst="rect">
              <a:avLst/>
            </a:prstGeom>
          </p:spPr>
          <p:txBody>
            <a:bodyPr vert="horz" wrap="square" lIns="0" tIns="0" rIns="0" bIns="0" rtlCol="0" anchor="ctr">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100" dirty="0">
                  <a:gradFill>
                    <a:gsLst>
                      <a:gs pos="0">
                        <a:schemeClr val="tx2"/>
                      </a:gs>
                      <a:gs pos="100000">
                        <a:schemeClr val="tx1"/>
                      </a:gs>
                    </a:gsLst>
                    <a:lin ang="5400000" scaled="1"/>
                  </a:gradFill>
                </a:rPr>
                <a:t>Pluggable analytics </a:t>
              </a:r>
              <a:br>
                <a:rPr lang="en-US" sz="2100" dirty="0">
                  <a:gradFill>
                    <a:gsLst>
                      <a:gs pos="0">
                        <a:schemeClr val="tx2"/>
                      </a:gs>
                      <a:gs pos="100000">
                        <a:schemeClr val="tx1"/>
                      </a:gs>
                    </a:gsLst>
                    <a:lin ang="5400000" scaled="1"/>
                  </a:gradFill>
                </a:rPr>
              </a:br>
              <a:r>
                <a:rPr lang="en-US" sz="2100" dirty="0">
                  <a:gradFill>
                    <a:gsLst>
                      <a:gs pos="0">
                        <a:schemeClr val="tx2"/>
                      </a:gs>
                      <a:gs pos="100000">
                        <a:schemeClr val="tx1"/>
                      </a:gs>
                    </a:gsLst>
                    <a:lin ang="5400000" scaled="1"/>
                  </a:gradFill>
                </a:rPr>
                <a:t>pipeline</a:t>
              </a:r>
            </a:p>
          </p:txBody>
        </p:sp>
      </p:grpSp>
      <p:grpSp>
        <p:nvGrpSpPr>
          <p:cNvPr id="36" name="Group 35"/>
          <p:cNvGrpSpPr/>
          <p:nvPr/>
        </p:nvGrpSpPr>
        <p:grpSpPr>
          <a:xfrm>
            <a:off x="4761007" y="3483374"/>
            <a:ext cx="4001993" cy="742891"/>
            <a:chOff x="6348009" y="4644498"/>
            <a:chExt cx="5335991" cy="990521"/>
          </a:xfrm>
        </p:grpSpPr>
        <p:sp>
          <p:nvSpPr>
            <p:cNvPr id="34" name="Shape 102"/>
            <p:cNvSpPr/>
            <p:nvPr/>
          </p:nvSpPr>
          <p:spPr>
            <a:xfrm rot="10800000">
              <a:off x="6348009" y="4644498"/>
              <a:ext cx="5335991" cy="990521"/>
            </a:xfrm>
            <a:prstGeom prst="homePlate">
              <a:avLst>
                <a:gd name="adj" fmla="val 39781"/>
              </a:avLst>
            </a:prstGeom>
            <a:solidFill>
              <a:schemeClr val="accent1"/>
            </a:solidFill>
            <a:ln>
              <a:noFill/>
            </a:ln>
          </p:spPr>
          <p:txBody>
            <a:bodyPr lIns="91411" tIns="45689" rIns="91411" bIns="45689" anchor="ctr" anchorCtr="0">
              <a:noAutofit/>
            </a:bodyPr>
            <a:lstStyle/>
            <a:p>
              <a:pPr algn="ctr" defTabSz="685601"/>
              <a:endParaRPr sz="1800">
                <a:solidFill>
                  <a:srgbClr val="FFFFFF"/>
                </a:solidFill>
              </a:endParaRPr>
            </a:p>
          </p:txBody>
        </p:sp>
        <p:sp>
          <p:nvSpPr>
            <p:cNvPr id="27" name="Text Placeholder 2"/>
            <p:cNvSpPr txBox="1">
              <a:spLocks/>
            </p:cNvSpPr>
            <p:nvPr/>
          </p:nvSpPr>
          <p:spPr bwMode="white">
            <a:xfrm>
              <a:off x="7483615" y="4834349"/>
              <a:ext cx="4093025" cy="610822"/>
            </a:xfrm>
            <a:prstGeom prst="rect">
              <a:avLst/>
            </a:prstGeom>
          </p:spPr>
          <p:txBody>
            <a:bodyPr vert="horz" wrap="square" lIns="0" tIns="0" rIns="0" bIns="0" rtlCol="0" anchor="ctr">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90000"/>
                </a:lnSpc>
                <a:spcAft>
                  <a:spcPts val="450"/>
                </a:spcAft>
                <a:buNone/>
                <a:tabLst>
                  <a:tab pos="219075" algn="l"/>
                </a:tabLst>
              </a:pPr>
              <a:r>
                <a:rPr lang="fr-FR" sz="2100" dirty="0" err="1">
                  <a:gradFill>
                    <a:gsLst>
                      <a:gs pos="0">
                        <a:schemeClr val="tx2"/>
                      </a:gs>
                      <a:gs pos="100000">
                        <a:schemeClr val="tx1"/>
                      </a:gs>
                    </a:gsLst>
                    <a:lin ang="5400000" scaled="1"/>
                  </a:gradFill>
                </a:rPr>
                <a:t>Delivered</a:t>
              </a:r>
              <a:r>
                <a:rPr lang="fr-FR" sz="2100" dirty="0">
                  <a:gradFill>
                    <a:gsLst>
                      <a:gs pos="0">
                        <a:schemeClr val="tx2"/>
                      </a:gs>
                      <a:gs pos="100000">
                        <a:schemeClr val="tx1"/>
                      </a:gs>
                    </a:gsLst>
                    <a:lin ang="5400000" scaled="1"/>
                  </a:gradFill>
                </a:rPr>
                <a:t> as premium </a:t>
              </a:r>
              <a:r>
                <a:rPr lang="fr-FR" sz="2100" dirty="0" err="1">
                  <a:gradFill>
                    <a:gsLst>
                      <a:gs pos="0">
                        <a:schemeClr val="tx2"/>
                      </a:gs>
                      <a:gs pos="100000">
                        <a:schemeClr val="tx1"/>
                      </a:gs>
                    </a:gsLst>
                    <a:lin ang="5400000" scaled="1"/>
                  </a:gradFill>
                </a:rPr>
                <a:t>feature</a:t>
              </a:r>
              <a:r>
                <a:rPr lang="fr-FR" sz="2100" dirty="0">
                  <a:gradFill>
                    <a:gsLst>
                      <a:gs pos="0">
                        <a:schemeClr val="tx2"/>
                      </a:gs>
                      <a:gs pos="100000">
                        <a:schemeClr val="tx1"/>
                      </a:gs>
                    </a:gsLst>
                    <a:lin ang="5400000" scaled="1"/>
                  </a:gradFill>
                </a:rPr>
                <a:t> of Chef 12</a:t>
              </a:r>
            </a:p>
          </p:txBody>
        </p:sp>
      </p:grpSp>
      <p:grpSp>
        <p:nvGrpSpPr>
          <p:cNvPr id="22" name="Group 21"/>
          <p:cNvGrpSpPr/>
          <p:nvPr/>
        </p:nvGrpSpPr>
        <p:grpSpPr>
          <a:xfrm>
            <a:off x="4436006" y="3367970"/>
            <a:ext cx="973701" cy="973701"/>
            <a:chOff x="5914675" y="4490626"/>
            <a:chExt cx="1298268" cy="1298268"/>
          </a:xfrm>
        </p:grpSpPr>
        <p:sp>
          <p:nvSpPr>
            <p:cNvPr id="21" name="Oval 20"/>
            <p:cNvSpPr/>
            <p:nvPr/>
          </p:nvSpPr>
          <p:spPr bwMode="auto">
            <a:xfrm rot="19800000">
              <a:off x="5914675" y="4490626"/>
              <a:ext cx="1298268" cy="1298268"/>
            </a:xfrm>
            <a:prstGeom prst="ellipse">
              <a:avLst/>
            </a:prstGeom>
            <a:solidFill>
              <a:srgbClr val="FFFFFF"/>
            </a:solid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grpSp>
          <p:nvGrpSpPr>
            <p:cNvPr id="9" name="Group 46"/>
            <p:cNvGrpSpPr>
              <a:grpSpLocks noChangeAspect="1"/>
            </p:cNvGrpSpPr>
            <p:nvPr/>
          </p:nvGrpSpPr>
          <p:grpSpPr bwMode="auto">
            <a:xfrm>
              <a:off x="6300973" y="4834573"/>
              <a:ext cx="525673" cy="610375"/>
              <a:chOff x="16287" y="-405"/>
              <a:chExt cx="813" cy="944"/>
            </a:xfrm>
            <a:solidFill>
              <a:schemeClr val="accent1"/>
            </a:solidFill>
          </p:grpSpPr>
          <p:sp>
            <p:nvSpPr>
              <p:cNvPr id="1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685772"/>
                <a:endParaRPr lang="en-US">
                  <a:solidFill>
                    <a:srgbClr val="FFFFFF"/>
                  </a:solidFill>
                </a:endParaRPr>
              </a:p>
            </p:txBody>
          </p:sp>
          <p:sp>
            <p:nvSpPr>
              <p:cNvPr id="1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685772"/>
                <a:endParaRPr lang="en-US">
                  <a:solidFill>
                    <a:srgbClr val="FFFFFF"/>
                  </a:solidFill>
                </a:endParaRPr>
              </a:p>
            </p:txBody>
          </p:sp>
        </p:grpSp>
      </p:grpSp>
      <p:grpSp>
        <p:nvGrpSpPr>
          <p:cNvPr id="35" name="Group 34"/>
          <p:cNvGrpSpPr/>
          <p:nvPr/>
        </p:nvGrpSpPr>
        <p:grpSpPr>
          <a:xfrm>
            <a:off x="419378" y="3148829"/>
            <a:ext cx="973701" cy="973701"/>
            <a:chOff x="536693" y="4490626"/>
            <a:chExt cx="1298268" cy="1298268"/>
          </a:xfrm>
        </p:grpSpPr>
        <p:sp>
          <p:nvSpPr>
            <p:cNvPr id="20" name="Oval 19"/>
            <p:cNvSpPr/>
            <p:nvPr/>
          </p:nvSpPr>
          <p:spPr bwMode="auto">
            <a:xfrm rot="19800000">
              <a:off x="536693" y="4490626"/>
              <a:ext cx="1298268" cy="1298268"/>
            </a:xfrm>
            <a:prstGeom prst="ellipse">
              <a:avLst/>
            </a:prstGeom>
            <a:solidFill>
              <a:srgbClr val="FFFFFF"/>
            </a:solidFill>
            <a:ln w="38100">
              <a:solidFill>
                <a:schemeClr val="accent5">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9" name="Freeform 758"/>
            <p:cNvSpPr>
              <a:spLocks noChangeAspect="1"/>
            </p:cNvSpPr>
            <p:nvPr/>
          </p:nvSpPr>
          <p:spPr bwMode="auto">
            <a:xfrm>
              <a:off x="718374" y="4903009"/>
              <a:ext cx="910358" cy="473502"/>
            </a:xfrm>
            <a:custGeom>
              <a:avLst/>
              <a:gdLst>
                <a:gd name="T0" fmla="*/ 400 w 400"/>
                <a:gd name="T1" fmla="*/ 43 h 208"/>
                <a:gd name="T2" fmla="*/ 400 w 400"/>
                <a:gd name="T3" fmla="*/ 30 h 208"/>
                <a:gd name="T4" fmla="*/ 333 w 400"/>
                <a:gd name="T5" fmla="*/ 30 h 208"/>
                <a:gd name="T6" fmla="*/ 333 w 400"/>
                <a:gd name="T7" fmla="*/ 0 h 208"/>
                <a:gd name="T8" fmla="*/ 229 w 400"/>
                <a:gd name="T9" fmla="*/ 0 h 208"/>
                <a:gd name="T10" fmla="*/ 156 w 400"/>
                <a:gd name="T11" fmla="*/ 51 h 208"/>
                <a:gd name="T12" fmla="*/ 100 w 400"/>
                <a:gd name="T13" fmla="*/ 51 h 208"/>
                <a:gd name="T14" fmla="*/ 0 w 400"/>
                <a:gd name="T15" fmla="*/ 151 h 208"/>
                <a:gd name="T16" fmla="*/ 0 w 400"/>
                <a:gd name="T17" fmla="*/ 208 h 208"/>
                <a:gd name="T18" fmla="*/ 42 w 400"/>
                <a:gd name="T19" fmla="*/ 208 h 208"/>
                <a:gd name="T20" fmla="*/ 42 w 400"/>
                <a:gd name="T21" fmla="*/ 151 h 208"/>
                <a:gd name="T22" fmla="*/ 100 w 400"/>
                <a:gd name="T23" fmla="*/ 93 h 208"/>
                <a:gd name="T24" fmla="*/ 156 w 400"/>
                <a:gd name="T25" fmla="*/ 93 h 208"/>
                <a:gd name="T26" fmla="*/ 229 w 400"/>
                <a:gd name="T27" fmla="*/ 144 h 208"/>
                <a:gd name="T28" fmla="*/ 333 w 400"/>
                <a:gd name="T29" fmla="*/ 144 h 208"/>
                <a:gd name="T30" fmla="*/ 333 w 400"/>
                <a:gd name="T31" fmla="*/ 114 h 208"/>
                <a:gd name="T32" fmla="*/ 400 w 400"/>
                <a:gd name="T33" fmla="*/ 114 h 208"/>
                <a:gd name="T34" fmla="*/ 400 w 400"/>
                <a:gd name="T35" fmla="*/ 101 h 208"/>
                <a:gd name="T36" fmla="*/ 333 w 400"/>
                <a:gd name="T37" fmla="*/ 101 h 208"/>
                <a:gd name="T38" fmla="*/ 333 w 400"/>
                <a:gd name="T39" fmla="*/ 43 h 208"/>
                <a:gd name="T40" fmla="*/ 400 w 400"/>
                <a:gd name="T41" fmla="*/ 4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208">
                  <a:moveTo>
                    <a:pt x="400" y="43"/>
                  </a:moveTo>
                  <a:cubicBezTo>
                    <a:pt x="400" y="30"/>
                    <a:pt x="400" y="30"/>
                    <a:pt x="400" y="30"/>
                  </a:cubicBezTo>
                  <a:cubicBezTo>
                    <a:pt x="333" y="30"/>
                    <a:pt x="333" y="30"/>
                    <a:pt x="333" y="30"/>
                  </a:cubicBezTo>
                  <a:cubicBezTo>
                    <a:pt x="333" y="0"/>
                    <a:pt x="333" y="0"/>
                    <a:pt x="333" y="0"/>
                  </a:cubicBezTo>
                  <a:cubicBezTo>
                    <a:pt x="229" y="0"/>
                    <a:pt x="229" y="0"/>
                    <a:pt x="229" y="0"/>
                  </a:cubicBezTo>
                  <a:cubicBezTo>
                    <a:pt x="205" y="0"/>
                    <a:pt x="168" y="22"/>
                    <a:pt x="156" y="51"/>
                  </a:cubicBezTo>
                  <a:cubicBezTo>
                    <a:pt x="100" y="51"/>
                    <a:pt x="100" y="51"/>
                    <a:pt x="100" y="51"/>
                  </a:cubicBezTo>
                  <a:cubicBezTo>
                    <a:pt x="45" y="51"/>
                    <a:pt x="0" y="96"/>
                    <a:pt x="0" y="151"/>
                  </a:cubicBezTo>
                  <a:cubicBezTo>
                    <a:pt x="0" y="208"/>
                    <a:pt x="0" y="208"/>
                    <a:pt x="0" y="208"/>
                  </a:cubicBezTo>
                  <a:cubicBezTo>
                    <a:pt x="42" y="208"/>
                    <a:pt x="42" y="208"/>
                    <a:pt x="42" y="208"/>
                  </a:cubicBezTo>
                  <a:cubicBezTo>
                    <a:pt x="42" y="151"/>
                    <a:pt x="42" y="151"/>
                    <a:pt x="42" y="151"/>
                  </a:cubicBezTo>
                  <a:cubicBezTo>
                    <a:pt x="42" y="119"/>
                    <a:pt x="68" y="93"/>
                    <a:pt x="100" y="93"/>
                  </a:cubicBezTo>
                  <a:cubicBezTo>
                    <a:pt x="156" y="93"/>
                    <a:pt x="156" y="93"/>
                    <a:pt x="156" y="93"/>
                  </a:cubicBezTo>
                  <a:cubicBezTo>
                    <a:pt x="168" y="122"/>
                    <a:pt x="205" y="144"/>
                    <a:pt x="229" y="144"/>
                  </a:cubicBezTo>
                  <a:cubicBezTo>
                    <a:pt x="333" y="144"/>
                    <a:pt x="333" y="144"/>
                    <a:pt x="333" y="144"/>
                  </a:cubicBezTo>
                  <a:cubicBezTo>
                    <a:pt x="333" y="114"/>
                    <a:pt x="333" y="114"/>
                    <a:pt x="333" y="114"/>
                  </a:cubicBezTo>
                  <a:cubicBezTo>
                    <a:pt x="400" y="114"/>
                    <a:pt x="400" y="114"/>
                    <a:pt x="400" y="114"/>
                  </a:cubicBezTo>
                  <a:cubicBezTo>
                    <a:pt x="400" y="101"/>
                    <a:pt x="400" y="101"/>
                    <a:pt x="400" y="101"/>
                  </a:cubicBezTo>
                  <a:cubicBezTo>
                    <a:pt x="333" y="101"/>
                    <a:pt x="333" y="101"/>
                    <a:pt x="333" y="101"/>
                  </a:cubicBezTo>
                  <a:cubicBezTo>
                    <a:pt x="333" y="43"/>
                    <a:pt x="333" y="43"/>
                    <a:pt x="333" y="43"/>
                  </a:cubicBezTo>
                  <a:lnTo>
                    <a:pt x="400" y="43"/>
                  </a:lnTo>
                  <a:close/>
                </a:path>
              </a:pathLst>
            </a:custGeom>
            <a:solidFill>
              <a:schemeClr val="accent5">
                <a:lumMod val="75000"/>
              </a:schemeClr>
            </a:solidFill>
            <a:ln>
              <a:noFill/>
            </a:ln>
            <a:extLst/>
          </p:spPr>
          <p:txBody>
            <a:bodyPr vert="horz" wrap="square" lIns="91440" tIns="45720" rIns="91440" bIns="45720" numCol="1" anchor="ctr" anchorCtr="0" compatLnSpc="1">
              <a:prstTxWarp prst="textNoShape">
                <a:avLst/>
              </a:prstTxWarp>
            </a:bodyPr>
            <a:lstStyle/>
            <a:p>
              <a:pPr defTabSz="685772"/>
              <a:endParaRPr lang="en-US">
                <a:solidFill>
                  <a:srgbClr val="FFFFFF"/>
                </a:solidFill>
              </a:endParaRPr>
            </a:p>
          </p:txBody>
        </p:sp>
      </p:grpSp>
      <p:grpSp>
        <p:nvGrpSpPr>
          <p:cNvPr id="7" name="Group 6"/>
          <p:cNvGrpSpPr/>
          <p:nvPr/>
        </p:nvGrpSpPr>
        <p:grpSpPr>
          <a:xfrm>
            <a:off x="1090060" y="1341797"/>
            <a:ext cx="2381516" cy="742891"/>
            <a:chOff x="1453412" y="1789062"/>
            <a:chExt cx="3175355" cy="990521"/>
          </a:xfrm>
          <a:solidFill>
            <a:schemeClr val="accent6"/>
          </a:solidFill>
        </p:grpSpPr>
        <p:sp>
          <p:nvSpPr>
            <p:cNvPr id="31" name="Shape 102"/>
            <p:cNvSpPr/>
            <p:nvPr/>
          </p:nvSpPr>
          <p:spPr>
            <a:xfrm>
              <a:off x="1453412" y="1789062"/>
              <a:ext cx="3175355" cy="990521"/>
            </a:xfrm>
            <a:prstGeom prst="homePlate">
              <a:avLst>
                <a:gd name="adj" fmla="val 39781"/>
              </a:avLst>
            </a:prstGeom>
            <a:grpFill/>
            <a:ln>
              <a:noFill/>
            </a:ln>
          </p:spPr>
          <p:txBody>
            <a:bodyPr lIns="91411" tIns="45689" rIns="91411" bIns="45689" anchor="ctr" anchorCtr="0">
              <a:noAutofit/>
            </a:bodyPr>
            <a:lstStyle/>
            <a:p>
              <a:pPr algn="ctr" defTabSz="685601"/>
              <a:endParaRPr sz="1800">
                <a:solidFill>
                  <a:srgbClr val="FFFFFF"/>
                </a:solidFill>
              </a:endParaRPr>
            </a:p>
          </p:txBody>
        </p:sp>
        <p:sp>
          <p:nvSpPr>
            <p:cNvPr id="4" name="Text Placeholder 2"/>
            <p:cNvSpPr txBox="1">
              <a:spLocks/>
            </p:cNvSpPr>
            <p:nvPr/>
          </p:nvSpPr>
          <p:spPr bwMode="white">
            <a:xfrm>
              <a:off x="2162132" y="1978911"/>
              <a:ext cx="2183392" cy="610822"/>
            </a:xfrm>
            <a:prstGeom prst="rect">
              <a:avLst/>
            </a:prstGeom>
            <a:grpFill/>
          </p:spPr>
          <p:txBody>
            <a:bodyPr vert="horz" wrap="square" lIns="0" tIns="0" rIns="0" bIns="0" rtlCol="0" anchor="ctr">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100" dirty="0">
                  <a:gradFill>
                    <a:gsLst>
                      <a:gs pos="0">
                        <a:schemeClr val="tx2"/>
                      </a:gs>
                      <a:gs pos="100000">
                        <a:schemeClr val="tx1"/>
                      </a:gs>
                    </a:gsLst>
                    <a:lin ang="5400000" scaled="1"/>
                  </a:gradFill>
                </a:rPr>
                <a:t>Launched in </a:t>
              </a:r>
              <a:br>
                <a:rPr lang="en-US" sz="2100" dirty="0">
                  <a:gradFill>
                    <a:gsLst>
                      <a:gs pos="0">
                        <a:schemeClr val="tx2"/>
                      </a:gs>
                      <a:gs pos="100000">
                        <a:schemeClr val="tx1"/>
                      </a:gs>
                    </a:gsLst>
                    <a:lin ang="5400000" scaled="1"/>
                  </a:gradFill>
                </a:rPr>
              </a:br>
              <a:r>
                <a:rPr lang="en-US" sz="2100" dirty="0">
                  <a:gradFill>
                    <a:gsLst>
                      <a:gs pos="0">
                        <a:schemeClr val="tx2"/>
                      </a:gs>
                      <a:gs pos="100000">
                        <a:schemeClr val="tx1"/>
                      </a:gs>
                    </a:gsLst>
                    <a:lin ang="5400000" scaled="1"/>
                  </a:gradFill>
                </a:rPr>
                <a:t>May 2014</a:t>
              </a:r>
            </a:p>
          </p:txBody>
        </p:sp>
      </p:grpSp>
      <p:grpSp>
        <p:nvGrpSpPr>
          <p:cNvPr id="8" name="Group 7"/>
          <p:cNvGrpSpPr/>
          <p:nvPr/>
        </p:nvGrpSpPr>
        <p:grpSpPr>
          <a:xfrm>
            <a:off x="3629442" y="1206899"/>
            <a:ext cx="973701" cy="973701"/>
            <a:chOff x="4839256" y="1609199"/>
            <a:chExt cx="1298268" cy="1298268"/>
          </a:xfrm>
        </p:grpSpPr>
        <p:sp>
          <p:nvSpPr>
            <p:cNvPr id="16" name="Oval 15"/>
            <p:cNvSpPr/>
            <p:nvPr/>
          </p:nvSpPr>
          <p:spPr bwMode="auto">
            <a:xfrm rot="19800000">
              <a:off x="4839256" y="1609199"/>
              <a:ext cx="1298268" cy="1298268"/>
            </a:xfrm>
            <a:prstGeom prst="ellipse">
              <a:avLst/>
            </a:prstGeom>
            <a:solidFill>
              <a:srgbClr val="FFFFFF"/>
            </a:solidFill>
            <a:ln w="38100">
              <a:solidFill>
                <a:schemeClr val="accent4">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4" name="Freeform 11"/>
            <p:cNvSpPr>
              <a:spLocks noChangeAspect="1" noEditPoints="1"/>
            </p:cNvSpPr>
            <p:nvPr/>
          </p:nvSpPr>
          <p:spPr bwMode="auto">
            <a:xfrm>
              <a:off x="5163812" y="1957163"/>
              <a:ext cx="649156" cy="602340"/>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02521" y="1226391"/>
            <a:ext cx="973701" cy="973701"/>
            <a:chOff x="536695" y="1635188"/>
            <a:chExt cx="1298268" cy="1298268"/>
          </a:xfrm>
        </p:grpSpPr>
        <p:sp>
          <p:nvSpPr>
            <p:cNvPr id="13" name="Oval 12"/>
            <p:cNvSpPr/>
            <p:nvPr/>
          </p:nvSpPr>
          <p:spPr bwMode="auto">
            <a:xfrm rot="19800000">
              <a:off x="536695" y="1635188"/>
              <a:ext cx="1298268" cy="1298268"/>
            </a:xfrm>
            <a:prstGeom prst="ellipse">
              <a:avLst/>
            </a:prstGeom>
            <a:solidFill>
              <a:srgbClr val="FFFFFF"/>
            </a:solidFill>
            <a:ln w="38100">
              <a:solidFill>
                <a:schemeClr val="accent6"/>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8" name="Freeform 464"/>
            <p:cNvSpPr>
              <a:spLocks noChangeAspect="1"/>
            </p:cNvSpPr>
            <p:nvPr/>
          </p:nvSpPr>
          <p:spPr bwMode="auto">
            <a:xfrm>
              <a:off x="866442" y="1960634"/>
              <a:ext cx="656579" cy="671567"/>
            </a:xfrm>
            <a:custGeom>
              <a:avLst/>
              <a:gdLst>
                <a:gd name="T0" fmla="*/ 66 w 93"/>
                <a:gd name="T1" fmla="*/ 20 h 95"/>
                <a:gd name="T2" fmla="*/ 55 w 93"/>
                <a:gd name="T3" fmla="*/ 30 h 95"/>
                <a:gd name="T4" fmla="*/ 2 w 93"/>
                <a:gd name="T5" fmla="*/ 19 h 95"/>
                <a:gd name="T6" fmla="*/ 0 w 93"/>
                <a:gd name="T7" fmla="*/ 22 h 95"/>
                <a:gd name="T8" fmla="*/ 37 w 93"/>
                <a:gd name="T9" fmla="*/ 49 h 95"/>
                <a:gd name="T10" fmla="*/ 21 w 93"/>
                <a:gd name="T11" fmla="*/ 64 h 95"/>
                <a:gd name="T12" fmla="*/ 0 w 93"/>
                <a:gd name="T13" fmla="*/ 65 h 95"/>
                <a:gd name="T14" fmla="*/ 0 w 93"/>
                <a:gd name="T15" fmla="*/ 65 h 95"/>
                <a:gd name="T16" fmla="*/ 19 w 93"/>
                <a:gd name="T17" fmla="*/ 76 h 95"/>
                <a:gd name="T18" fmla="*/ 29 w 93"/>
                <a:gd name="T19" fmla="*/ 95 h 95"/>
                <a:gd name="T20" fmla="*/ 29 w 93"/>
                <a:gd name="T21" fmla="*/ 95 h 95"/>
                <a:gd name="T22" fmla="*/ 31 w 93"/>
                <a:gd name="T23" fmla="*/ 73 h 95"/>
                <a:gd name="T24" fmla="*/ 46 w 93"/>
                <a:gd name="T25" fmla="*/ 59 h 95"/>
                <a:gd name="T26" fmla="*/ 73 w 93"/>
                <a:gd name="T27" fmla="*/ 95 h 95"/>
                <a:gd name="T28" fmla="*/ 76 w 93"/>
                <a:gd name="T29" fmla="*/ 93 h 95"/>
                <a:gd name="T30" fmla="*/ 65 w 93"/>
                <a:gd name="T31" fmla="*/ 40 h 95"/>
                <a:gd name="T32" fmla="*/ 75 w 93"/>
                <a:gd name="T33" fmla="*/ 29 h 95"/>
                <a:gd name="T34" fmla="*/ 66 w 93"/>
                <a:gd name="T35"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95">
                  <a:moveTo>
                    <a:pt x="66" y="20"/>
                  </a:moveTo>
                  <a:cubicBezTo>
                    <a:pt x="55" y="30"/>
                    <a:pt x="55" y="30"/>
                    <a:pt x="55" y="30"/>
                  </a:cubicBezTo>
                  <a:cubicBezTo>
                    <a:pt x="45" y="28"/>
                    <a:pt x="3" y="18"/>
                    <a:pt x="2" y="19"/>
                  </a:cubicBezTo>
                  <a:cubicBezTo>
                    <a:pt x="2" y="20"/>
                    <a:pt x="2" y="20"/>
                    <a:pt x="0" y="22"/>
                  </a:cubicBezTo>
                  <a:cubicBezTo>
                    <a:pt x="12" y="31"/>
                    <a:pt x="25" y="40"/>
                    <a:pt x="37" y="49"/>
                  </a:cubicBezTo>
                  <a:cubicBezTo>
                    <a:pt x="21" y="64"/>
                    <a:pt x="21" y="64"/>
                    <a:pt x="21" y="64"/>
                  </a:cubicBezTo>
                  <a:cubicBezTo>
                    <a:pt x="0" y="65"/>
                    <a:pt x="0" y="65"/>
                    <a:pt x="0" y="65"/>
                  </a:cubicBezTo>
                  <a:cubicBezTo>
                    <a:pt x="0" y="65"/>
                    <a:pt x="0" y="65"/>
                    <a:pt x="0" y="65"/>
                  </a:cubicBezTo>
                  <a:cubicBezTo>
                    <a:pt x="19" y="76"/>
                    <a:pt x="19" y="76"/>
                    <a:pt x="19" y="76"/>
                  </a:cubicBezTo>
                  <a:cubicBezTo>
                    <a:pt x="29" y="95"/>
                    <a:pt x="29" y="95"/>
                    <a:pt x="29" y="95"/>
                  </a:cubicBezTo>
                  <a:cubicBezTo>
                    <a:pt x="29" y="95"/>
                    <a:pt x="29" y="95"/>
                    <a:pt x="29" y="95"/>
                  </a:cubicBezTo>
                  <a:cubicBezTo>
                    <a:pt x="31" y="73"/>
                    <a:pt x="31" y="73"/>
                    <a:pt x="31" y="73"/>
                  </a:cubicBezTo>
                  <a:cubicBezTo>
                    <a:pt x="36" y="68"/>
                    <a:pt x="41" y="64"/>
                    <a:pt x="46" y="59"/>
                  </a:cubicBezTo>
                  <a:cubicBezTo>
                    <a:pt x="55" y="71"/>
                    <a:pt x="64" y="83"/>
                    <a:pt x="73" y="95"/>
                  </a:cubicBezTo>
                  <a:cubicBezTo>
                    <a:pt x="75" y="94"/>
                    <a:pt x="75" y="94"/>
                    <a:pt x="76" y="93"/>
                  </a:cubicBezTo>
                  <a:cubicBezTo>
                    <a:pt x="77" y="93"/>
                    <a:pt x="67" y="50"/>
                    <a:pt x="65" y="40"/>
                  </a:cubicBezTo>
                  <a:cubicBezTo>
                    <a:pt x="68" y="36"/>
                    <a:pt x="72" y="33"/>
                    <a:pt x="75" y="29"/>
                  </a:cubicBezTo>
                  <a:cubicBezTo>
                    <a:pt x="93" y="10"/>
                    <a:pt x="85" y="0"/>
                    <a:pt x="66" y="2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1498087" y="4221830"/>
            <a:ext cx="1577450" cy="620287"/>
            <a:chOff x="2024881" y="2779582"/>
            <a:chExt cx="2103267" cy="827049"/>
          </a:xfrm>
        </p:grpSpPr>
        <p:sp>
          <p:nvSpPr>
            <p:cNvPr id="40" name="Rectangle 39"/>
            <p:cNvSpPr/>
            <p:nvPr/>
          </p:nvSpPr>
          <p:spPr bwMode="auto">
            <a:xfrm>
              <a:off x="2024881" y="2779582"/>
              <a:ext cx="1908490" cy="764886"/>
            </a:xfrm>
            <a:prstGeom prst="rect">
              <a:avLst/>
            </a:prstGeom>
            <a:solidFill>
              <a:srgbClr val="28323C"/>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41" name="Rectangle 40"/>
            <p:cNvSpPr/>
            <p:nvPr/>
          </p:nvSpPr>
          <p:spPr bwMode="auto">
            <a:xfrm>
              <a:off x="2162132" y="2859411"/>
              <a:ext cx="1966016" cy="747220"/>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91436" bIns="45718" numCol="1" rtlCol="0" anchor="t" anchorCtr="0" compatLnSpc="1">
              <a:prstTxWarp prst="textNoShape">
                <a:avLst/>
              </a:prstTxWarp>
            </a:bodyPr>
            <a:lstStyle/>
            <a:p>
              <a:pPr lvl="1">
                <a:spcAft>
                  <a:spcPts val="450"/>
                </a:spcAft>
                <a:tabLst>
                  <a:tab pos="219075" algn="l"/>
                </a:tabLst>
              </a:pPr>
              <a:r>
                <a:rPr lang="en-US" dirty="0" smtClean="0">
                  <a:solidFill>
                    <a:srgbClr val="FFFFFF"/>
                  </a:solidFill>
                </a:rPr>
                <a:t>Rules and Notifications</a:t>
              </a:r>
              <a:endParaRPr lang="en-US" dirty="0">
                <a:solidFill>
                  <a:srgbClr val="FFFFFF"/>
                </a:solidFill>
              </a:endParaRPr>
            </a:p>
          </p:txBody>
        </p:sp>
      </p:grpSp>
    </p:spTree>
    <p:extLst>
      <p:ext uri="{BB962C8B-B14F-4D97-AF65-F5344CB8AC3E}">
        <p14:creationId xmlns:p14="http://schemas.microsoft.com/office/powerpoint/2010/main" val="163604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6"/>
                                        </p:tgtEl>
                                      </p:cBhvr>
                                      <p:by x="0" y="0"/>
                                    </p:animScale>
                                  </p:childTnLst>
                                </p:cTn>
                              </p:par>
                              <p:par>
                                <p:cTn id="9" presetID="10" presetClass="entr" presetSubtype="0" fill="hold"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par>
                                <p:cTn id="12" presetID="2" presetClass="entr" presetSubtype="1" decel="100000" fill="hold" nodeType="withEffect">
                                  <p:stCondLst>
                                    <p:cond delay="7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par>
                                <p:cTn id="16" presetID="1" presetClass="entr" presetSubtype="0" fill="hold" nodeType="withEffect">
                                  <p:stCondLst>
                                    <p:cond delay="1250"/>
                                  </p:stCondLst>
                                  <p:childTnLst>
                                    <p:set>
                                      <p:cBhvr>
                                        <p:cTn id="17" dur="1" fill="hold">
                                          <p:stCondLst>
                                            <p:cond delay="0"/>
                                          </p:stCondLst>
                                        </p:cTn>
                                        <p:tgtEl>
                                          <p:spTgt spid="8"/>
                                        </p:tgtEl>
                                        <p:attrNameLst>
                                          <p:attrName>style.visibility</p:attrName>
                                        </p:attrNameLst>
                                      </p:cBhvr>
                                      <p:to>
                                        <p:strVal val="visible"/>
                                      </p:to>
                                    </p:set>
                                  </p:childTnLst>
                                </p:cTn>
                              </p:par>
                              <p:par>
                                <p:cTn id="18" presetID="6" presetClass="emph" presetSubtype="0" accel="100000" autoRev="1" fill="hold" nodeType="withEffect">
                                  <p:stCondLst>
                                    <p:cond delay="750"/>
                                  </p:stCondLst>
                                  <p:childTnLst>
                                    <p:animScale>
                                      <p:cBhvr>
                                        <p:cTn id="19" dur="500" fill="hold"/>
                                        <p:tgtEl>
                                          <p:spTgt spid="8"/>
                                        </p:tgtEl>
                                      </p:cBhvr>
                                      <p:by x="0" y="0"/>
                                    </p:animScale>
                                  </p:childTnLst>
                                </p:cTn>
                              </p:par>
                              <p:par>
                                <p:cTn id="20" presetID="10" presetClass="entr" presetSubtype="0" fill="hold"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2" presetClass="entr" presetSubtype="1"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0-#ppt_h/2"/>
                                          </p:val>
                                        </p:tav>
                                        <p:tav tm="100000">
                                          <p:val>
                                            <p:strVal val="#ppt_y"/>
                                          </p:val>
                                        </p:tav>
                                      </p:tavLst>
                                    </p:anim>
                                  </p:childTnLst>
                                </p:cTn>
                              </p:par>
                              <p:par>
                                <p:cTn id="27" presetID="1" presetClass="entr" presetSubtype="0" fill="hold" nodeType="withEffect">
                                  <p:stCondLst>
                                    <p:cond delay="2000"/>
                                  </p:stCondLst>
                                  <p:childTnLst>
                                    <p:set>
                                      <p:cBhvr>
                                        <p:cTn id="28" dur="1" fill="hold">
                                          <p:stCondLst>
                                            <p:cond delay="0"/>
                                          </p:stCondLst>
                                        </p:cTn>
                                        <p:tgtEl>
                                          <p:spTgt spid="35"/>
                                        </p:tgtEl>
                                        <p:attrNameLst>
                                          <p:attrName>style.visibility</p:attrName>
                                        </p:attrNameLst>
                                      </p:cBhvr>
                                      <p:to>
                                        <p:strVal val="visible"/>
                                      </p:to>
                                    </p:set>
                                  </p:childTnLst>
                                </p:cTn>
                              </p:par>
                              <p:par>
                                <p:cTn id="29" presetID="6" presetClass="emph" presetSubtype="0" accel="100000" autoRev="1" fill="hold" nodeType="withEffect">
                                  <p:stCondLst>
                                    <p:cond delay="1500"/>
                                  </p:stCondLst>
                                  <p:childTnLst>
                                    <p:animScale>
                                      <p:cBhvr>
                                        <p:cTn id="30" dur="500" fill="hold"/>
                                        <p:tgtEl>
                                          <p:spTgt spid="35"/>
                                        </p:tgtEl>
                                      </p:cBhvr>
                                      <p:by x="0" y="0"/>
                                    </p:animScale>
                                  </p:childTnLst>
                                </p:cTn>
                              </p:par>
                              <p:par>
                                <p:cTn id="31" presetID="2" presetClass="entr" presetSubtype="1" decel="100000" fill="hold" nodeType="withEffect">
                                  <p:stCondLst>
                                    <p:cond delay="225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10" presetClass="entr" presetSubtype="0" fill="hold" nodeType="withEffect">
                                  <p:stCondLst>
                                    <p:cond delay="2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250"/>
                                        <p:tgtEl>
                                          <p:spTgt spid="37"/>
                                        </p:tgtEl>
                                      </p:cBhvr>
                                    </p:animEffect>
                                  </p:childTnLst>
                                </p:cTn>
                              </p:par>
                              <p:par>
                                <p:cTn id="38" presetID="1" presetClass="entr" presetSubtype="0" fill="hold" nodeType="withEffect">
                                  <p:stCondLst>
                                    <p:cond delay="2500"/>
                                  </p:stCondLst>
                                  <p:childTnLst>
                                    <p:set>
                                      <p:cBhvr>
                                        <p:cTn id="39" dur="1" fill="hold">
                                          <p:stCondLst>
                                            <p:cond delay="0"/>
                                          </p:stCondLst>
                                        </p:cTn>
                                        <p:tgtEl>
                                          <p:spTgt spid="22"/>
                                        </p:tgtEl>
                                        <p:attrNameLst>
                                          <p:attrName>style.visibility</p:attrName>
                                        </p:attrNameLst>
                                      </p:cBhvr>
                                      <p:to>
                                        <p:strVal val="visible"/>
                                      </p:to>
                                    </p:set>
                                  </p:childTnLst>
                                </p:cTn>
                              </p:par>
                              <p:par>
                                <p:cTn id="40" presetID="6" presetClass="emph" presetSubtype="0" accel="100000" autoRev="1" fill="hold" nodeType="withEffect">
                                  <p:stCondLst>
                                    <p:cond delay="2000"/>
                                  </p:stCondLst>
                                  <p:childTnLst>
                                    <p:animScale>
                                      <p:cBhvr>
                                        <p:cTn id="41" dur="500" fill="hold"/>
                                        <p:tgtEl>
                                          <p:spTgt spid="22"/>
                                        </p:tgtEl>
                                      </p:cBhvr>
                                      <p:by x="0" y="0"/>
                                    </p:animScale>
                                  </p:childTnLst>
                                </p:cTn>
                              </p:par>
                              <p:par>
                                <p:cTn id="42" presetID="10" presetClass="entr" presetSubtype="0" fill="hold" nodeType="withEffect">
                                  <p:stCondLst>
                                    <p:cond delay="275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Chef Analytics Architecture</a:t>
            </a:r>
            <a:endParaRPr lang="en-US" dirty="0"/>
          </a:p>
        </p:txBody>
      </p:sp>
      <p:pic>
        <p:nvPicPr>
          <p:cNvPr id="15" name="Analytics Architecture-01.png" descr="/Users/aparoff/Documents/Presentations/Analytics/Analytics Architecture-01.pn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796143" y="4381081"/>
            <a:ext cx="5543333" cy="473211"/>
          </a:xfrm>
          <a:prstGeom prst="rect">
            <a:avLst/>
          </a:prstGeom>
        </p:spPr>
      </p:pic>
      <p:pic>
        <p:nvPicPr>
          <p:cNvPr id="16" name="Analytics Architecture-02.png" descr="/Users/aparoff/Documents/Presentations/Analytics/Analytics Architecture-02.png"/>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796143" y="3777553"/>
            <a:ext cx="5543333" cy="473211"/>
          </a:xfrm>
          <a:prstGeom prst="rect">
            <a:avLst/>
          </a:prstGeom>
        </p:spPr>
      </p:pic>
      <p:pic>
        <p:nvPicPr>
          <p:cNvPr id="17" name="Analytics Architecture-03.png" descr="/Users/aparoff/Documents/Presentations/Analytics/Analytics Architecture-03.png"/>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1796143" y="3171631"/>
            <a:ext cx="5543333" cy="473211"/>
          </a:xfrm>
          <a:prstGeom prst="rect">
            <a:avLst/>
          </a:prstGeom>
        </p:spPr>
      </p:pic>
      <p:pic>
        <p:nvPicPr>
          <p:cNvPr id="18" name="Analytics Architecture-04.png" descr="/Users/aparoff/Documents/Presentations/Analytics/Analytics Architecture-04.pn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1796143" y="1449163"/>
            <a:ext cx="5543333" cy="1580685"/>
          </a:xfrm>
          <a:prstGeom prst="rect">
            <a:avLst/>
          </a:prstGeom>
        </p:spPr>
      </p:pic>
      <p:pic>
        <p:nvPicPr>
          <p:cNvPr id="19" name="Analytics Architecture-05.png" descr="/Users/aparoff/Documents/Presentations/Analytics/Analytics Architecture-05.png"/>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1796143" y="843239"/>
            <a:ext cx="5543333" cy="473211"/>
          </a:xfrm>
          <a:prstGeom prst="rect">
            <a:avLst/>
          </a:prstGeom>
        </p:spPr>
      </p:pic>
    </p:spTree>
    <p:extLst>
      <p:ext uri="{BB962C8B-B14F-4D97-AF65-F5344CB8AC3E}">
        <p14:creationId xmlns:p14="http://schemas.microsoft.com/office/powerpoint/2010/main" val="371964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825662" y="3330070"/>
            <a:ext cx="2864007" cy="268946"/>
            <a:chOff x="2347131" y="2873738"/>
            <a:chExt cx="3818676" cy="358594"/>
          </a:xfrm>
        </p:grpSpPr>
        <p:cxnSp>
          <p:nvCxnSpPr>
            <p:cNvPr id="55" name="Straight Connector 54"/>
            <p:cNvCxnSpPr/>
            <p:nvPr/>
          </p:nvCxnSpPr>
          <p:spPr>
            <a:xfrm>
              <a:off x="4223935" y="2873738"/>
              <a:ext cx="0" cy="3585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347131" y="3230913"/>
              <a:ext cx="381867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1760348" y="2268683"/>
            <a:ext cx="2864007" cy="364500"/>
            <a:chOff x="2347131" y="2857168"/>
            <a:chExt cx="3818676" cy="732339"/>
          </a:xfrm>
        </p:grpSpPr>
        <p:cxnSp>
          <p:nvCxnSpPr>
            <p:cNvPr id="25" name="Straight Connector 24"/>
            <p:cNvCxnSpPr/>
            <p:nvPr/>
          </p:nvCxnSpPr>
          <p:spPr>
            <a:xfrm flipH="1">
              <a:off x="2365967" y="2857168"/>
              <a:ext cx="4700" cy="40001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65807" y="2873738"/>
              <a:ext cx="0" cy="3585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347131" y="3230913"/>
              <a:ext cx="381867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a:off x="4271693" y="3230913"/>
              <a:ext cx="0" cy="358594"/>
            </a:xfrm>
            <a:prstGeom prst="line">
              <a:avLst/>
            </a:prstGeom>
            <a:ln w="28575">
              <a:solidFill>
                <a:schemeClr val="accent3"/>
              </a:solidFill>
              <a:head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bwMode="auto">
          <a:xfrm>
            <a:off x="380999" y="1047887"/>
            <a:ext cx="2786952" cy="75914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sz="1800" dirty="0">
                <a:solidFill>
                  <a:schemeClr val="tx1"/>
                </a:solidFill>
              </a:rPr>
              <a:t>Chef Server</a:t>
            </a:r>
          </a:p>
        </p:txBody>
      </p:sp>
      <p:sp>
        <p:nvSpPr>
          <p:cNvPr id="9" name="Rectangle 8"/>
          <p:cNvSpPr/>
          <p:nvPr/>
        </p:nvSpPr>
        <p:spPr bwMode="auto">
          <a:xfrm>
            <a:off x="1253879" y="1856395"/>
            <a:ext cx="1041192" cy="30585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dirty="0">
                <a:solidFill>
                  <a:srgbClr val="3E4346"/>
                </a:solidFill>
              </a:rPr>
              <a:t>Actions</a:t>
            </a:r>
          </a:p>
        </p:txBody>
      </p:sp>
      <p:sp>
        <p:nvSpPr>
          <p:cNvPr id="10" name="Oval 9"/>
          <p:cNvSpPr/>
          <p:nvPr/>
        </p:nvSpPr>
        <p:spPr bwMode="auto">
          <a:xfrm>
            <a:off x="832296" y="1934388"/>
            <a:ext cx="149867" cy="149867"/>
          </a:xfrm>
          <a:prstGeom prst="ellipse">
            <a:avLst/>
          </a:prstGeom>
          <a:solidFill>
            <a:schemeClr val="accent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11" name="Oval 10"/>
          <p:cNvSpPr/>
          <p:nvPr/>
        </p:nvSpPr>
        <p:spPr bwMode="auto">
          <a:xfrm>
            <a:off x="1096386" y="1934388"/>
            <a:ext cx="149867" cy="149867"/>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12" name="Oval 11"/>
          <p:cNvSpPr/>
          <p:nvPr/>
        </p:nvSpPr>
        <p:spPr bwMode="auto">
          <a:xfrm>
            <a:off x="1360475" y="1934388"/>
            <a:ext cx="149867" cy="149867"/>
          </a:xfrm>
          <a:prstGeom prst="ellipse">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13" name="Rectangle 12"/>
          <p:cNvSpPr/>
          <p:nvPr/>
        </p:nvSpPr>
        <p:spPr bwMode="auto">
          <a:xfrm>
            <a:off x="3204273" y="1047887"/>
            <a:ext cx="2786952" cy="75914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sz="1800" dirty="0">
                <a:solidFill>
                  <a:srgbClr val="3E4346"/>
                </a:solidFill>
              </a:rPr>
              <a:t>Reporting</a:t>
            </a:r>
          </a:p>
        </p:txBody>
      </p:sp>
      <p:sp>
        <p:nvSpPr>
          <p:cNvPr id="21" name="Freeform 5"/>
          <p:cNvSpPr>
            <a:spLocks noChangeAspect="1" noEditPoints="1"/>
          </p:cNvSpPr>
          <p:nvPr/>
        </p:nvSpPr>
        <p:spPr bwMode="auto">
          <a:xfrm>
            <a:off x="3385253" y="1188479"/>
            <a:ext cx="453324" cy="453324"/>
          </a:xfrm>
          <a:custGeom>
            <a:avLst/>
            <a:gdLst>
              <a:gd name="T0" fmla="*/ 0 w 374"/>
              <a:gd name="T1" fmla="*/ 374 h 374"/>
              <a:gd name="T2" fmla="*/ 374 w 374"/>
              <a:gd name="T3" fmla="*/ 0 h 374"/>
              <a:gd name="T4" fmla="*/ 263 w 374"/>
              <a:gd name="T5" fmla="*/ 36 h 374"/>
              <a:gd name="T6" fmla="*/ 301 w 374"/>
              <a:gd name="T7" fmla="*/ 192 h 374"/>
              <a:gd name="T8" fmla="*/ 263 w 374"/>
              <a:gd name="T9" fmla="*/ 36 h 374"/>
              <a:gd name="T10" fmla="*/ 311 w 374"/>
              <a:gd name="T11" fmla="*/ 254 h 374"/>
              <a:gd name="T12" fmla="*/ 214 w 374"/>
              <a:gd name="T13" fmla="*/ 238 h 374"/>
              <a:gd name="T14" fmla="*/ 107 w 374"/>
              <a:gd name="T15" fmla="*/ 58 h 374"/>
              <a:gd name="T16" fmla="*/ 145 w 374"/>
              <a:gd name="T17" fmla="*/ 192 h 374"/>
              <a:gd name="T18" fmla="*/ 107 w 374"/>
              <a:gd name="T19" fmla="*/ 58 h 374"/>
              <a:gd name="T20" fmla="*/ 93 w 374"/>
              <a:gd name="T21" fmla="*/ 133 h 374"/>
              <a:gd name="T22" fmla="*/ 53 w 374"/>
              <a:gd name="T23" fmla="*/ 192 h 374"/>
              <a:gd name="T24" fmla="*/ 96 w 374"/>
              <a:gd name="T25" fmla="*/ 331 h 374"/>
              <a:gd name="T26" fmla="*/ 96 w 374"/>
              <a:gd name="T27" fmla="*/ 235 h 374"/>
              <a:gd name="T28" fmla="*/ 145 w 374"/>
              <a:gd name="T29" fmla="*/ 283 h 374"/>
              <a:gd name="T30" fmla="*/ 107 w 374"/>
              <a:gd name="T31" fmla="*/ 275 h 374"/>
              <a:gd name="T32" fmla="*/ 156 w 374"/>
              <a:gd name="T33" fmla="*/ 275 h 374"/>
              <a:gd name="T34" fmla="*/ 159 w 374"/>
              <a:gd name="T35" fmla="*/ 83 h 374"/>
              <a:gd name="T36" fmla="*/ 197 w 374"/>
              <a:gd name="T37" fmla="*/ 192 h 374"/>
              <a:gd name="T38" fmla="*/ 159 w 374"/>
              <a:gd name="T39" fmla="*/ 83 h 374"/>
              <a:gd name="T40" fmla="*/ 187 w 374"/>
              <a:gd name="T41" fmla="*/ 312 h 374"/>
              <a:gd name="T42" fmla="*/ 204 w 374"/>
              <a:gd name="T43" fmla="*/ 312 h 374"/>
              <a:gd name="T44" fmla="*/ 195 w 374"/>
              <a:gd name="T45" fmla="*/ 288 h 374"/>
              <a:gd name="T46" fmla="*/ 195 w 374"/>
              <a:gd name="T47" fmla="*/ 270 h 374"/>
              <a:gd name="T48" fmla="*/ 195 w 374"/>
              <a:gd name="T49" fmla="*/ 288 h 374"/>
              <a:gd name="T50" fmla="*/ 187 w 374"/>
              <a:gd name="T51" fmla="*/ 245 h 374"/>
              <a:gd name="T52" fmla="*/ 204 w 374"/>
              <a:gd name="T53" fmla="*/ 245 h 374"/>
              <a:gd name="T54" fmla="*/ 209 w 374"/>
              <a:gd name="T55" fmla="*/ 156 h 374"/>
              <a:gd name="T56" fmla="*/ 249 w 374"/>
              <a:gd name="T57" fmla="*/ 192 h 374"/>
              <a:gd name="T58" fmla="*/ 209 w 374"/>
              <a:gd name="T59" fmla="*/ 156 h 374"/>
              <a:gd name="T60" fmla="*/ 214 w 374"/>
              <a:gd name="T61" fmla="*/ 319 h 374"/>
              <a:gd name="T62" fmla="*/ 299 w 374"/>
              <a:gd name="T63" fmla="*/ 304 h 374"/>
              <a:gd name="T64" fmla="*/ 325 w 374"/>
              <a:gd name="T65" fmla="*/ 288 h 374"/>
              <a:gd name="T66" fmla="*/ 214 w 374"/>
              <a:gd name="T67" fmla="*/ 270 h 374"/>
              <a:gd name="T68" fmla="*/ 325 w 374"/>
              <a:gd name="T69" fmla="*/ 28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 h="374">
                <a:moveTo>
                  <a:pt x="0" y="0"/>
                </a:moveTo>
                <a:cubicBezTo>
                  <a:pt x="0" y="374"/>
                  <a:pt x="0" y="374"/>
                  <a:pt x="0" y="374"/>
                </a:cubicBezTo>
                <a:cubicBezTo>
                  <a:pt x="374" y="374"/>
                  <a:pt x="374" y="374"/>
                  <a:pt x="374" y="374"/>
                </a:cubicBezTo>
                <a:cubicBezTo>
                  <a:pt x="374" y="0"/>
                  <a:pt x="374" y="0"/>
                  <a:pt x="374" y="0"/>
                </a:cubicBezTo>
                <a:lnTo>
                  <a:pt x="0" y="0"/>
                </a:lnTo>
                <a:close/>
                <a:moveTo>
                  <a:pt x="263" y="36"/>
                </a:moveTo>
                <a:cubicBezTo>
                  <a:pt x="301" y="36"/>
                  <a:pt x="301" y="36"/>
                  <a:pt x="301" y="36"/>
                </a:cubicBezTo>
                <a:cubicBezTo>
                  <a:pt x="301" y="192"/>
                  <a:pt x="301" y="192"/>
                  <a:pt x="301" y="192"/>
                </a:cubicBezTo>
                <a:cubicBezTo>
                  <a:pt x="263" y="192"/>
                  <a:pt x="263" y="192"/>
                  <a:pt x="263" y="192"/>
                </a:cubicBezTo>
                <a:lnTo>
                  <a:pt x="263" y="36"/>
                </a:lnTo>
                <a:close/>
                <a:moveTo>
                  <a:pt x="311" y="238"/>
                </a:moveTo>
                <a:cubicBezTo>
                  <a:pt x="311" y="238"/>
                  <a:pt x="311" y="238"/>
                  <a:pt x="311" y="254"/>
                </a:cubicBezTo>
                <a:cubicBezTo>
                  <a:pt x="311" y="254"/>
                  <a:pt x="311" y="254"/>
                  <a:pt x="214" y="254"/>
                </a:cubicBezTo>
                <a:cubicBezTo>
                  <a:pt x="214" y="254"/>
                  <a:pt x="214" y="254"/>
                  <a:pt x="214" y="238"/>
                </a:cubicBezTo>
                <a:cubicBezTo>
                  <a:pt x="214" y="238"/>
                  <a:pt x="214" y="238"/>
                  <a:pt x="311" y="238"/>
                </a:cubicBezTo>
                <a:close/>
                <a:moveTo>
                  <a:pt x="107" y="58"/>
                </a:moveTo>
                <a:cubicBezTo>
                  <a:pt x="145" y="58"/>
                  <a:pt x="145" y="58"/>
                  <a:pt x="145" y="58"/>
                </a:cubicBezTo>
                <a:cubicBezTo>
                  <a:pt x="145" y="192"/>
                  <a:pt x="145" y="192"/>
                  <a:pt x="145" y="192"/>
                </a:cubicBezTo>
                <a:cubicBezTo>
                  <a:pt x="107" y="192"/>
                  <a:pt x="107" y="192"/>
                  <a:pt x="107" y="192"/>
                </a:cubicBezTo>
                <a:lnTo>
                  <a:pt x="107" y="58"/>
                </a:lnTo>
                <a:close/>
                <a:moveTo>
                  <a:pt x="53" y="133"/>
                </a:moveTo>
                <a:cubicBezTo>
                  <a:pt x="93" y="133"/>
                  <a:pt x="93" y="133"/>
                  <a:pt x="93" y="133"/>
                </a:cubicBezTo>
                <a:cubicBezTo>
                  <a:pt x="93" y="192"/>
                  <a:pt x="93" y="192"/>
                  <a:pt x="93" y="192"/>
                </a:cubicBezTo>
                <a:cubicBezTo>
                  <a:pt x="53" y="192"/>
                  <a:pt x="53" y="192"/>
                  <a:pt x="53" y="192"/>
                </a:cubicBezTo>
                <a:lnTo>
                  <a:pt x="53" y="133"/>
                </a:lnTo>
                <a:close/>
                <a:moveTo>
                  <a:pt x="96" y="331"/>
                </a:moveTo>
                <a:cubicBezTo>
                  <a:pt x="71" y="331"/>
                  <a:pt x="48" y="310"/>
                  <a:pt x="48" y="283"/>
                </a:cubicBezTo>
                <a:cubicBezTo>
                  <a:pt x="48" y="257"/>
                  <a:pt x="71" y="235"/>
                  <a:pt x="96" y="235"/>
                </a:cubicBezTo>
                <a:cubicBezTo>
                  <a:pt x="96" y="283"/>
                  <a:pt x="96" y="283"/>
                  <a:pt x="96" y="283"/>
                </a:cubicBezTo>
                <a:cubicBezTo>
                  <a:pt x="145" y="283"/>
                  <a:pt x="145" y="283"/>
                  <a:pt x="145" y="283"/>
                </a:cubicBezTo>
                <a:cubicBezTo>
                  <a:pt x="145" y="310"/>
                  <a:pt x="123" y="331"/>
                  <a:pt x="96" y="331"/>
                </a:cubicBezTo>
                <a:close/>
                <a:moveTo>
                  <a:pt x="107" y="275"/>
                </a:moveTo>
                <a:cubicBezTo>
                  <a:pt x="107" y="275"/>
                  <a:pt x="107" y="275"/>
                  <a:pt x="107" y="226"/>
                </a:cubicBezTo>
                <a:cubicBezTo>
                  <a:pt x="135" y="226"/>
                  <a:pt x="156" y="249"/>
                  <a:pt x="156" y="275"/>
                </a:cubicBezTo>
                <a:cubicBezTo>
                  <a:pt x="156" y="275"/>
                  <a:pt x="156" y="275"/>
                  <a:pt x="107" y="275"/>
                </a:cubicBezTo>
                <a:close/>
                <a:moveTo>
                  <a:pt x="159" y="83"/>
                </a:moveTo>
                <a:cubicBezTo>
                  <a:pt x="197" y="83"/>
                  <a:pt x="197" y="83"/>
                  <a:pt x="197" y="83"/>
                </a:cubicBezTo>
                <a:cubicBezTo>
                  <a:pt x="197" y="192"/>
                  <a:pt x="197" y="192"/>
                  <a:pt x="197" y="192"/>
                </a:cubicBezTo>
                <a:cubicBezTo>
                  <a:pt x="159" y="192"/>
                  <a:pt x="159" y="192"/>
                  <a:pt x="159" y="192"/>
                </a:cubicBezTo>
                <a:lnTo>
                  <a:pt x="159" y="83"/>
                </a:lnTo>
                <a:close/>
                <a:moveTo>
                  <a:pt x="195" y="319"/>
                </a:moveTo>
                <a:cubicBezTo>
                  <a:pt x="191" y="319"/>
                  <a:pt x="187" y="316"/>
                  <a:pt x="187" y="312"/>
                </a:cubicBezTo>
                <a:cubicBezTo>
                  <a:pt x="187" y="307"/>
                  <a:pt x="191" y="304"/>
                  <a:pt x="195" y="304"/>
                </a:cubicBezTo>
                <a:cubicBezTo>
                  <a:pt x="200" y="304"/>
                  <a:pt x="204" y="307"/>
                  <a:pt x="204" y="312"/>
                </a:cubicBezTo>
                <a:cubicBezTo>
                  <a:pt x="204" y="316"/>
                  <a:pt x="200" y="319"/>
                  <a:pt x="195" y="319"/>
                </a:cubicBezTo>
                <a:close/>
                <a:moveTo>
                  <a:pt x="195" y="288"/>
                </a:moveTo>
                <a:cubicBezTo>
                  <a:pt x="191" y="288"/>
                  <a:pt x="187" y="284"/>
                  <a:pt x="187" y="279"/>
                </a:cubicBezTo>
                <a:cubicBezTo>
                  <a:pt x="187" y="273"/>
                  <a:pt x="191" y="270"/>
                  <a:pt x="195" y="270"/>
                </a:cubicBezTo>
                <a:cubicBezTo>
                  <a:pt x="200" y="270"/>
                  <a:pt x="204" y="273"/>
                  <a:pt x="204" y="279"/>
                </a:cubicBezTo>
                <a:cubicBezTo>
                  <a:pt x="204" y="284"/>
                  <a:pt x="200" y="288"/>
                  <a:pt x="195" y="288"/>
                </a:cubicBezTo>
                <a:close/>
                <a:moveTo>
                  <a:pt x="195" y="254"/>
                </a:moveTo>
                <a:cubicBezTo>
                  <a:pt x="191" y="254"/>
                  <a:pt x="187" y="250"/>
                  <a:pt x="187" y="245"/>
                </a:cubicBezTo>
                <a:cubicBezTo>
                  <a:pt x="187" y="241"/>
                  <a:pt x="191" y="238"/>
                  <a:pt x="195" y="238"/>
                </a:cubicBezTo>
                <a:cubicBezTo>
                  <a:pt x="200" y="238"/>
                  <a:pt x="204" y="241"/>
                  <a:pt x="204" y="245"/>
                </a:cubicBezTo>
                <a:cubicBezTo>
                  <a:pt x="204" y="250"/>
                  <a:pt x="200" y="254"/>
                  <a:pt x="195" y="254"/>
                </a:cubicBezTo>
                <a:close/>
                <a:moveTo>
                  <a:pt x="209" y="156"/>
                </a:moveTo>
                <a:cubicBezTo>
                  <a:pt x="249" y="156"/>
                  <a:pt x="249" y="156"/>
                  <a:pt x="249" y="156"/>
                </a:cubicBezTo>
                <a:cubicBezTo>
                  <a:pt x="249" y="192"/>
                  <a:pt x="249" y="192"/>
                  <a:pt x="249" y="192"/>
                </a:cubicBezTo>
                <a:cubicBezTo>
                  <a:pt x="209" y="192"/>
                  <a:pt x="209" y="192"/>
                  <a:pt x="209" y="192"/>
                </a:cubicBezTo>
                <a:lnTo>
                  <a:pt x="209" y="156"/>
                </a:lnTo>
                <a:close/>
                <a:moveTo>
                  <a:pt x="299" y="319"/>
                </a:moveTo>
                <a:cubicBezTo>
                  <a:pt x="214" y="319"/>
                  <a:pt x="214" y="319"/>
                  <a:pt x="214" y="319"/>
                </a:cubicBezTo>
                <a:cubicBezTo>
                  <a:pt x="214" y="304"/>
                  <a:pt x="214" y="304"/>
                  <a:pt x="214" y="304"/>
                </a:cubicBezTo>
                <a:cubicBezTo>
                  <a:pt x="299" y="304"/>
                  <a:pt x="299" y="304"/>
                  <a:pt x="299" y="304"/>
                </a:cubicBezTo>
                <a:cubicBezTo>
                  <a:pt x="299" y="319"/>
                  <a:pt x="299" y="319"/>
                  <a:pt x="299" y="319"/>
                </a:cubicBezTo>
                <a:close/>
                <a:moveTo>
                  <a:pt x="325" y="288"/>
                </a:moveTo>
                <a:cubicBezTo>
                  <a:pt x="325" y="288"/>
                  <a:pt x="325" y="288"/>
                  <a:pt x="214" y="288"/>
                </a:cubicBezTo>
                <a:cubicBezTo>
                  <a:pt x="214" y="288"/>
                  <a:pt x="214" y="288"/>
                  <a:pt x="214" y="270"/>
                </a:cubicBezTo>
                <a:cubicBezTo>
                  <a:pt x="214" y="270"/>
                  <a:pt x="214" y="270"/>
                  <a:pt x="325" y="270"/>
                </a:cubicBezTo>
                <a:cubicBezTo>
                  <a:pt x="325" y="270"/>
                  <a:pt x="325" y="270"/>
                  <a:pt x="325" y="288"/>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solidFill>
                <a:schemeClr val="bg1"/>
              </a:solidFill>
            </a:endParaRPr>
          </a:p>
        </p:txBody>
      </p:sp>
      <p:sp>
        <p:nvSpPr>
          <p:cNvPr id="22" name="Rectangle 21"/>
          <p:cNvSpPr/>
          <p:nvPr/>
        </p:nvSpPr>
        <p:spPr bwMode="auto">
          <a:xfrm>
            <a:off x="5921343" y="1047887"/>
            <a:ext cx="2786952" cy="75914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sz="1800" dirty="0" err="1">
                <a:solidFill>
                  <a:srgbClr val="3E4346"/>
                </a:solidFill>
              </a:rPr>
              <a:t>WebUI</a:t>
            </a:r>
            <a:endParaRPr lang="en-US" sz="1800" dirty="0">
              <a:solidFill>
                <a:srgbClr val="3E4346"/>
              </a:solidFill>
            </a:endParaRPr>
          </a:p>
        </p:txBody>
      </p:sp>
      <p:sp>
        <p:nvSpPr>
          <p:cNvPr id="23" name="Freeform 58"/>
          <p:cNvSpPr>
            <a:spLocks noChangeAspect="1" noEditPoints="1"/>
          </p:cNvSpPr>
          <p:nvPr/>
        </p:nvSpPr>
        <p:spPr bwMode="gray">
          <a:xfrm>
            <a:off x="6077495" y="1166351"/>
            <a:ext cx="652864" cy="497582"/>
          </a:xfrm>
          <a:custGeom>
            <a:avLst/>
            <a:gdLst>
              <a:gd name="T0" fmla="*/ 404 w 409"/>
              <a:gd name="T1" fmla="*/ 48 h 312"/>
              <a:gd name="T2" fmla="*/ 5 w 409"/>
              <a:gd name="T3" fmla="*/ 48 h 312"/>
              <a:gd name="T4" fmla="*/ 0 w 409"/>
              <a:gd name="T5" fmla="*/ 54 h 312"/>
              <a:gd name="T6" fmla="*/ 0 w 409"/>
              <a:gd name="T7" fmla="*/ 306 h 312"/>
              <a:gd name="T8" fmla="*/ 5 w 409"/>
              <a:gd name="T9" fmla="*/ 312 h 312"/>
              <a:gd name="T10" fmla="*/ 404 w 409"/>
              <a:gd name="T11" fmla="*/ 312 h 312"/>
              <a:gd name="T12" fmla="*/ 409 w 409"/>
              <a:gd name="T13" fmla="*/ 306 h 312"/>
              <a:gd name="T14" fmla="*/ 409 w 409"/>
              <a:gd name="T15" fmla="*/ 54 h 312"/>
              <a:gd name="T16" fmla="*/ 404 w 409"/>
              <a:gd name="T17" fmla="*/ 48 h 312"/>
              <a:gd name="T18" fmla="*/ 393 w 409"/>
              <a:gd name="T19" fmla="*/ 296 h 312"/>
              <a:gd name="T20" fmla="*/ 16 w 409"/>
              <a:gd name="T21" fmla="*/ 296 h 312"/>
              <a:gd name="T22" fmla="*/ 16 w 409"/>
              <a:gd name="T23" fmla="*/ 64 h 312"/>
              <a:gd name="T24" fmla="*/ 393 w 409"/>
              <a:gd name="T25" fmla="*/ 64 h 312"/>
              <a:gd name="T26" fmla="*/ 393 w 409"/>
              <a:gd name="T27" fmla="*/ 296 h 312"/>
              <a:gd name="T28" fmla="*/ 347 w 409"/>
              <a:gd name="T29" fmla="*/ 25 h 312"/>
              <a:gd name="T30" fmla="*/ 339 w 409"/>
              <a:gd name="T31" fmla="*/ 25 h 312"/>
              <a:gd name="T32" fmla="*/ 339 w 409"/>
              <a:gd name="T33" fmla="*/ 17 h 312"/>
              <a:gd name="T34" fmla="*/ 347 w 409"/>
              <a:gd name="T35" fmla="*/ 17 h 312"/>
              <a:gd name="T36" fmla="*/ 347 w 409"/>
              <a:gd name="T37" fmla="*/ 25 h 312"/>
              <a:gd name="T38" fmla="*/ 404 w 409"/>
              <a:gd name="T39" fmla="*/ 0 h 312"/>
              <a:gd name="T40" fmla="*/ 5 w 409"/>
              <a:gd name="T41" fmla="*/ 0 h 312"/>
              <a:gd name="T42" fmla="*/ 0 w 409"/>
              <a:gd name="T43" fmla="*/ 6 h 312"/>
              <a:gd name="T44" fmla="*/ 0 w 409"/>
              <a:gd name="T45" fmla="*/ 35 h 312"/>
              <a:gd name="T46" fmla="*/ 5 w 409"/>
              <a:gd name="T47" fmla="*/ 40 h 312"/>
              <a:gd name="T48" fmla="*/ 404 w 409"/>
              <a:gd name="T49" fmla="*/ 40 h 312"/>
              <a:gd name="T50" fmla="*/ 409 w 409"/>
              <a:gd name="T51" fmla="*/ 35 h 312"/>
              <a:gd name="T52" fmla="*/ 409 w 409"/>
              <a:gd name="T53" fmla="*/ 6 h 312"/>
              <a:gd name="T54" fmla="*/ 404 w 409"/>
              <a:gd name="T55" fmla="*/ 0 h 312"/>
              <a:gd name="T56" fmla="*/ 325 w 409"/>
              <a:gd name="T57" fmla="*/ 28 h 312"/>
              <a:gd name="T58" fmla="*/ 307 w 409"/>
              <a:gd name="T59" fmla="*/ 28 h 312"/>
              <a:gd name="T60" fmla="*/ 307 w 409"/>
              <a:gd name="T61" fmla="*/ 25 h 312"/>
              <a:gd name="T62" fmla="*/ 325 w 409"/>
              <a:gd name="T63" fmla="*/ 25 h 312"/>
              <a:gd name="T64" fmla="*/ 325 w 409"/>
              <a:gd name="T65" fmla="*/ 28 h 312"/>
              <a:gd name="T66" fmla="*/ 350 w 409"/>
              <a:gd name="T67" fmla="*/ 28 h 312"/>
              <a:gd name="T68" fmla="*/ 336 w 409"/>
              <a:gd name="T69" fmla="*/ 28 h 312"/>
              <a:gd name="T70" fmla="*/ 336 w 409"/>
              <a:gd name="T71" fmla="*/ 13 h 312"/>
              <a:gd name="T72" fmla="*/ 350 w 409"/>
              <a:gd name="T73" fmla="*/ 13 h 312"/>
              <a:gd name="T74" fmla="*/ 350 w 409"/>
              <a:gd name="T75" fmla="*/ 28 h 312"/>
              <a:gd name="T76" fmla="*/ 383 w 409"/>
              <a:gd name="T77" fmla="*/ 28 h 312"/>
              <a:gd name="T78" fmla="*/ 378 w 409"/>
              <a:gd name="T79" fmla="*/ 28 h 312"/>
              <a:gd name="T80" fmla="*/ 375 w 409"/>
              <a:gd name="T81" fmla="*/ 25 h 312"/>
              <a:gd name="T82" fmla="*/ 373 w 409"/>
              <a:gd name="T83" fmla="*/ 23 h 312"/>
              <a:gd name="T84" fmla="*/ 368 w 409"/>
              <a:gd name="T85" fmla="*/ 28 h 312"/>
              <a:gd name="T86" fmla="*/ 368 w 409"/>
              <a:gd name="T87" fmla="*/ 28 h 312"/>
              <a:gd name="T88" fmla="*/ 363 w 409"/>
              <a:gd name="T89" fmla="*/ 28 h 312"/>
              <a:gd name="T90" fmla="*/ 370 w 409"/>
              <a:gd name="T91" fmla="*/ 20 h 312"/>
              <a:gd name="T92" fmla="*/ 363 w 409"/>
              <a:gd name="T93" fmla="*/ 13 h 312"/>
              <a:gd name="T94" fmla="*/ 368 w 409"/>
              <a:gd name="T95" fmla="*/ 13 h 312"/>
              <a:gd name="T96" fmla="*/ 373 w 409"/>
              <a:gd name="T97" fmla="*/ 18 h 312"/>
              <a:gd name="T98" fmla="*/ 378 w 409"/>
              <a:gd name="T99" fmla="*/ 13 h 312"/>
              <a:gd name="T100" fmla="*/ 383 w 409"/>
              <a:gd name="T101" fmla="*/ 13 h 312"/>
              <a:gd name="T102" fmla="*/ 375 w 409"/>
              <a:gd name="T103" fmla="*/ 20 h 312"/>
              <a:gd name="T104" fmla="*/ 383 w 409"/>
              <a:gd name="T105" fmla="*/ 28 h 312"/>
              <a:gd name="T106" fmla="*/ 236 w 409"/>
              <a:gd name="T107" fmla="*/ 251 h 312"/>
              <a:gd name="T108" fmla="*/ 217 w 409"/>
              <a:gd name="T109" fmla="*/ 259 h 312"/>
              <a:gd name="T110" fmla="*/ 194 w 409"/>
              <a:gd name="T111" fmla="*/ 205 h 312"/>
              <a:gd name="T112" fmla="*/ 164 w 409"/>
              <a:gd name="T113" fmla="*/ 223 h 312"/>
              <a:gd name="T114" fmla="*/ 164 w 409"/>
              <a:gd name="T115" fmla="*/ 101 h 312"/>
              <a:gd name="T116" fmla="*/ 245 w 409"/>
              <a:gd name="T117" fmla="*/ 189 h 312"/>
              <a:gd name="T118" fmla="*/ 213 w 409"/>
              <a:gd name="T119" fmla="*/ 197 h 312"/>
              <a:gd name="T120" fmla="*/ 236 w 409"/>
              <a:gd name="T121" fmla="*/ 251 h 312"/>
              <a:gd name="T122" fmla="*/ 236 w 409"/>
              <a:gd name="T123" fmla="*/ 25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9" h="312">
                <a:moveTo>
                  <a:pt x="404" y="48"/>
                </a:moveTo>
                <a:cubicBezTo>
                  <a:pt x="5" y="48"/>
                  <a:pt x="5" y="48"/>
                  <a:pt x="5" y="48"/>
                </a:cubicBezTo>
                <a:cubicBezTo>
                  <a:pt x="2" y="48"/>
                  <a:pt x="0" y="51"/>
                  <a:pt x="0" y="54"/>
                </a:cubicBezTo>
                <a:cubicBezTo>
                  <a:pt x="0" y="306"/>
                  <a:pt x="0" y="306"/>
                  <a:pt x="0" y="306"/>
                </a:cubicBezTo>
                <a:cubicBezTo>
                  <a:pt x="0" y="309"/>
                  <a:pt x="2" y="312"/>
                  <a:pt x="5" y="312"/>
                </a:cubicBezTo>
                <a:cubicBezTo>
                  <a:pt x="404" y="312"/>
                  <a:pt x="404" y="312"/>
                  <a:pt x="404" y="312"/>
                </a:cubicBezTo>
                <a:cubicBezTo>
                  <a:pt x="407" y="312"/>
                  <a:pt x="409" y="309"/>
                  <a:pt x="409" y="306"/>
                </a:cubicBezTo>
                <a:cubicBezTo>
                  <a:pt x="409" y="54"/>
                  <a:pt x="409" y="54"/>
                  <a:pt x="409" y="54"/>
                </a:cubicBezTo>
                <a:cubicBezTo>
                  <a:pt x="409" y="51"/>
                  <a:pt x="407" y="48"/>
                  <a:pt x="404" y="48"/>
                </a:cubicBezTo>
                <a:close/>
                <a:moveTo>
                  <a:pt x="393" y="296"/>
                </a:moveTo>
                <a:cubicBezTo>
                  <a:pt x="16" y="296"/>
                  <a:pt x="16" y="296"/>
                  <a:pt x="16" y="296"/>
                </a:cubicBezTo>
                <a:cubicBezTo>
                  <a:pt x="16" y="64"/>
                  <a:pt x="16" y="64"/>
                  <a:pt x="16" y="64"/>
                </a:cubicBezTo>
                <a:cubicBezTo>
                  <a:pt x="393" y="64"/>
                  <a:pt x="393" y="64"/>
                  <a:pt x="393" y="64"/>
                </a:cubicBezTo>
                <a:lnTo>
                  <a:pt x="393" y="296"/>
                </a:lnTo>
                <a:close/>
                <a:moveTo>
                  <a:pt x="347" y="25"/>
                </a:moveTo>
                <a:cubicBezTo>
                  <a:pt x="339" y="25"/>
                  <a:pt x="339" y="25"/>
                  <a:pt x="339" y="25"/>
                </a:cubicBezTo>
                <a:cubicBezTo>
                  <a:pt x="339" y="17"/>
                  <a:pt x="339" y="17"/>
                  <a:pt x="339" y="17"/>
                </a:cubicBezTo>
                <a:cubicBezTo>
                  <a:pt x="347" y="17"/>
                  <a:pt x="347" y="17"/>
                  <a:pt x="347" y="17"/>
                </a:cubicBezTo>
                <a:lnTo>
                  <a:pt x="347" y="25"/>
                </a:lnTo>
                <a:close/>
                <a:moveTo>
                  <a:pt x="404" y="0"/>
                </a:moveTo>
                <a:cubicBezTo>
                  <a:pt x="5" y="0"/>
                  <a:pt x="5" y="0"/>
                  <a:pt x="5" y="0"/>
                </a:cubicBezTo>
                <a:cubicBezTo>
                  <a:pt x="2" y="0"/>
                  <a:pt x="0" y="2"/>
                  <a:pt x="0" y="6"/>
                </a:cubicBezTo>
                <a:cubicBezTo>
                  <a:pt x="0" y="35"/>
                  <a:pt x="0" y="35"/>
                  <a:pt x="0" y="35"/>
                </a:cubicBezTo>
                <a:cubicBezTo>
                  <a:pt x="0" y="38"/>
                  <a:pt x="2" y="40"/>
                  <a:pt x="5" y="40"/>
                </a:cubicBezTo>
                <a:cubicBezTo>
                  <a:pt x="404" y="40"/>
                  <a:pt x="404" y="40"/>
                  <a:pt x="404" y="40"/>
                </a:cubicBezTo>
                <a:cubicBezTo>
                  <a:pt x="407" y="40"/>
                  <a:pt x="409" y="38"/>
                  <a:pt x="409" y="35"/>
                </a:cubicBezTo>
                <a:cubicBezTo>
                  <a:pt x="409" y="6"/>
                  <a:pt x="409" y="6"/>
                  <a:pt x="409" y="6"/>
                </a:cubicBezTo>
                <a:cubicBezTo>
                  <a:pt x="409" y="2"/>
                  <a:pt x="407" y="0"/>
                  <a:pt x="404" y="0"/>
                </a:cubicBezTo>
                <a:close/>
                <a:moveTo>
                  <a:pt x="325" y="28"/>
                </a:moveTo>
                <a:cubicBezTo>
                  <a:pt x="307" y="28"/>
                  <a:pt x="307" y="28"/>
                  <a:pt x="307" y="28"/>
                </a:cubicBezTo>
                <a:cubicBezTo>
                  <a:pt x="307" y="25"/>
                  <a:pt x="307" y="25"/>
                  <a:pt x="307" y="25"/>
                </a:cubicBezTo>
                <a:cubicBezTo>
                  <a:pt x="325" y="25"/>
                  <a:pt x="325" y="25"/>
                  <a:pt x="325" y="25"/>
                </a:cubicBezTo>
                <a:lnTo>
                  <a:pt x="325" y="28"/>
                </a:lnTo>
                <a:close/>
                <a:moveTo>
                  <a:pt x="350" y="28"/>
                </a:moveTo>
                <a:cubicBezTo>
                  <a:pt x="336" y="28"/>
                  <a:pt x="336" y="28"/>
                  <a:pt x="336" y="28"/>
                </a:cubicBezTo>
                <a:cubicBezTo>
                  <a:pt x="336" y="13"/>
                  <a:pt x="336" y="13"/>
                  <a:pt x="336" y="13"/>
                </a:cubicBezTo>
                <a:cubicBezTo>
                  <a:pt x="350" y="13"/>
                  <a:pt x="350" y="13"/>
                  <a:pt x="350" y="13"/>
                </a:cubicBezTo>
                <a:lnTo>
                  <a:pt x="350" y="28"/>
                </a:lnTo>
                <a:close/>
                <a:moveTo>
                  <a:pt x="383" y="28"/>
                </a:moveTo>
                <a:cubicBezTo>
                  <a:pt x="378" y="28"/>
                  <a:pt x="378" y="28"/>
                  <a:pt x="378" y="28"/>
                </a:cubicBezTo>
                <a:cubicBezTo>
                  <a:pt x="375" y="25"/>
                  <a:pt x="375" y="25"/>
                  <a:pt x="375" y="25"/>
                </a:cubicBezTo>
                <a:cubicBezTo>
                  <a:pt x="373" y="23"/>
                  <a:pt x="373" y="23"/>
                  <a:pt x="373" y="23"/>
                </a:cubicBezTo>
                <a:cubicBezTo>
                  <a:pt x="368" y="28"/>
                  <a:pt x="368" y="28"/>
                  <a:pt x="368" y="28"/>
                </a:cubicBezTo>
                <a:cubicBezTo>
                  <a:pt x="368" y="28"/>
                  <a:pt x="368" y="28"/>
                  <a:pt x="368" y="28"/>
                </a:cubicBezTo>
                <a:cubicBezTo>
                  <a:pt x="363" y="28"/>
                  <a:pt x="363" y="28"/>
                  <a:pt x="363" y="28"/>
                </a:cubicBezTo>
                <a:cubicBezTo>
                  <a:pt x="370" y="20"/>
                  <a:pt x="370" y="20"/>
                  <a:pt x="370" y="20"/>
                </a:cubicBezTo>
                <a:cubicBezTo>
                  <a:pt x="363" y="13"/>
                  <a:pt x="363" y="13"/>
                  <a:pt x="363" y="13"/>
                </a:cubicBezTo>
                <a:cubicBezTo>
                  <a:pt x="368" y="13"/>
                  <a:pt x="368" y="13"/>
                  <a:pt x="368" y="13"/>
                </a:cubicBezTo>
                <a:cubicBezTo>
                  <a:pt x="373" y="18"/>
                  <a:pt x="373" y="18"/>
                  <a:pt x="373" y="18"/>
                </a:cubicBezTo>
                <a:cubicBezTo>
                  <a:pt x="378" y="13"/>
                  <a:pt x="378" y="13"/>
                  <a:pt x="378" y="13"/>
                </a:cubicBezTo>
                <a:cubicBezTo>
                  <a:pt x="383" y="13"/>
                  <a:pt x="383" y="13"/>
                  <a:pt x="383" y="13"/>
                </a:cubicBezTo>
                <a:cubicBezTo>
                  <a:pt x="375" y="20"/>
                  <a:pt x="375" y="20"/>
                  <a:pt x="375" y="20"/>
                </a:cubicBezTo>
                <a:lnTo>
                  <a:pt x="383" y="28"/>
                </a:lnTo>
                <a:close/>
                <a:moveTo>
                  <a:pt x="236" y="251"/>
                </a:moveTo>
                <a:cubicBezTo>
                  <a:pt x="217" y="259"/>
                  <a:pt x="217" y="259"/>
                  <a:pt x="217" y="259"/>
                </a:cubicBezTo>
                <a:cubicBezTo>
                  <a:pt x="194" y="205"/>
                  <a:pt x="194" y="205"/>
                  <a:pt x="194" y="205"/>
                </a:cubicBezTo>
                <a:cubicBezTo>
                  <a:pt x="164" y="223"/>
                  <a:pt x="164" y="223"/>
                  <a:pt x="164" y="223"/>
                </a:cubicBezTo>
                <a:cubicBezTo>
                  <a:pt x="164" y="101"/>
                  <a:pt x="164" y="101"/>
                  <a:pt x="164" y="101"/>
                </a:cubicBezTo>
                <a:cubicBezTo>
                  <a:pt x="245" y="189"/>
                  <a:pt x="245" y="189"/>
                  <a:pt x="245" y="189"/>
                </a:cubicBezTo>
                <a:cubicBezTo>
                  <a:pt x="213" y="197"/>
                  <a:pt x="213" y="197"/>
                  <a:pt x="213" y="197"/>
                </a:cubicBezTo>
                <a:cubicBezTo>
                  <a:pt x="236" y="251"/>
                  <a:pt x="236" y="251"/>
                  <a:pt x="236" y="251"/>
                </a:cubicBezTo>
                <a:cubicBezTo>
                  <a:pt x="236" y="251"/>
                  <a:pt x="236" y="251"/>
                  <a:pt x="236" y="25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solidFill>
                <a:schemeClr val="bg1"/>
              </a:solidFill>
            </a:endParaRPr>
          </a:p>
        </p:txBody>
      </p:sp>
      <p:grpSp>
        <p:nvGrpSpPr>
          <p:cNvPr id="3" name="Group 2"/>
          <p:cNvGrpSpPr/>
          <p:nvPr/>
        </p:nvGrpSpPr>
        <p:grpSpPr>
          <a:xfrm>
            <a:off x="2778938" y="2672979"/>
            <a:ext cx="849663" cy="774296"/>
            <a:chOff x="3705250" y="3563971"/>
            <a:chExt cx="1132884" cy="1032395"/>
          </a:xfrm>
        </p:grpSpPr>
        <p:sp>
          <p:nvSpPr>
            <p:cNvPr id="38" name="Rectangle 37"/>
            <p:cNvSpPr/>
            <p:nvPr/>
          </p:nvSpPr>
          <p:spPr bwMode="auto">
            <a:xfrm>
              <a:off x="3705250" y="3563971"/>
              <a:ext cx="1132884" cy="180040"/>
            </a:xfrm>
            <a:prstGeom prst="rect">
              <a:avLst/>
            </a:prstGeom>
            <a:solidFill>
              <a:schemeClr val="accent1">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39" name="Rectangle 38"/>
            <p:cNvSpPr/>
            <p:nvPr/>
          </p:nvSpPr>
          <p:spPr bwMode="auto">
            <a:xfrm>
              <a:off x="3705250" y="3777060"/>
              <a:ext cx="1132884" cy="180040"/>
            </a:xfrm>
            <a:prstGeom prst="rect">
              <a:avLst/>
            </a:prstGeom>
            <a:solidFill>
              <a:schemeClr val="accent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0" name="Rectangle 39"/>
            <p:cNvSpPr/>
            <p:nvPr/>
          </p:nvSpPr>
          <p:spPr bwMode="auto">
            <a:xfrm>
              <a:off x="3705250" y="3990149"/>
              <a:ext cx="1132884" cy="180040"/>
            </a:xfrm>
            <a:prstGeom prst="rect">
              <a:avLst/>
            </a:prstGeom>
            <a:solidFill>
              <a:srgbClr val="F5A95D"/>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1" name="Rectangle 40"/>
            <p:cNvSpPr/>
            <p:nvPr/>
          </p:nvSpPr>
          <p:spPr bwMode="auto">
            <a:xfrm>
              <a:off x="3705250" y="4203238"/>
              <a:ext cx="1132884" cy="180040"/>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2" name="Rectangle 41"/>
            <p:cNvSpPr/>
            <p:nvPr/>
          </p:nvSpPr>
          <p:spPr bwMode="auto">
            <a:xfrm>
              <a:off x="3705250" y="4416326"/>
              <a:ext cx="1132884" cy="180040"/>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grpSp>
      <p:sp>
        <p:nvSpPr>
          <p:cNvPr id="43" name="Rectangle 42"/>
          <p:cNvSpPr/>
          <p:nvPr/>
        </p:nvSpPr>
        <p:spPr bwMode="auto">
          <a:xfrm>
            <a:off x="3721059" y="2785430"/>
            <a:ext cx="1082208"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lvl="1" defTabSz="685574"/>
            <a:r>
              <a:rPr lang="en-US" dirty="0" smtClean="0">
                <a:solidFill>
                  <a:srgbClr val="3E4346"/>
                </a:solidFill>
              </a:rPr>
              <a:t>Analytics</a:t>
            </a:r>
          </a:p>
          <a:p>
            <a:pPr lvl="1" defTabSz="685574"/>
            <a:r>
              <a:rPr lang="en-US" dirty="0" smtClean="0">
                <a:solidFill>
                  <a:srgbClr val="3E4346"/>
                </a:solidFill>
              </a:rPr>
              <a:t>Pipeline</a:t>
            </a:r>
            <a:endParaRPr lang="en-US" dirty="0">
              <a:solidFill>
                <a:srgbClr val="3E4346"/>
              </a:solidFill>
            </a:endParaRPr>
          </a:p>
        </p:txBody>
      </p:sp>
      <p:sp>
        <p:nvSpPr>
          <p:cNvPr id="51" name="Rectangle 50"/>
          <p:cNvSpPr/>
          <p:nvPr/>
        </p:nvSpPr>
        <p:spPr bwMode="auto">
          <a:xfrm>
            <a:off x="716494" y="3362020"/>
            <a:ext cx="1109168"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defTabSz="685574"/>
            <a:r>
              <a:rPr lang="en-US" dirty="0" smtClean="0">
                <a:solidFill>
                  <a:srgbClr val="3E4346"/>
                </a:solidFill>
              </a:rPr>
              <a:t>Notifications</a:t>
            </a:r>
            <a:endParaRPr lang="en-US" dirty="0">
              <a:solidFill>
                <a:srgbClr val="3E4346"/>
              </a:solidFill>
            </a:endParaRPr>
          </a:p>
        </p:txBody>
      </p:sp>
      <p:sp>
        <p:nvSpPr>
          <p:cNvPr id="52" name="Rectangle 51"/>
          <p:cNvSpPr/>
          <p:nvPr/>
        </p:nvSpPr>
        <p:spPr bwMode="auto">
          <a:xfrm>
            <a:off x="4717056" y="3366147"/>
            <a:ext cx="1008830"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defTabSz="685574"/>
            <a:r>
              <a:rPr lang="en-US" dirty="0" smtClean="0">
                <a:solidFill>
                  <a:srgbClr val="3E4346"/>
                </a:solidFill>
              </a:rPr>
              <a:t>Data Store</a:t>
            </a:r>
            <a:endParaRPr lang="en-US" dirty="0">
              <a:solidFill>
                <a:srgbClr val="3E4346"/>
              </a:solidFill>
            </a:endParaRPr>
          </a:p>
        </p:txBody>
      </p:sp>
      <p:cxnSp>
        <p:nvCxnSpPr>
          <p:cNvPr id="58" name="Straight Connector 57"/>
          <p:cNvCxnSpPr/>
          <p:nvPr/>
        </p:nvCxnSpPr>
        <p:spPr>
          <a:xfrm rot="10800000">
            <a:off x="5179527" y="3744685"/>
            <a:ext cx="0" cy="268946"/>
          </a:xfrm>
          <a:prstGeom prst="line">
            <a:avLst/>
          </a:prstGeom>
          <a:ln w="28575">
            <a:solidFill>
              <a:schemeClr val="accent3"/>
            </a:solidFill>
            <a:head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1249784" y="3744685"/>
            <a:ext cx="0" cy="684440"/>
          </a:xfrm>
          <a:prstGeom prst="line">
            <a:avLst/>
          </a:prstGeom>
          <a:ln w="28575">
            <a:solidFill>
              <a:schemeClr val="accent3"/>
            </a:solidFill>
            <a:head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606143" y="1625599"/>
            <a:ext cx="1864962" cy="2815773"/>
            <a:chOff x="7474857" y="2167465"/>
            <a:chExt cx="2486616" cy="3754364"/>
          </a:xfrm>
        </p:grpSpPr>
        <p:cxnSp>
          <p:nvCxnSpPr>
            <p:cNvPr id="26" name="Straight Connector 25"/>
            <p:cNvCxnSpPr>
              <a:stCxn id="46" idx="2"/>
            </p:cNvCxnSpPr>
            <p:nvPr/>
          </p:nvCxnSpPr>
          <p:spPr>
            <a:xfrm>
              <a:off x="9942423" y="4180023"/>
              <a:ext cx="0" cy="174180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474857" y="5905500"/>
              <a:ext cx="2486616" cy="0"/>
            </a:xfrm>
            <a:prstGeom prst="line">
              <a:avLst/>
            </a:prstGeom>
            <a:ln w="28575">
              <a:solidFill>
                <a:schemeClr val="accent3"/>
              </a:solidFill>
              <a:head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942423" y="2167465"/>
              <a:ext cx="0" cy="164616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4" name="Freeform 17"/>
          <p:cNvSpPr>
            <a:spLocks noChangeAspect="1" noEditPoints="1"/>
          </p:cNvSpPr>
          <p:nvPr/>
        </p:nvSpPr>
        <p:spPr bwMode="auto">
          <a:xfrm>
            <a:off x="4803267" y="4080544"/>
            <a:ext cx="610201" cy="600983"/>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accent6"/>
          </a:solidFill>
          <a:ln>
            <a:noFill/>
          </a:ln>
          <a:extLst/>
        </p:spPr>
        <p:txBody>
          <a:bodyPr vert="horz" wrap="square" lIns="68580" tIns="34290" rIns="68580" bIns="34290" numCol="1" anchor="t" anchorCtr="0" compatLnSpc="1">
            <a:prstTxWarp prst="textNoShape">
              <a:avLst/>
            </a:prstTxWarp>
          </a:bodyPr>
          <a:lstStyle/>
          <a:p>
            <a:endParaRPr lang="en-US">
              <a:solidFill>
                <a:schemeClr val="bg1"/>
              </a:solidFill>
            </a:endParaRPr>
          </a:p>
        </p:txBody>
      </p:sp>
      <p:sp>
        <p:nvSpPr>
          <p:cNvPr id="65" name="Rectangle 64"/>
          <p:cNvSpPr/>
          <p:nvPr/>
        </p:nvSpPr>
        <p:spPr bwMode="auto">
          <a:xfrm>
            <a:off x="4717057" y="4576992"/>
            <a:ext cx="1176848"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defTabSz="685574"/>
            <a:r>
              <a:rPr lang="en-US" dirty="0" smtClean="0">
                <a:solidFill>
                  <a:srgbClr val="3E4346"/>
                </a:solidFill>
              </a:rPr>
              <a:t>PostgreSQL</a:t>
            </a:r>
            <a:endParaRPr lang="en-US" dirty="0">
              <a:solidFill>
                <a:srgbClr val="3E4346"/>
              </a:solidFill>
            </a:endParaRPr>
          </a:p>
        </p:txBody>
      </p:sp>
      <p:sp>
        <p:nvSpPr>
          <p:cNvPr id="66" name="Rectangle 65"/>
          <p:cNvSpPr/>
          <p:nvPr/>
        </p:nvSpPr>
        <p:spPr bwMode="auto">
          <a:xfrm>
            <a:off x="1181150" y="4362996"/>
            <a:ext cx="1005459"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defTabSz="685574"/>
            <a:r>
              <a:rPr lang="en-US" dirty="0" err="1" smtClean="0">
                <a:solidFill>
                  <a:srgbClr val="3E4346"/>
                </a:solidFill>
              </a:rPr>
              <a:t>HipChat</a:t>
            </a:r>
            <a:endParaRPr lang="en-US" dirty="0">
              <a:solidFill>
                <a:srgbClr val="3E4346"/>
              </a:solidFill>
            </a:endParaRPr>
          </a:p>
        </p:txBody>
      </p:sp>
      <p:sp>
        <p:nvSpPr>
          <p:cNvPr id="2" name="Title 1"/>
          <p:cNvSpPr>
            <a:spLocks noGrp="1"/>
          </p:cNvSpPr>
          <p:nvPr>
            <p:ph type="title"/>
          </p:nvPr>
        </p:nvSpPr>
        <p:spPr/>
        <p:txBody>
          <a:bodyPr/>
          <a:lstStyle/>
          <a:p>
            <a:r>
              <a:rPr lang="en-US" dirty="0" smtClean="0">
                <a:solidFill>
                  <a:srgbClr val="F18B21"/>
                </a:solidFill>
              </a:rPr>
              <a:t>Chef Analytics Data Flow</a:t>
            </a:r>
            <a:endParaRPr lang="en-US" dirty="0">
              <a:solidFill>
                <a:srgbClr val="F18B21"/>
              </a:solidFill>
            </a:endParaRPr>
          </a:p>
        </p:txBody>
      </p:sp>
      <p:grpSp>
        <p:nvGrpSpPr>
          <p:cNvPr id="19" name="Group 18"/>
          <p:cNvGrpSpPr/>
          <p:nvPr/>
        </p:nvGrpSpPr>
        <p:grpSpPr>
          <a:xfrm>
            <a:off x="6613913" y="2829163"/>
            <a:ext cx="1685808" cy="305855"/>
            <a:chOff x="8818551" y="3772216"/>
            <a:chExt cx="2247744" cy="407807"/>
          </a:xfrm>
        </p:grpSpPr>
        <p:sp>
          <p:nvSpPr>
            <p:cNvPr id="46" name="Rectangle 45"/>
            <p:cNvSpPr/>
            <p:nvPr/>
          </p:nvSpPr>
          <p:spPr bwMode="auto">
            <a:xfrm>
              <a:off x="8818551" y="3772216"/>
              <a:ext cx="2247744" cy="407807"/>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304800" algn="ctr" defTabSz="685574"/>
              <a:r>
                <a:rPr lang="en-US" dirty="0" smtClean="0">
                  <a:solidFill>
                    <a:srgbClr val="3E4346"/>
                  </a:solidFill>
                </a:rPr>
                <a:t>Analytics API</a:t>
              </a:r>
              <a:endParaRPr lang="en-US" dirty="0">
                <a:solidFill>
                  <a:srgbClr val="3E4346"/>
                </a:solidFill>
              </a:endParaRPr>
            </a:p>
          </p:txBody>
        </p:sp>
        <p:sp>
          <p:nvSpPr>
            <p:cNvPr id="47" name="Oval 46"/>
            <p:cNvSpPr/>
            <p:nvPr/>
          </p:nvSpPr>
          <p:spPr bwMode="auto">
            <a:xfrm>
              <a:off x="9024848" y="3844735"/>
              <a:ext cx="199822" cy="199822"/>
            </a:xfrm>
            <a:prstGeom prst="ellipse">
              <a:avLst/>
            </a:prstGeom>
            <a:solidFill>
              <a:schemeClr val="accent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8" name="Oval 47"/>
            <p:cNvSpPr/>
            <p:nvPr/>
          </p:nvSpPr>
          <p:spPr bwMode="auto">
            <a:xfrm>
              <a:off x="9131234" y="3890238"/>
              <a:ext cx="199822" cy="199822"/>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9" name="Oval 48"/>
            <p:cNvSpPr/>
            <p:nvPr/>
          </p:nvSpPr>
          <p:spPr bwMode="auto">
            <a:xfrm>
              <a:off x="9237620" y="3834051"/>
              <a:ext cx="199822" cy="199822"/>
            </a:xfrm>
            <a:prstGeom prst="ellipse">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grpSp>
      <p:pic>
        <p:nvPicPr>
          <p:cNvPr id="20" name="Picture 19"/>
          <p:cNvPicPr>
            <a:picLocks noChangeAspect="1"/>
          </p:cNvPicPr>
          <p:nvPr/>
        </p:nvPicPr>
        <p:blipFill>
          <a:blip r:embed="rId2"/>
          <a:stretch>
            <a:fillRect/>
          </a:stretch>
        </p:blipFill>
        <p:spPr>
          <a:xfrm>
            <a:off x="585561" y="1134382"/>
            <a:ext cx="584654" cy="587957"/>
          </a:xfrm>
          <a:prstGeom prst="rect">
            <a:avLst/>
          </a:prstGeom>
        </p:spPr>
      </p:pic>
      <p:sp>
        <p:nvSpPr>
          <p:cNvPr id="24" name="Rectangle 23"/>
          <p:cNvSpPr/>
          <p:nvPr/>
        </p:nvSpPr>
        <p:spPr bwMode="auto">
          <a:xfrm>
            <a:off x="698500" y="1796143"/>
            <a:ext cx="1632857" cy="426357"/>
          </a:xfrm>
          <a:prstGeom prst="rect">
            <a:avLst/>
          </a:prstGeom>
          <a:noFill/>
          <a:ln w="38100" cmpd="sng">
            <a:solidFill>
              <a:srgbClr val="435464"/>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57" name="Rectangle 56"/>
          <p:cNvSpPr/>
          <p:nvPr/>
        </p:nvSpPr>
        <p:spPr bwMode="auto">
          <a:xfrm>
            <a:off x="4105607" y="1856395"/>
            <a:ext cx="1041192" cy="30585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dirty="0" smtClean="0">
                <a:solidFill>
                  <a:srgbClr val="3E4346"/>
                </a:solidFill>
              </a:rPr>
              <a:t>Runs</a:t>
            </a:r>
            <a:endParaRPr lang="en-US" dirty="0">
              <a:solidFill>
                <a:srgbClr val="3E4346"/>
              </a:solidFill>
            </a:endParaRPr>
          </a:p>
        </p:txBody>
      </p:sp>
      <p:sp>
        <p:nvSpPr>
          <p:cNvPr id="60" name="Oval 59"/>
          <p:cNvSpPr/>
          <p:nvPr/>
        </p:nvSpPr>
        <p:spPr bwMode="auto">
          <a:xfrm>
            <a:off x="3684023" y="1934388"/>
            <a:ext cx="149867" cy="149867"/>
          </a:xfrm>
          <a:prstGeom prst="ellipse">
            <a:avLst/>
          </a:prstGeom>
          <a:solidFill>
            <a:schemeClr val="accent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62" name="Oval 61"/>
          <p:cNvSpPr/>
          <p:nvPr/>
        </p:nvSpPr>
        <p:spPr bwMode="auto">
          <a:xfrm>
            <a:off x="3948113" y="1934388"/>
            <a:ext cx="149867" cy="149867"/>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63" name="Oval 62"/>
          <p:cNvSpPr/>
          <p:nvPr/>
        </p:nvSpPr>
        <p:spPr bwMode="auto">
          <a:xfrm>
            <a:off x="4212202" y="1934388"/>
            <a:ext cx="149867" cy="149867"/>
          </a:xfrm>
          <a:prstGeom prst="ellipse">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67" name="Rectangle 66"/>
          <p:cNvSpPr/>
          <p:nvPr/>
        </p:nvSpPr>
        <p:spPr bwMode="auto">
          <a:xfrm>
            <a:off x="3550228" y="1796143"/>
            <a:ext cx="1632857" cy="426357"/>
          </a:xfrm>
          <a:prstGeom prst="rect">
            <a:avLst/>
          </a:prstGeom>
          <a:noFill/>
          <a:ln w="38100" cmpd="sng">
            <a:solidFill>
              <a:srgbClr val="435464"/>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grpSp>
        <p:nvGrpSpPr>
          <p:cNvPr id="69" name="Group 68"/>
          <p:cNvGrpSpPr/>
          <p:nvPr/>
        </p:nvGrpSpPr>
        <p:grpSpPr>
          <a:xfrm>
            <a:off x="617567" y="4459462"/>
            <a:ext cx="506280" cy="324212"/>
            <a:chOff x="5733143" y="2104374"/>
            <a:chExt cx="1689923" cy="1082192"/>
          </a:xfrm>
          <a:solidFill>
            <a:schemeClr val="accent6"/>
          </a:solidFill>
        </p:grpSpPr>
        <p:sp>
          <p:nvSpPr>
            <p:cNvPr id="70" name="Freeform 85"/>
            <p:cNvSpPr>
              <a:spLocks/>
            </p:cNvSpPr>
            <p:nvPr/>
          </p:nvSpPr>
          <p:spPr bwMode="auto">
            <a:xfrm>
              <a:off x="5733143" y="2104374"/>
              <a:ext cx="1119508" cy="963134"/>
            </a:xfrm>
            <a:custGeom>
              <a:avLst/>
              <a:gdLst>
                <a:gd name="T0" fmla="*/ 162 w 265"/>
                <a:gd name="T1" fmla="*/ 165 h 227"/>
                <a:gd name="T2" fmla="*/ 162 w 265"/>
                <a:gd name="T3" fmla="*/ 93 h 227"/>
                <a:gd name="T4" fmla="*/ 195 w 265"/>
                <a:gd name="T5" fmla="*/ 59 h 227"/>
                <a:gd name="T6" fmla="*/ 265 w 265"/>
                <a:gd name="T7" fmla="*/ 59 h 227"/>
                <a:gd name="T8" fmla="*/ 265 w 265"/>
                <a:gd name="T9" fmla="*/ 42 h 227"/>
                <a:gd name="T10" fmla="*/ 225 w 265"/>
                <a:gd name="T11" fmla="*/ 0 h 227"/>
                <a:gd name="T12" fmla="*/ 40 w 265"/>
                <a:gd name="T13" fmla="*/ 0 h 227"/>
                <a:gd name="T14" fmla="*/ 0 w 265"/>
                <a:gd name="T15" fmla="*/ 42 h 227"/>
                <a:gd name="T16" fmla="*/ 0 w 265"/>
                <a:gd name="T17" fmla="*/ 131 h 227"/>
                <a:gd name="T18" fmla="*/ 40 w 265"/>
                <a:gd name="T19" fmla="*/ 173 h 227"/>
                <a:gd name="T20" fmla="*/ 71 w 265"/>
                <a:gd name="T21" fmla="*/ 173 h 227"/>
                <a:gd name="T22" fmla="*/ 71 w 265"/>
                <a:gd name="T23" fmla="*/ 222 h 227"/>
                <a:gd name="T24" fmla="*/ 76 w 265"/>
                <a:gd name="T25" fmla="*/ 225 h 227"/>
                <a:gd name="T26" fmla="*/ 120 w 265"/>
                <a:gd name="T27" fmla="*/ 173 h 227"/>
                <a:gd name="T28" fmla="*/ 163 w 265"/>
                <a:gd name="T29" fmla="*/ 173 h 227"/>
                <a:gd name="T30" fmla="*/ 162 w 265"/>
                <a:gd name="T31" fmla="*/ 16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227">
                  <a:moveTo>
                    <a:pt x="162" y="165"/>
                  </a:moveTo>
                  <a:cubicBezTo>
                    <a:pt x="162" y="93"/>
                    <a:pt x="162" y="93"/>
                    <a:pt x="162" y="93"/>
                  </a:cubicBezTo>
                  <a:cubicBezTo>
                    <a:pt x="162" y="74"/>
                    <a:pt x="177" y="59"/>
                    <a:pt x="195" y="59"/>
                  </a:cubicBezTo>
                  <a:cubicBezTo>
                    <a:pt x="265" y="59"/>
                    <a:pt x="265" y="59"/>
                    <a:pt x="265" y="59"/>
                  </a:cubicBezTo>
                  <a:cubicBezTo>
                    <a:pt x="265" y="42"/>
                    <a:pt x="265" y="42"/>
                    <a:pt x="265" y="42"/>
                  </a:cubicBezTo>
                  <a:cubicBezTo>
                    <a:pt x="265" y="18"/>
                    <a:pt x="247" y="0"/>
                    <a:pt x="225" y="0"/>
                  </a:cubicBezTo>
                  <a:cubicBezTo>
                    <a:pt x="40" y="0"/>
                    <a:pt x="40" y="0"/>
                    <a:pt x="40" y="0"/>
                  </a:cubicBezTo>
                  <a:cubicBezTo>
                    <a:pt x="18" y="0"/>
                    <a:pt x="0" y="18"/>
                    <a:pt x="0" y="42"/>
                  </a:cubicBezTo>
                  <a:cubicBezTo>
                    <a:pt x="0" y="131"/>
                    <a:pt x="0" y="131"/>
                    <a:pt x="0" y="131"/>
                  </a:cubicBezTo>
                  <a:cubicBezTo>
                    <a:pt x="0" y="154"/>
                    <a:pt x="18" y="173"/>
                    <a:pt x="40" y="173"/>
                  </a:cubicBezTo>
                  <a:cubicBezTo>
                    <a:pt x="71" y="173"/>
                    <a:pt x="71" y="173"/>
                    <a:pt x="71" y="173"/>
                  </a:cubicBezTo>
                  <a:cubicBezTo>
                    <a:pt x="71" y="189"/>
                    <a:pt x="71" y="206"/>
                    <a:pt x="71" y="222"/>
                  </a:cubicBezTo>
                  <a:cubicBezTo>
                    <a:pt x="71" y="225"/>
                    <a:pt x="74" y="227"/>
                    <a:pt x="76" y="225"/>
                  </a:cubicBezTo>
                  <a:cubicBezTo>
                    <a:pt x="91" y="207"/>
                    <a:pt x="105" y="190"/>
                    <a:pt x="120" y="173"/>
                  </a:cubicBezTo>
                  <a:cubicBezTo>
                    <a:pt x="163" y="173"/>
                    <a:pt x="163" y="173"/>
                    <a:pt x="163" y="173"/>
                  </a:cubicBezTo>
                  <a:cubicBezTo>
                    <a:pt x="163" y="170"/>
                    <a:pt x="162" y="168"/>
                    <a:pt x="162" y="16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6"/>
            <p:cNvSpPr>
              <a:spLocks/>
            </p:cNvSpPr>
            <p:nvPr/>
          </p:nvSpPr>
          <p:spPr bwMode="auto">
            <a:xfrm>
              <a:off x="6497251" y="2418902"/>
              <a:ext cx="925815" cy="767664"/>
            </a:xfrm>
            <a:custGeom>
              <a:avLst/>
              <a:gdLst>
                <a:gd name="T0" fmla="*/ 0 w 219"/>
                <a:gd name="T1" fmla="*/ 31 h 181"/>
                <a:gd name="T2" fmla="*/ 0 w 219"/>
                <a:gd name="T3" fmla="*/ 111 h 181"/>
                <a:gd name="T4" fmla="*/ 29 w 219"/>
                <a:gd name="T5" fmla="*/ 142 h 181"/>
                <a:gd name="T6" fmla="*/ 106 w 219"/>
                <a:gd name="T7" fmla="*/ 142 h 181"/>
                <a:gd name="T8" fmla="*/ 138 w 219"/>
                <a:gd name="T9" fmla="*/ 179 h 181"/>
                <a:gd name="T10" fmla="*/ 142 w 219"/>
                <a:gd name="T11" fmla="*/ 178 h 181"/>
                <a:gd name="T12" fmla="*/ 142 w 219"/>
                <a:gd name="T13" fmla="*/ 142 h 181"/>
                <a:gd name="T14" fmla="*/ 190 w 219"/>
                <a:gd name="T15" fmla="*/ 142 h 181"/>
                <a:gd name="T16" fmla="*/ 219 w 219"/>
                <a:gd name="T17" fmla="*/ 111 h 181"/>
                <a:gd name="T18" fmla="*/ 219 w 219"/>
                <a:gd name="T19" fmla="*/ 31 h 181"/>
                <a:gd name="T20" fmla="*/ 190 w 219"/>
                <a:gd name="T21" fmla="*/ 0 h 181"/>
                <a:gd name="T22" fmla="*/ 29 w 219"/>
                <a:gd name="T23" fmla="*/ 0 h 181"/>
                <a:gd name="T24" fmla="*/ 0 w 219"/>
                <a:gd name="T25"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81">
                  <a:moveTo>
                    <a:pt x="0" y="31"/>
                  </a:moveTo>
                  <a:cubicBezTo>
                    <a:pt x="0" y="111"/>
                    <a:pt x="0" y="111"/>
                    <a:pt x="0" y="111"/>
                  </a:cubicBezTo>
                  <a:cubicBezTo>
                    <a:pt x="0" y="128"/>
                    <a:pt x="13" y="142"/>
                    <a:pt x="29" y="142"/>
                  </a:cubicBezTo>
                  <a:cubicBezTo>
                    <a:pt x="106" y="142"/>
                    <a:pt x="106" y="142"/>
                    <a:pt x="106" y="142"/>
                  </a:cubicBezTo>
                  <a:cubicBezTo>
                    <a:pt x="116" y="154"/>
                    <a:pt x="127" y="167"/>
                    <a:pt x="138" y="179"/>
                  </a:cubicBezTo>
                  <a:cubicBezTo>
                    <a:pt x="139" y="181"/>
                    <a:pt x="142" y="180"/>
                    <a:pt x="142" y="178"/>
                  </a:cubicBezTo>
                  <a:cubicBezTo>
                    <a:pt x="142" y="166"/>
                    <a:pt x="142" y="154"/>
                    <a:pt x="142" y="142"/>
                  </a:cubicBezTo>
                  <a:cubicBezTo>
                    <a:pt x="190" y="142"/>
                    <a:pt x="190" y="142"/>
                    <a:pt x="190" y="142"/>
                  </a:cubicBezTo>
                  <a:cubicBezTo>
                    <a:pt x="206" y="142"/>
                    <a:pt x="219" y="128"/>
                    <a:pt x="219" y="111"/>
                  </a:cubicBezTo>
                  <a:cubicBezTo>
                    <a:pt x="219" y="31"/>
                    <a:pt x="219" y="31"/>
                    <a:pt x="219" y="31"/>
                  </a:cubicBezTo>
                  <a:cubicBezTo>
                    <a:pt x="219" y="14"/>
                    <a:pt x="206" y="0"/>
                    <a:pt x="190" y="0"/>
                  </a:cubicBezTo>
                  <a:cubicBezTo>
                    <a:pt x="29" y="0"/>
                    <a:pt x="29" y="0"/>
                    <a:pt x="29" y="0"/>
                  </a:cubicBezTo>
                  <a:cubicBezTo>
                    <a:pt x="13" y="0"/>
                    <a:pt x="0" y="14"/>
                    <a:pt x="0"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97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6" presetClass="entr" presetSubtype="37" fill="hold" nodeType="withEffect">
                                  <p:stCondLst>
                                    <p:cond delay="500"/>
                                  </p:stCondLst>
                                  <p:childTnLst>
                                    <p:set>
                                      <p:cBhvr>
                                        <p:cTn id="15" dur="1" fill="hold">
                                          <p:stCondLst>
                                            <p:cond delay="0"/>
                                          </p:stCondLst>
                                        </p:cTn>
                                        <p:tgtEl>
                                          <p:spTgt spid="53"/>
                                        </p:tgtEl>
                                        <p:attrNameLst>
                                          <p:attrName>style.visibility</p:attrName>
                                        </p:attrNameLst>
                                      </p:cBhvr>
                                      <p:to>
                                        <p:strVal val="visible"/>
                                      </p:to>
                                    </p:set>
                                    <p:animEffect transition="in" filter="barn(outVertical)">
                                      <p:cBhvr>
                                        <p:cTn id="16" dur="500"/>
                                        <p:tgtEl>
                                          <p:spTgt spid="53"/>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1" fill="hold" nodeType="withEffect">
                                  <p:stCondLst>
                                    <p:cond delay="1000"/>
                                  </p:stCondLst>
                                  <p:childTnLst>
                                    <p:set>
                                      <p:cBhvr>
                                        <p:cTn id="24" dur="1" fill="hold">
                                          <p:stCondLst>
                                            <p:cond delay="0"/>
                                          </p:stCondLst>
                                        </p:cTn>
                                        <p:tgtEl>
                                          <p:spTgt spid="59"/>
                                        </p:tgtEl>
                                        <p:attrNameLst>
                                          <p:attrName>style.visibility</p:attrName>
                                        </p:attrNameLst>
                                      </p:cBhvr>
                                      <p:to>
                                        <p:strVal val="visible"/>
                                      </p:to>
                                    </p:set>
                                    <p:animEffect transition="in" filter="wipe(up)">
                                      <p:cBhvr>
                                        <p:cTn id="25" dur="500"/>
                                        <p:tgtEl>
                                          <p:spTgt spid="59"/>
                                        </p:tgtEl>
                                      </p:cBhvr>
                                    </p:animEffect>
                                  </p:childTnLst>
                                </p:cTn>
                              </p:par>
                              <p:par>
                                <p:cTn id="26" presetID="22" presetClass="entr" presetSubtype="1" fill="hold" nodeType="withEffect">
                                  <p:stCondLst>
                                    <p:cond delay="1000"/>
                                  </p:stCondLst>
                                  <p:childTnLst>
                                    <p:set>
                                      <p:cBhvr>
                                        <p:cTn id="27" dur="1" fill="hold">
                                          <p:stCondLst>
                                            <p:cond delay="0"/>
                                          </p:stCondLst>
                                        </p:cTn>
                                        <p:tgtEl>
                                          <p:spTgt spid="58"/>
                                        </p:tgtEl>
                                        <p:attrNameLst>
                                          <p:attrName>style.visibility</p:attrName>
                                        </p:attrNameLst>
                                      </p:cBhvr>
                                      <p:to>
                                        <p:strVal val="visible"/>
                                      </p:to>
                                    </p:set>
                                    <p:animEffect transition="in" filter="wipe(up)">
                                      <p:cBhvr>
                                        <p:cTn id="28" dur="500"/>
                                        <p:tgtEl>
                                          <p:spTgt spid="58"/>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22" presetClass="entr" presetSubtype="1" fill="hold" nodeType="withEffect">
                                  <p:stCondLst>
                                    <p:cond delay="10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par>
                                <p:cTn id="41" presetID="2" presetClass="entr" presetSubtype="1" decel="100000" fill="hold" nodeType="withEffect">
                                  <p:stCondLst>
                                    <p:cond delay="1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1" grpId="0"/>
      <p:bldP spid="52" grpId="0"/>
      <p:bldP spid="64" grpId="0" animBg="1"/>
      <p:bldP spid="65" grpId="0"/>
      <p:bldP spid="6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 – </a:t>
            </a:r>
            <a:r>
              <a:rPr lang="en-US" dirty="0"/>
              <a:t>Who did what </a:t>
            </a:r>
            <a:r>
              <a:rPr lang="en-US" dirty="0" smtClean="0"/>
              <a:t>and </a:t>
            </a:r>
            <a:r>
              <a:rPr lang="en-US" dirty="0"/>
              <a:t>when?</a:t>
            </a:r>
          </a:p>
        </p:txBody>
      </p:sp>
      <p:grpSp>
        <p:nvGrpSpPr>
          <p:cNvPr id="16" name="Group 15"/>
          <p:cNvGrpSpPr/>
          <p:nvPr/>
        </p:nvGrpSpPr>
        <p:grpSpPr>
          <a:xfrm>
            <a:off x="518288" y="1459195"/>
            <a:ext cx="3576407" cy="954833"/>
            <a:chOff x="691051" y="1945594"/>
            <a:chExt cx="4768542" cy="1273110"/>
          </a:xfrm>
        </p:grpSpPr>
        <p:sp>
          <p:nvSpPr>
            <p:cNvPr id="5" name="Text Placeholder 4"/>
            <p:cNvSpPr txBox="1">
              <a:spLocks/>
            </p:cNvSpPr>
            <p:nvPr/>
          </p:nvSpPr>
          <p:spPr bwMode="white">
            <a:xfrm>
              <a:off x="2229022" y="2379771"/>
              <a:ext cx="3230571"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dirty="0">
                  <a:solidFill>
                    <a:srgbClr val="435464"/>
                  </a:solidFill>
                </a:rPr>
                <a:t>Provide a read-only view of what happened</a:t>
              </a:r>
            </a:p>
          </p:txBody>
        </p:sp>
        <p:sp>
          <p:nvSpPr>
            <p:cNvPr id="6" name="Freeform 29"/>
            <p:cNvSpPr>
              <a:spLocks noEditPoints="1"/>
            </p:cNvSpPr>
            <p:nvPr/>
          </p:nvSpPr>
          <p:spPr bwMode="auto">
            <a:xfrm>
              <a:off x="691051" y="1945594"/>
              <a:ext cx="1074057" cy="1273110"/>
            </a:xfrm>
            <a:custGeom>
              <a:avLst/>
              <a:gdLst>
                <a:gd name="T0" fmla="*/ 140 w 160"/>
                <a:gd name="T1" fmla="*/ 77 h 190"/>
                <a:gd name="T2" fmla="*/ 142 w 160"/>
                <a:gd name="T3" fmla="*/ 77 h 190"/>
                <a:gd name="T4" fmla="*/ 142 w 160"/>
                <a:gd name="T5" fmla="*/ 50 h 190"/>
                <a:gd name="T6" fmla="*/ 91 w 160"/>
                <a:gd name="T7" fmla="*/ 0 h 190"/>
                <a:gd name="T8" fmla="*/ 75 w 160"/>
                <a:gd name="T9" fmla="*/ 0 h 190"/>
                <a:gd name="T10" fmla="*/ 24 w 160"/>
                <a:gd name="T11" fmla="*/ 50 h 190"/>
                <a:gd name="T12" fmla="*/ 24 w 160"/>
                <a:gd name="T13" fmla="*/ 77 h 190"/>
                <a:gd name="T14" fmla="*/ 20 w 160"/>
                <a:gd name="T15" fmla="*/ 77 h 190"/>
                <a:gd name="T16" fmla="*/ 0 w 160"/>
                <a:gd name="T17" fmla="*/ 98 h 190"/>
                <a:gd name="T18" fmla="*/ 0 w 160"/>
                <a:gd name="T19" fmla="*/ 170 h 190"/>
                <a:gd name="T20" fmla="*/ 20 w 160"/>
                <a:gd name="T21" fmla="*/ 190 h 190"/>
                <a:gd name="T22" fmla="*/ 140 w 160"/>
                <a:gd name="T23" fmla="*/ 190 h 190"/>
                <a:gd name="T24" fmla="*/ 160 w 160"/>
                <a:gd name="T25" fmla="*/ 170 h 190"/>
                <a:gd name="T26" fmla="*/ 160 w 160"/>
                <a:gd name="T27" fmla="*/ 98 h 190"/>
                <a:gd name="T28" fmla="*/ 140 w 160"/>
                <a:gd name="T29" fmla="*/ 77 h 190"/>
                <a:gd name="T30" fmla="*/ 75 w 160"/>
                <a:gd name="T31" fmla="*/ 21 h 190"/>
                <a:gd name="T32" fmla="*/ 91 w 160"/>
                <a:gd name="T33" fmla="*/ 21 h 190"/>
                <a:gd name="T34" fmla="*/ 121 w 160"/>
                <a:gd name="T35" fmla="*/ 50 h 190"/>
                <a:gd name="T36" fmla="*/ 121 w 160"/>
                <a:gd name="T37" fmla="*/ 77 h 190"/>
                <a:gd name="T38" fmla="*/ 45 w 160"/>
                <a:gd name="T39" fmla="*/ 77 h 190"/>
                <a:gd name="T40" fmla="*/ 45 w 160"/>
                <a:gd name="T41" fmla="*/ 50 h 190"/>
                <a:gd name="T42" fmla="*/ 75 w 160"/>
                <a:gd name="T43" fmla="*/ 21 h 190"/>
                <a:gd name="T44" fmla="*/ 94 w 160"/>
                <a:gd name="T45" fmla="*/ 156 h 190"/>
                <a:gd name="T46" fmla="*/ 89 w 160"/>
                <a:gd name="T47" fmla="*/ 161 h 190"/>
                <a:gd name="T48" fmla="*/ 72 w 160"/>
                <a:gd name="T49" fmla="*/ 161 h 190"/>
                <a:gd name="T50" fmla="*/ 67 w 160"/>
                <a:gd name="T51" fmla="*/ 156 h 190"/>
                <a:gd name="T52" fmla="*/ 67 w 160"/>
                <a:gd name="T53" fmla="*/ 142 h 190"/>
                <a:gd name="T54" fmla="*/ 59 w 160"/>
                <a:gd name="T55" fmla="*/ 125 h 190"/>
                <a:gd name="T56" fmla="*/ 80 w 160"/>
                <a:gd name="T57" fmla="*/ 104 h 190"/>
                <a:gd name="T58" fmla="*/ 101 w 160"/>
                <a:gd name="T59" fmla="*/ 125 h 190"/>
                <a:gd name="T60" fmla="*/ 94 w 160"/>
                <a:gd name="T61" fmla="*/ 141 h 190"/>
                <a:gd name="T62" fmla="*/ 94 w 160"/>
                <a:gd name="T63" fmla="*/ 1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90">
                  <a:moveTo>
                    <a:pt x="140" y="77"/>
                  </a:moveTo>
                  <a:cubicBezTo>
                    <a:pt x="142" y="77"/>
                    <a:pt x="142" y="77"/>
                    <a:pt x="142" y="77"/>
                  </a:cubicBezTo>
                  <a:cubicBezTo>
                    <a:pt x="142" y="50"/>
                    <a:pt x="142" y="50"/>
                    <a:pt x="142" y="50"/>
                  </a:cubicBezTo>
                  <a:cubicBezTo>
                    <a:pt x="142" y="22"/>
                    <a:pt x="119" y="0"/>
                    <a:pt x="91" y="0"/>
                  </a:cubicBezTo>
                  <a:cubicBezTo>
                    <a:pt x="75" y="0"/>
                    <a:pt x="75" y="0"/>
                    <a:pt x="75" y="0"/>
                  </a:cubicBezTo>
                  <a:cubicBezTo>
                    <a:pt x="47" y="0"/>
                    <a:pt x="24" y="22"/>
                    <a:pt x="24" y="50"/>
                  </a:cubicBezTo>
                  <a:cubicBezTo>
                    <a:pt x="24" y="77"/>
                    <a:pt x="24" y="77"/>
                    <a:pt x="24" y="77"/>
                  </a:cubicBezTo>
                  <a:cubicBezTo>
                    <a:pt x="20" y="77"/>
                    <a:pt x="20" y="77"/>
                    <a:pt x="20" y="77"/>
                  </a:cubicBezTo>
                  <a:cubicBezTo>
                    <a:pt x="9" y="77"/>
                    <a:pt x="0" y="87"/>
                    <a:pt x="0" y="98"/>
                  </a:cubicBezTo>
                  <a:cubicBezTo>
                    <a:pt x="0" y="170"/>
                    <a:pt x="0" y="170"/>
                    <a:pt x="0" y="170"/>
                  </a:cubicBezTo>
                  <a:cubicBezTo>
                    <a:pt x="0" y="181"/>
                    <a:pt x="9" y="190"/>
                    <a:pt x="20" y="190"/>
                  </a:cubicBezTo>
                  <a:cubicBezTo>
                    <a:pt x="140" y="190"/>
                    <a:pt x="140" y="190"/>
                    <a:pt x="140" y="190"/>
                  </a:cubicBezTo>
                  <a:cubicBezTo>
                    <a:pt x="151" y="190"/>
                    <a:pt x="160" y="181"/>
                    <a:pt x="160" y="170"/>
                  </a:cubicBezTo>
                  <a:cubicBezTo>
                    <a:pt x="160" y="98"/>
                    <a:pt x="160" y="98"/>
                    <a:pt x="160" y="98"/>
                  </a:cubicBezTo>
                  <a:cubicBezTo>
                    <a:pt x="160" y="87"/>
                    <a:pt x="151" y="77"/>
                    <a:pt x="140" y="77"/>
                  </a:cubicBezTo>
                  <a:close/>
                  <a:moveTo>
                    <a:pt x="75" y="21"/>
                  </a:moveTo>
                  <a:cubicBezTo>
                    <a:pt x="91" y="21"/>
                    <a:pt x="91" y="21"/>
                    <a:pt x="91" y="21"/>
                  </a:cubicBezTo>
                  <a:cubicBezTo>
                    <a:pt x="107" y="21"/>
                    <a:pt x="121" y="34"/>
                    <a:pt x="121" y="50"/>
                  </a:cubicBezTo>
                  <a:cubicBezTo>
                    <a:pt x="121" y="77"/>
                    <a:pt x="121" y="77"/>
                    <a:pt x="121" y="77"/>
                  </a:cubicBezTo>
                  <a:cubicBezTo>
                    <a:pt x="45" y="77"/>
                    <a:pt x="45" y="77"/>
                    <a:pt x="45" y="77"/>
                  </a:cubicBezTo>
                  <a:cubicBezTo>
                    <a:pt x="45" y="50"/>
                    <a:pt x="45" y="50"/>
                    <a:pt x="45" y="50"/>
                  </a:cubicBezTo>
                  <a:cubicBezTo>
                    <a:pt x="45" y="34"/>
                    <a:pt x="58" y="21"/>
                    <a:pt x="75" y="21"/>
                  </a:cubicBezTo>
                  <a:close/>
                  <a:moveTo>
                    <a:pt x="94" y="156"/>
                  </a:moveTo>
                  <a:cubicBezTo>
                    <a:pt x="94" y="159"/>
                    <a:pt x="92" y="161"/>
                    <a:pt x="89" y="161"/>
                  </a:cubicBezTo>
                  <a:cubicBezTo>
                    <a:pt x="72" y="161"/>
                    <a:pt x="72" y="161"/>
                    <a:pt x="72" y="161"/>
                  </a:cubicBezTo>
                  <a:cubicBezTo>
                    <a:pt x="70" y="161"/>
                    <a:pt x="67" y="159"/>
                    <a:pt x="67" y="156"/>
                  </a:cubicBezTo>
                  <a:cubicBezTo>
                    <a:pt x="67" y="142"/>
                    <a:pt x="67" y="142"/>
                    <a:pt x="67" y="142"/>
                  </a:cubicBezTo>
                  <a:cubicBezTo>
                    <a:pt x="62" y="138"/>
                    <a:pt x="59" y="132"/>
                    <a:pt x="59" y="125"/>
                  </a:cubicBezTo>
                  <a:cubicBezTo>
                    <a:pt x="59" y="114"/>
                    <a:pt x="68" y="104"/>
                    <a:pt x="80" y="104"/>
                  </a:cubicBezTo>
                  <a:cubicBezTo>
                    <a:pt x="92" y="104"/>
                    <a:pt x="101" y="114"/>
                    <a:pt x="101" y="125"/>
                  </a:cubicBezTo>
                  <a:cubicBezTo>
                    <a:pt x="101" y="131"/>
                    <a:pt x="98" y="137"/>
                    <a:pt x="94" y="141"/>
                  </a:cubicBezTo>
                  <a:lnTo>
                    <a:pt x="94" y="156"/>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393088" y="2976127"/>
            <a:ext cx="4365098" cy="833874"/>
            <a:chOff x="524117" y="3968169"/>
            <a:chExt cx="5820131" cy="1111832"/>
          </a:xfrm>
        </p:grpSpPr>
        <p:sp>
          <p:nvSpPr>
            <p:cNvPr id="7" name="Text Placeholder 4"/>
            <p:cNvSpPr txBox="1">
              <a:spLocks/>
            </p:cNvSpPr>
            <p:nvPr/>
          </p:nvSpPr>
          <p:spPr bwMode="white">
            <a:xfrm>
              <a:off x="2229022" y="4178484"/>
              <a:ext cx="4115226"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dirty="0">
                  <a:solidFill>
                    <a:srgbClr val="435464"/>
                  </a:solidFill>
                </a:rPr>
                <a:t>Can be customized to </a:t>
              </a:r>
              <a:r>
                <a:rPr lang="en-US" dirty="0" smtClean="0">
                  <a:solidFill>
                    <a:srgbClr val="435464"/>
                  </a:solidFill>
                </a:rPr>
                <a:t/>
              </a:r>
              <a:br>
                <a:rPr lang="en-US" dirty="0" smtClean="0">
                  <a:solidFill>
                    <a:srgbClr val="435464"/>
                  </a:solidFill>
                </a:rPr>
              </a:br>
              <a:r>
                <a:rPr lang="en-US" dirty="0" smtClean="0">
                  <a:solidFill>
                    <a:srgbClr val="435464"/>
                  </a:solidFill>
                </a:rPr>
                <a:t>meet </a:t>
              </a:r>
              <a:r>
                <a:rPr lang="en-US" dirty="0">
                  <a:solidFill>
                    <a:srgbClr val="435464"/>
                  </a:solidFill>
                </a:rPr>
                <a:t>audit and compliance reporting requirements</a:t>
              </a:r>
            </a:p>
          </p:txBody>
        </p:sp>
        <p:sp>
          <p:nvSpPr>
            <p:cNvPr id="8" name="Freeform 84"/>
            <p:cNvSpPr>
              <a:spLocks/>
            </p:cNvSpPr>
            <p:nvPr/>
          </p:nvSpPr>
          <p:spPr bwMode="auto">
            <a:xfrm>
              <a:off x="524117" y="3968169"/>
              <a:ext cx="1407925" cy="1111832"/>
            </a:xfrm>
            <a:custGeom>
              <a:avLst/>
              <a:gdLst>
                <a:gd name="T0" fmla="*/ 114 w 403"/>
                <a:gd name="T1" fmla="*/ 21 h 318"/>
                <a:gd name="T2" fmla="*/ 179 w 403"/>
                <a:gd name="T3" fmla="*/ 25 h 318"/>
                <a:gd name="T4" fmla="*/ 176 w 403"/>
                <a:gd name="T5" fmla="*/ 57 h 318"/>
                <a:gd name="T6" fmla="*/ 173 w 403"/>
                <a:gd name="T7" fmla="*/ 67 h 318"/>
                <a:gd name="T8" fmla="*/ 173 w 403"/>
                <a:gd name="T9" fmla="*/ 83 h 318"/>
                <a:gd name="T10" fmla="*/ 189 w 403"/>
                <a:gd name="T11" fmla="*/ 103 h 318"/>
                <a:gd name="T12" fmla="*/ 219 w 403"/>
                <a:gd name="T13" fmla="*/ 101 h 318"/>
                <a:gd name="T14" fmla="*/ 234 w 403"/>
                <a:gd name="T15" fmla="*/ 97 h 318"/>
                <a:gd name="T16" fmla="*/ 251 w 403"/>
                <a:gd name="T17" fmla="*/ 73 h 318"/>
                <a:gd name="T18" fmla="*/ 242 w 403"/>
                <a:gd name="T19" fmla="*/ 46 h 318"/>
                <a:gd name="T20" fmla="*/ 243 w 403"/>
                <a:gd name="T21" fmla="*/ 30 h 318"/>
                <a:gd name="T22" fmla="*/ 269 w 403"/>
                <a:gd name="T23" fmla="*/ 19 h 318"/>
                <a:gd name="T24" fmla="*/ 316 w 403"/>
                <a:gd name="T25" fmla="*/ 32 h 318"/>
                <a:gd name="T26" fmla="*/ 305 w 403"/>
                <a:gd name="T27" fmla="*/ 105 h 318"/>
                <a:gd name="T28" fmla="*/ 310 w 403"/>
                <a:gd name="T29" fmla="*/ 117 h 318"/>
                <a:gd name="T30" fmla="*/ 331 w 403"/>
                <a:gd name="T31" fmla="*/ 118 h 318"/>
                <a:gd name="T32" fmla="*/ 373 w 403"/>
                <a:gd name="T33" fmla="*/ 105 h 318"/>
                <a:gd name="T34" fmla="*/ 400 w 403"/>
                <a:gd name="T35" fmla="*/ 136 h 318"/>
                <a:gd name="T36" fmla="*/ 389 w 403"/>
                <a:gd name="T37" fmla="*/ 177 h 318"/>
                <a:gd name="T38" fmla="*/ 354 w 403"/>
                <a:gd name="T39" fmla="*/ 184 h 318"/>
                <a:gd name="T40" fmla="*/ 330 w 403"/>
                <a:gd name="T41" fmla="*/ 175 h 318"/>
                <a:gd name="T42" fmla="*/ 307 w 403"/>
                <a:gd name="T43" fmla="*/ 180 h 318"/>
                <a:gd name="T44" fmla="*/ 298 w 403"/>
                <a:gd name="T45" fmla="*/ 209 h 318"/>
                <a:gd name="T46" fmla="*/ 308 w 403"/>
                <a:gd name="T47" fmla="*/ 243 h 318"/>
                <a:gd name="T48" fmla="*/ 332 w 403"/>
                <a:gd name="T49" fmla="*/ 295 h 318"/>
                <a:gd name="T50" fmla="*/ 334 w 403"/>
                <a:gd name="T51" fmla="*/ 317 h 318"/>
                <a:gd name="T52" fmla="*/ 298 w 403"/>
                <a:gd name="T53" fmla="*/ 316 h 318"/>
                <a:gd name="T54" fmla="*/ 250 w 403"/>
                <a:gd name="T55" fmla="*/ 304 h 318"/>
                <a:gd name="T56" fmla="*/ 240 w 403"/>
                <a:gd name="T57" fmla="*/ 285 h 318"/>
                <a:gd name="T58" fmla="*/ 248 w 403"/>
                <a:gd name="T59" fmla="*/ 263 h 318"/>
                <a:gd name="T60" fmla="*/ 250 w 403"/>
                <a:gd name="T61" fmla="*/ 254 h 318"/>
                <a:gd name="T62" fmla="*/ 250 w 403"/>
                <a:gd name="T63" fmla="*/ 242 h 318"/>
                <a:gd name="T64" fmla="*/ 211 w 403"/>
                <a:gd name="T65" fmla="*/ 220 h 318"/>
                <a:gd name="T66" fmla="*/ 180 w 403"/>
                <a:gd name="T67" fmla="*/ 252 h 318"/>
                <a:gd name="T68" fmla="*/ 190 w 403"/>
                <a:gd name="T69" fmla="*/ 290 h 318"/>
                <a:gd name="T70" fmla="*/ 187 w 403"/>
                <a:gd name="T71" fmla="*/ 297 h 318"/>
                <a:gd name="T72" fmla="*/ 164 w 403"/>
                <a:gd name="T73" fmla="*/ 306 h 318"/>
                <a:gd name="T74" fmla="*/ 98 w 403"/>
                <a:gd name="T75" fmla="*/ 299 h 318"/>
                <a:gd name="T76" fmla="*/ 92 w 403"/>
                <a:gd name="T77" fmla="*/ 206 h 318"/>
                <a:gd name="T78" fmla="*/ 27 w 403"/>
                <a:gd name="T79" fmla="*/ 194 h 318"/>
                <a:gd name="T80" fmla="*/ 3 w 403"/>
                <a:gd name="T81" fmla="*/ 161 h 318"/>
                <a:gd name="T82" fmla="*/ 16 w 403"/>
                <a:gd name="T83" fmla="*/ 117 h 318"/>
                <a:gd name="T84" fmla="*/ 67 w 403"/>
                <a:gd name="T85" fmla="*/ 127 h 318"/>
                <a:gd name="T86" fmla="*/ 86 w 403"/>
                <a:gd name="T87" fmla="*/ 134 h 318"/>
                <a:gd name="T88" fmla="*/ 101 w 403"/>
                <a:gd name="T89" fmla="*/ 127 h 318"/>
                <a:gd name="T90" fmla="*/ 84 w 403"/>
                <a:gd name="T91" fmla="*/ 37 h 318"/>
                <a:gd name="T92" fmla="*/ 114 w 403"/>
                <a:gd name="T93" fmla="*/ 2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318">
                  <a:moveTo>
                    <a:pt x="114" y="21"/>
                  </a:moveTo>
                  <a:cubicBezTo>
                    <a:pt x="135" y="9"/>
                    <a:pt x="166" y="0"/>
                    <a:pt x="179" y="25"/>
                  </a:cubicBezTo>
                  <a:cubicBezTo>
                    <a:pt x="183" y="35"/>
                    <a:pt x="180" y="47"/>
                    <a:pt x="176" y="57"/>
                  </a:cubicBezTo>
                  <a:cubicBezTo>
                    <a:pt x="174" y="60"/>
                    <a:pt x="173" y="63"/>
                    <a:pt x="173" y="67"/>
                  </a:cubicBezTo>
                  <a:cubicBezTo>
                    <a:pt x="172" y="73"/>
                    <a:pt x="172" y="78"/>
                    <a:pt x="173" y="83"/>
                  </a:cubicBezTo>
                  <a:cubicBezTo>
                    <a:pt x="174" y="93"/>
                    <a:pt x="180" y="101"/>
                    <a:pt x="189" y="103"/>
                  </a:cubicBezTo>
                  <a:cubicBezTo>
                    <a:pt x="199" y="104"/>
                    <a:pt x="209" y="103"/>
                    <a:pt x="219" y="101"/>
                  </a:cubicBezTo>
                  <a:cubicBezTo>
                    <a:pt x="224" y="100"/>
                    <a:pt x="229" y="99"/>
                    <a:pt x="234" y="97"/>
                  </a:cubicBezTo>
                  <a:cubicBezTo>
                    <a:pt x="244" y="93"/>
                    <a:pt x="251" y="83"/>
                    <a:pt x="251" y="73"/>
                  </a:cubicBezTo>
                  <a:cubicBezTo>
                    <a:pt x="252" y="63"/>
                    <a:pt x="247" y="55"/>
                    <a:pt x="242" y="46"/>
                  </a:cubicBezTo>
                  <a:cubicBezTo>
                    <a:pt x="240" y="41"/>
                    <a:pt x="240" y="35"/>
                    <a:pt x="243" y="30"/>
                  </a:cubicBezTo>
                  <a:cubicBezTo>
                    <a:pt x="249" y="21"/>
                    <a:pt x="259" y="18"/>
                    <a:pt x="269" y="19"/>
                  </a:cubicBezTo>
                  <a:cubicBezTo>
                    <a:pt x="284" y="19"/>
                    <a:pt x="302" y="25"/>
                    <a:pt x="316" y="32"/>
                  </a:cubicBezTo>
                  <a:cubicBezTo>
                    <a:pt x="306" y="59"/>
                    <a:pt x="302" y="84"/>
                    <a:pt x="305" y="105"/>
                  </a:cubicBezTo>
                  <a:cubicBezTo>
                    <a:pt x="306" y="109"/>
                    <a:pt x="307" y="113"/>
                    <a:pt x="310" y="117"/>
                  </a:cubicBezTo>
                  <a:cubicBezTo>
                    <a:pt x="316" y="123"/>
                    <a:pt x="324" y="122"/>
                    <a:pt x="331" y="118"/>
                  </a:cubicBezTo>
                  <a:cubicBezTo>
                    <a:pt x="344" y="110"/>
                    <a:pt x="357" y="103"/>
                    <a:pt x="373" y="105"/>
                  </a:cubicBezTo>
                  <a:cubicBezTo>
                    <a:pt x="390" y="108"/>
                    <a:pt x="396" y="117"/>
                    <a:pt x="400" y="136"/>
                  </a:cubicBezTo>
                  <a:cubicBezTo>
                    <a:pt x="403" y="151"/>
                    <a:pt x="400" y="167"/>
                    <a:pt x="389" y="177"/>
                  </a:cubicBezTo>
                  <a:cubicBezTo>
                    <a:pt x="379" y="185"/>
                    <a:pt x="367" y="187"/>
                    <a:pt x="354" y="184"/>
                  </a:cubicBezTo>
                  <a:cubicBezTo>
                    <a:pt x="346" y="182"/>
                    <a:pt x="338" y="178"/>
                    <a:pt x="330" y="175"/>
                  </a:cubicBezTo>
                  <a:cubicBezTo>
                    <a:pt x="322" y="173"/>
                    <a:pt x="313" y="174"/>
                    <a:pt x="307" y="180"/>
                  </a:cubicBezTo>
                  <a:cubicBezTo>
                    <a:pt x="299" y="187"/>
                    <a:pt x="297" y="198"/>
                    <a:pt x="298" y="209"/>
                  </a:cubicBezTo>
                  <a:cubicBezTo>
                    <a:pt x="300" y="221"/>
                    <a:pt x="304" y="231"/>
                    <a:pt x="308" y="243"/>
                  </a:cubicBezTo>
                  <a:cubicBezTo>
                    <a:pt x="315" y="261"/>
                    <a:pt x="325" y="277"/>
                    <a:pt x="332" y="295"/>
                  </a:cubicBezTo>
                  <a:cubicBezTo>
                    <a:pt x="335" y="302"/>
                    <a:pt x="336" y="310"/>
                    <a:pt x="334" y="317"/>
                  </a:cubicBezTo>
                  <a:cubicBezTo>
                    <a:pt x="322" y="318"/>
                    <a:pt x="310" y="317"/>
                    <a:pt x="298" y="316"/>
                  </a:cubicBezTo>
                  <a:cubicBezTo>
                    <a:pt x="282" y="314"/>
                    <a:pt x="265" y="314"/>
                    <a:pt x="250" y="304"/>
                  </a:cubicBezTo>
                  <a:cubicBezTo>
                    <a:pt x="244" y="300"/>
                    <a:pt x="241" y="293"/>
                    <a:pt x="240" y="285"/>
                  </a:cubicBezTo>
                  <a:cubicBezTo>
                    <a:pt x="240" y="277"/>
                    <a:pt x="244" y="270"/>
                    <a:pt x="248" y="263"/>
                  </a:cubicBezTo>
                  <a:cubicBezTo>
                    <a:pt x="249" y="261"/>
                    <a:pt x="249" y="258"/>
                    <a:pt x="250" y="254"/>
                  </a:cubicBezTo>
                  <a:cubicBezTo>
                    <a:pt x="251" y="250"/>
                    <a:pt x="251" y="246"/>
                    <a:pt x="250" y="242"/>
                  </a:cubicBezTo>
                  <a:cubicBezTo>
                    <a:pt x="245" y="226"/>
                    <a:pt x="231" y="219"/>
                    <a:pt x="211" y="220"/>
                  </a:cubicBezTo>
                  <a:cubicBezTo>
                    <a:pt x="195" y="221"/>
                    <a:pt x="178" y="235"/>
                    <a:pt x="180" y="252"/>
                  </a:cubicBezTo>
                  <a:cubicBezTo>
                    <a:pt x="182" y="265"/>
                    <a:pt x="192" y="276"/>
                    <a:pt x="190" y="290"/>
                  </a:cubicBezTo>
                  <a:cubicBezTo>
                    <a:pt x="190" y="292"/>
                    <a:pt x="189" y="295"/>
                    <a:pt x="187" y="297"/>
                  </a:cubicBezTo>
                  <a:cubicBezTo>
                    <a:pt x="183" y="302"/>
                    <a:pt x="175" y="305"/>
                    <a:pt x="164" y="306"/>
                  </a:cubicBezTo>
                  <a:cubicBezTo>
                    <a:pt x="148" y="308"/>
                    <a:pt x="120" y="309"/>
                    <a:pt x="98" y="299"/>
                  </a:cubicBezTo>
                  <a:cubicBezTo>
                    <a:pt x="96" y="298"/>
                    <a:pt x="111" y="243"/>
                    <a:pt x="92" y="206"/>
                  </a:cubicBezTo>
                  <a:cubicBezTo>
                    <a:pt x="78" y="180"/>
                    <a:pt x="50" y="200"/>
                    <a:pt x="27" y="194"/>
                  </a:cubicBezTo>
                  <a:cubicBezTo>
                    <a:pt x="18" y="191"/>
                    <a:pt x="6" y="182"/>
                    <a:pt x="3" y="161"/>
                  </a:cubicBezTo>
                  <a:cubicBezTo>
                    <a:pt x="0" y="146"/>
                    <a:pt x="2" y="128"/>
                    <a:pt x="16" y="117"/>
                  </a:cubicBezTo>
                  <a:cubicBezTo>
                    <a:pt x="33" y="106"/>
                    <a:pt x="53" y="115"/>
                    <a:pt x="67" y="127"/>
                  </a:cubicBezTo>
                  <a:cubicBezTo>
                    <a:pt x="72" y="132"/>
                    <a:pt x="79" y="135"/>
                    <a:pt x="86" y="134"/>
                  </a:cubicBezTo>
                  <a:cubicBezTo>
                    <a:pt x="92" y="134"/>
                    <a:pt x="97" y="132"/>
                    <a:pt x="101" y="127"/>
                  </a:cubicBezTo>
                  <a:cubicBezTo>
                    <a:pt x="112" y="114"/>
                    <a:pt x="110" y="98"/>
                    <a:pt x="84" y="37"/>
                  </a:cubicBezTo>
                  <a:cubicBezTo>
                    <a:pt x="84" y="36"/>
                    <a:pt x="104" y="27"/>
                    <a:pt x="114" y="21"/>
                  </a:cubicBez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grpSp>
      <p:grpSp>
        <p:nvGrpSpPr>
          <p:cNvPr id="18" name="Group 17"/>
          <p:cNvGrpSpPr/>
          <p:nvPr/>
        </p:nvGrpSpPr>
        <p:grpSpPr>
          <a:xfrm>
            <a:off x="4299857" y="1578280"/>
            <a:ext cx="4542096" cy="1476977"/>
            <a:chOff x="5733143" y="2104374"/>
            <a:chExt cx="6056128" cy="1969302"/>
          </a:xfrm>
        </p:grpSpPr>
        <p:sp>
          <p:nvSpPr>
            <p:cNvPr id="9" name="Text Placeholder 4"/>
            <p:cNvSpPr txBox="1">
              <a:spLocks/>
            </p:cNvSpPr>
            <p:nvPr/>
          </p:nvSpPr>
          <p:spPr bwMode="white">
            <a:xfrm>
              <a:off x="7674045" y="2274963"/>
              <a:ext cx="4115226"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dirty="0">
                  <a:solidFill>
                    <a:srgbClr val="435464"/>
                  </a:solidFill>
                </a:rPr>
                <a:t>Allow administrators to react to events as they happen or after the fact investigation</a:t>
              </a:r>
            </a:p>
          </p:txBody>
        </p:sp>
        <p:grpSp>
          <p:nvGrpSpPr>
            <p:cNvPr id="10" name="Group 9"/>
            <p:cNvGrpSpPr/>
            <p:nvPr/>
          </p:nvGrpSpPr>
          <p:grpSpPr>
            <a:xfrm>
              <a:off x="5733143" y="2104374"/>
              <a:ext cx="1689923" cy="1082192"/>
              <a:chOff x="10567988" y="792163"/>
              <a:chExt cx="1509712" cy="966787"/>
            </a:xfrm>
            <a:solidFill>
              <a:schemeClr val="accent1"/>
            </a:solidFill>
          </p:grpSpPr>
          <p:sp>
            <p:nvSpPr>
              <p:cNvPr id="11" name="Freeform 85"/>
              <p:cNvSpPr>
                <a:spLocks/>
              </p:cNvSpPr>
              <p:nvPr/>
            </p:nvSpPr>
            <p:spPr bwMode="auto">
              <a:xfrm>
                <a:off x="10567988" y="792163"/>
                <a:ext cx="1000125" cy="860425"/>
              </a:xfrm>
              <a:custGeom>
                <a:avLst/>
                <a:gdLst>
                  <a:gd name="T0" fmla="*/ 162 w 265"/>
                  <a:gd name="T1" fmla="*/ 165 h 227"/>
                  <a:gd name="T2" fmla="*/ 162 w 265"/>
                  <a:gd name="T3" fmla="*/ 93 h 227"/>
                  <a:gd name="T4" fmla="*/ 195 w 265"/>
                  <a:gd name="T5" fmla="*/ 59 h 227"/>
                  <a:gd name="T6" fmla="*/ 265 w 265"/>
                  <a:gd name="T7" fmla="*/ 59 h 227"/>
                  <a:gd name="T8" fmla="*/ 265 w 265"/>
                  <a:gd name="T9" fmla="*/ 42 h 227"/>
                  <a:gd name="T10" fmla="*/ 225 w 265"/>
                  <a:gd name="T11" fmla="*/ 0 h 227"/>
                  <a:gd name="T12" fmla="*/ 40 w 265"/>
                  <a:gd name="T13" fmla="*/ 0 h 227"/>
                  <a:gd name="T14" fmla="*/ 0 w 265"/>
                  <a:gd name="T15" fmla="*/ 42 h 227"/>
                  <a:gd name="T16" fmla="*/ 0 w 265"/>
                  <a:gd name="T17" fmla="*/ 131 h 227"/>
                  <a:gd name="T18" fmla="*/ 40 w 265"/>
                  <a:gd name="T19" fmla="*/ 173 h 227"/>
                  <a:gd name="T20" fmla="*/ 71 w 265"/>
                  <a:gd name="T21" fmla="*/ 173 h 227"/>
                  <a:gd name="T22" fmla="*/ 71 w 265"/>
                  <a:gd name="T23" fmla="*/ 222 h 227"/>
                  <a:gd name="T24" fmla="*/ 76 w 265"/>
                  <a:gd name="T25" fmla="*/ 225 h 227"/>
                  <a:gd name="T26" fmla="*/ 120 w 265"/>
                  <a:gd name="T27" fmla="*/ 173 h 227"/>
                  <a:gd name="T28" fmla="*/ 163 w 265"/>
                  <a:gd name="T29" fmla="*/ 173 h 227"/>
                  <a:gd name="T30" fmla="*/ 162 w 265"/>
                  <a:gd name="T31" fmla="*/ 16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227">
                    <a:moveTo>
                      <a:pt x="162" y="165"/>
                    </a:moveTo>
                    <a:cubicBezTo>
                      <a:pt x="162" y="93"/>
                      <a:pt x="162" y="93"/>
                      <a:pt x="162" y="93"/>
                    </a:cubicBezTo>
                    <a:cubicBezTo>
                      <a:pt x="162" y="74"/>
                      <a:pt x="177" y="59"/>
                      <a:pt x="195" y="59"/>
                    </a:cubicBezTo>
                    <a:cubicBezTo>
                      <a:pt x="265" y="59"/>
                      <a:pt x="265" y="59"/>
                      <a:pt x="265" y="59"/>
                    </a:cubicBezTo>
                    <a:cubicBezTo>
                      <a:pt x="265" y="42"/>
                      <a:pt x="265" y="42"/>
                      <a:pt x="265" y="42"/>
                    </a:cubicBezTo>
                    <a:cubicBezTo>
                      <a:pt x="265" y="18"/>
                      <a:pt x="247" y="0"/>
                      <a:pt x="225" y="0"/>
                    </a:cubicBezTo>
                    <a:cubicBezTo>
                      <a:pt x="40" y="0"/>
                      <a:pt x="40" y="0"/>
                      <a:pt x="40" y="0"/>
                    </a:cubicBezTo>
                    <a:cubicBezTo>
                      <a:pt x="18" y="0"/>
                      <a:pt x="0" y="18"/>
                      <a:pt x="0" y="42"/>
                    </a:cubicBezTo>
                    <a:cubicBezTo>
                      <a:pt x="0" y="131"/>
                      <a:pt x="0" y="131"/>
                      <a:pt x="0" y="131"/>
                    </a:cubicBezTo>
                    <a:cubicBezTo>
                      <a:pt x="0" y="154"/>
                      <a:pt x="18" y="173"/>
                      <a:pt x="40" y="173"/>
                    </a:cubicBezTo>
                    <a:cubicBezTo>
                      <a:pt x="71" y="173"/>
                      <a:pt x="71" y="173"/>
                      <a:pt x="71" y="173"/>
                    </a:cubicBezTo>
                    <a:cubicBezTo>
                      <a:pt x="71" y="189"/>
                      <a:pt x="71" y="206"/>
                      <a:pt x="71" y="222"/>
                    </a:cubicBezTo>
                    <a:cubicBezTo>
                      <a:pt x="71" y="225"/>
                      <a:pt x="74" y="227"/>
                      <a:pt x="76" y="225"/>
                    </a:cubicBezTo>
                    <a:cubicBezTo>
                      <a:pt x="91" y="207"/>
                      <a:pt x="105" y="190"/>
                      <a:pt x="120" y="173"/>
                    </a:cubicBezTo>
                    <a:cubicBezTo>
                      <a:pt x="163" y="173"/>
                      <a:pt x="163" y="173"/>
                      <a:pt x="163" y="173"/>
                    </a:cubicBezTo>
                    <a:cubicBezTo>
                      <a:pt x="163" y="170"/>
                      <a:pt x="162" y="168"/>
                      <a:pt x="162" y="16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6"/>
              <p:cNvSpPr>
                <a:spLocks/>
              </p:cNvSpPr>
              <p:nvPr/>
            </p:nvSpPr>
            <p:spPr bwMode="auto">
              <a:xfrm>
                <a:off x="11250613" y="1073150"/>
                <a:ext cx="827087" cy="685800"/>
              </a:xfrm>
              <a:custGeom>
                <a:avLst/>
                <a:gdLst>
                  <a:gd name="T0" fmla="*/ 0 w 219"/>
                  <a:gd name="T1" fmla="*/ 31 h 181"/>
                  <a:gd name="T2" fmla="*/ 0 w 219"/>
                  <a:gd name="T3" fmla="*/ 111 h 181"/>
                  <a:gd name="T4" fmla="*/ 29 w 219"/>
                  <a:gd name="T5" fmla="*/ 142 h 181"/>
                  <a:gd name="T6" fmla="*/ 106 w 219"/>
                  <a:gd name="T7" fmla="*/ 142 h 181"/>
                  <a:gd name="T8" fmla="*/ 138 w 219"/>
                  <a:gd name="T9" fmla="*/ 179 h 181"/>
                  <a:gd name="T10" fmla="*/ 142 w 219"/>
                  <a:gd name="T11" fmla="*/ 178 h 181"/>
                  <a:gd name="T12" fmla="*/ 142 w 219"/>
                  <a:gd name="T13" fmla="*/ 142 h 181"/>
                  <a:gd name="T14" fmla="*/ 190 w 219"/>
                  <a:gd name="T15" fmla="*/ 142 h 181"/>
                  <a:gd name="T16" fmla="*/ 219 w 219"/>
                  <a:gd name="T17" fmla="*/ 111 h 181"/>
                  <a:gd name="T18" fmla="*/ 219 w 219"/>
                  <a:gd name="T19" fmla="*/ 31 h 181"/>
                  <a:gd name="T20" fmla="*/ 190 w 219"/>
                  <a:gd name="T21" fmla="*/ 0 h 181"/>
                  <a:gd name="T22" fmla="*/ 29 w 219"/>
                  <a:gd name="T23" fmla="*/ 0 h 181"/>
                  <a:gd name="T24" fmla="*/ 0 w 219"/>
                  <a:gd name="T25"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81">
                    <a:moveTo>
                      <a:pt x="0" y="31"/>
                    </a:moveTo>
                    <a:cubicBezTo>
                      <a:pt x="0" y="111"/>
                      <a:pt x="0" y="111"/>
                      <a:pt x="0" y="111"/>
                    </a:cubicBezTo>
                    <a:cubicBezTo>
                      <a:pt x="0" y="128"/>
                      <a:pt x="13" y="142"/>
                      <a:pt x="29" y="142"/>
                    </a:cubicBezTo>
                    <a:cubicBezTo>
                      <a:pt x="106" y="142"/>
                      <a:pt x="106" y="142"/>
                      <a:pt x="106" y="142"/>
                    </a:cubicBezTo>
                    <a:cubicBezTo>
                      <a:pt x="116" y="154"/>
                      <a:pt x="127" y="167"/>
                      <a:pt x="138" y="179"/>
                    </a:cubicBezTo>
                    <a:cubicBezTo>
                      <a:pt x="139" y="181"/>
                      <a:pt x="142" y="180"/>
                      <a:pt x="142" y="178"/>
                    </a:cubicBezTo>
                    <a:cubicBezTo>
                      <a:pt x="142" y="166"/>
                      <a:pt x="142" y="154"/>
                      <a:pt x="142" y="142"/>
                    </a:cubicBezTo>
                    <a:cubicBezTo>
                      <a:pt x="190" y="142"/>
                      <a:pt x="190" y="142"/>
                      <a:pt x="190" y="142"/>
                    </a:cubicBezTo>
                    <a:cubicBezTo>
                      <a:pt x="206" y="142"/>
                      <a:pt x="219" y="128"/>
                      <a:pt x="219" y="111"/>
                    </a:cubicBezTo>
                    <a:cubicBezTo>
                      <a:pt x="219" y="31"/>
                      <a:pt x="219" y="31"/>
                      <a:pt x="219" y="31"/>
                    </a:cubicBezTo>
                    <a:cubicBezTo>
                      <a:pt x="219" y="14"/>
                      <a:pt x="206" y="0"/>
                      <a:pt x="190" y="0"/>
                    </a:cubicBezTo>
                    <a:cubicBezTo>
                      <a:pt x="29" y="0"/>
                      <a:pt x="29" y="0"/>
                      <a:pt x="29" y="0"/>
                    </a:cubicBezTo>
                    <a:cubicBezTo>
                      <a:pt x="13" y="0"/>
                      <a:pt x="0" y="14"/>
                      <a:pt x="0"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Text Placeholder 4"/>
            <p:cNvSpPr txBox="1">
              <a:spLocks/>
            </p:cNvSpPr>
            <p:nvPr/>
          </p:nvSpPr>
          <p:spPr bwMode="white">
            <a:xfrm>
              <a:off x="7674045" y="3459304"/>
              <a:ext cx="3748698"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054" indent="-44054">
                <a:lnSpc>
                  <a:spcPct val="90000"/>
                </a:lnSpc>
                <a:buNone/>
              </a:pPr>
              <a:endParaRPr lang="en-US" sz="1500" dirty="0">
                <a:solidFill>
                  <a:srgbClr val="435464"/>
                </a:solidFill>
              </a:endParaRPr>
            </a:p>
          </p:txBody>
        </p:sp>
      </p:grpSp>
    </p:spTree>
    <p:extLst>
      <p:ext uri="{BB962C8B-B14F-4D97-AF65-F5344CB8AC3E}">
        <p14:creationId xmlns:p14="http://schemas.microsoft.com/office/powerpoint/2010/main" val="13196381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43686" y="2807168"/>
            <a:ext cx="8119315" cy="1394720"/>
            <a:chOff x="858248" y="3742891"/>
            <a:chExt cx="10825753" cy="1859626"/>
          </a:xfrm>
        </p:grpSpPr>
        <p:sp>
          <p:nvSpPr>
            <p:cNvPr id="11" name="Rectangle 10"/>
            <p:cNvSpPr/>
            <p:nvPr/>
          </p:nvSpPr>
          <p:spPr bwMode="auto">
            <a:xfrm>
              <a:off x="2274350" y="4275729"/>
              <a:ext cx="9206450" cy="1326788"/>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600"/>
                </a:spcAft>
                <a:tabLst>
                  <a:tab pos="219075" algn="l"/>
                </a:tabLst>
              </a:pPr>
              <a:r>
                <a:rPr lang="en-US" sz="1500" dirty="0">
                  <a:solidFill>
                    <a:srgbClr val="435464"/>
                  </a:solidFill>
                </a:rPr>
                <a:t>State before and after convergence</a:t>
              </a:r>
            </a:p>
            <a:p>
              <a:pPr lvl="1">
                <a:spcAft>
                  <a:spcPts val="600"/>
                </a:spcAft>
                <a:tabLst>
                  <a:tab pos="219075" algn="l"/>
                </a:tabLst>
              </a:pPr>
              <a:r>
                <a:rPr lang="en-US" sz="1500" dirty="0">
                  <a:solidFill>
                    <a:srgbClr val="435464"/>
                  </a:solidFill>
                </a:rPr>
                <a:t>Resource Diffs (e.g. for templates, files)</a:t>
              </a:r>
            </a:p>
            <a:p>
              <a:pPr lvl="1">
                <a:spcAft>
                  <a:spcPts val="600"/>
                </a:spcAft>
                <a:tabLst>
                  <a:tab pos="219075" algn="l"/>
                </a:tabLst>
              </a:pPr>
              <a:r>
                <a:rPr lang="en-US" sz="1500" dirty="0">
                  <a:solidFill>
                    <a:srgbClr val="435464"/>
                  </a:solidFill>
                </a:rPr>
                <a:t>Error messages and stack traces</a:t>
              </a:r>
            </a:p>
          </p:txBody>
        </p:sp>
        <p:sp>
          <p:nvSpPr>
            <p:cNvPr id="12" name="Rectangle 11"/>
            <p:cNvSpPr/>
            <p:nvPr/>
          </p:nvSpPr>
          <p:spPr bwMode="auto">
            <a:xfrm>
              <a:off x="2274350" y="3742891"/>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8985">
                        <a:schemeClr val="accent5">
                          <a:lumMod val="75000"/>
                        </a:schemeClr>
                      </a:gs>
                      <a:gs pos="84772">
                        <a:schemeClr val="accent5">
                          <a:lumMod val="75000"/>
                        </a:schemeClr>
                      </a:gs>
                    </a:gsLst>
                    <a:lin ang="5400000" scaled="1"/>
                  </a:gradFill>
                </a:rPr>
                <a:t>Drill-down detail to individual resource convergence</a:t>
              </a:r>
            </a:p>
          </p:txBody>
        </p:sp>
        <p:sp>
          <p:nvSpPr>
            <p:cNvPr id="18" name="Freeform 8"/>
            <p:cNvSpPr>
              <a:spLocks noEditPoints="1"/>
            </p:cNvSpPr>
            <p:nvPr/>
          </p:nvSpPr>
          <p:spPr bwMode="black">
            <a:xfrm>
              <a:off x="858248" y="4211846"/>
              <a:ext cx="999042" cy="99878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5">
                <a:lumMod val="75000"/>
              </a:schemeClr>
            </a:solidFill>
            <a:ln>
              <a:noFill/>
            </a:ln>
          </p:spPr>
          <p:txBody>
            <a:bodyPr vert="horz" wrap="square" lIns="0" tIns="41153" rIns="82305" bIns="41153" numCol="1" anchor="t" anchorCtr="0" compatLnSpc="1">
              <a:prstTxWarp prst="textNoShape">
                <a:avLst/>
              </a:prstTxWarp>
            </a:bodyPr>
            <a:lstStyle/>
            <a:p>
              <a:pPr algn="ctr" defTabSz="685772"/>
              <a:endParaRPr lang="en-US" sz="1200">
                <a:gradFill>
                  <a:gsLst>
                    <a:gs pos="0">
                      <a:srgbClr val="FFFFFF"/>
                    </a:gs>
                    <a:gs pos="100000">
                      <a:srgbClr val="FFFFFF"/>
                    </a:gs>
                  </a:gsLst>
                  <a:lin ang="5400000" scaled="0"/>
                </a:gradFill>
              </a:endParaRPr>
            </a:p>
          </p:txBody>
        </p:sp>
      </p:grpSp>
      <p:grpSp>
        <p:nvGrpSpPr>
          <p:cNvPr id="3" name="Group 2"/>
          <p:cNvGrpSpPr/>
          <p:nvPr/>
        </p:nvGrpSpPr>
        <p:grpSpPr>
          <a:xfrm>
            <a:off x="632800" y="1076339"/>
            <a:ext cx="8130201" cy="1394720"/>
            <a:chOff x="843733" y="1435119"/>
            <a:chExt cx="10840268" cy="1859626"/>
          </a:xfrm>
        </p:grpSpPr>
        <p:sp>
          <p:nvSpPr>
            <p:cNvPr id="9" name="Rectangle 8"/>
            <p:cNvSpPr/>
            <p:nvPr/>
          </p:nvSpPr>
          <p:spPr bwMode="auto">
            <a:xfrm>
              <a:off x="2274350" y="1967957"/>
              <a:ext cx="9206450" cy="1326788"/>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600"/>
                </a:spcAft>
                <a:tabLst>
                  <a:tab pos="219075" algn="l"/>
                </a:tabLst>
              </a:pPr>
              <a:r>
                <a:rPr lang="en-US" sz="1500" dirty="0">
                  <a:solidFill>
                    <a:srgbClr val="435464"/>
                  </a:solidFill>
                </a:rPr>
                <a:t>Success/failure status of individual Chef Client runs</a:t>
              </a:r>
            </a:p>
            <a:p>
              <a:pPr lvl="1">
                <a:spcAft>
                  <a:spcPts val="600"/>
                </a:spcAft>
                <a:tabLst>
                  <a:tab pos="219075" algn="l"/>
                </a:tabLst>
              </a:pPr>
              <a:r>
                <a:rPr lang="en-US" sz="1500" dirty="0">
                  <a:solidFill>
                    <a:srgbClr val="435464"/>
                  </a:solidFill>
                </a:rPr>
                <a:t>Rollups of success and failure counts </a:t>
              </a:r>
            </a:p>
            <a:p>
              <a:pPr lvl="1">
                <a:spcAft>
                  <a:spcPts val="600"/>
                </a:spcAft>
                <a:tabLst>
                  <a:tab pos="219075" algn="l"/>
                </a:tabLst>
              </a:pPr>
              <a:r>
                <a:rPr lang="en-US" sz="1500" dirty="0">
                  <a:solidFill>
                    <a:srgbClr val="435464"/>
                  </a:solidFill>
                </a:rPr>
                <a:t>Rollups of run durations over time</a:t>
              </a:r>
            </a:p>
          </p:txBody>
        </p:sp>
        <p:sp>
          <p:nvSpPr>
            <p:cNvPr id="10" name="Rectangle 9"/>
            <p:cNvSpPr/>
            <p:nvPr/>
          </p:nvSpPr>
          <p:spPr bwMode="auto">
            <a:xfrm>
              <a:off x="2274350" y="1435119"/>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8985">
                        <a:schemeClr val="accent4">
                          <a:lumMod val="75000"/>
                        </a:schemeClr>
                      </a:gs>
                      <a:gs pos="84772">
                        <a:schemeClr val="accent4">
                          <a:lumMod val="75000"/>
                        </a:schemeClr>
                      </a:gs>
                    </a:gsLst>
                    <a:lin ang="5400000" scaled="1"/>
                  </a:gradFill>
                </a:rPr>
                <a:t>Single view of what changed</a:t>
              </a:r>
            </a:p>
          </p:txBody>
        </p:sp>
        <p:grpSp>
          <p:nvGrpSpPr>
            <p:cNvPr id="15" name="Group 557"/>
            <p:cNvGrpSpPr>
              <a:grpSpLocks noChangeAspect="1"/>
            </p:cNvGrpSpPr>
            <p:nvPr/>
          </p:nvGrpSpPr>
          <p:grpSpPr bwMode="auto">
            <a:xfrm>
              <a:off x="843733" y="2184593"/>
              <a:ext cx="1094885" cy="601958"/>
              <a:chOff x="10615" y="5024"/>
              <a:chExt cx="944" cy="519"/>
            </a:xfrm>
            <a:solidFill>
              <a:schemeClr val="tx1">
                <a:lumMod val="65000"/>
              </a:schemeClr>
            </a:solidFill>
          </p:grpSpPr>
          <p:sp>
            <p:nvSpPr>
              <p:cNvPr id="16" name="Freeform 558"/>
              <p:cNvSpPr>
                <a:spLocks noEditPoints="1"/>
              </p:cNvSpPr>
              <p:nvPr/>
            </p:nvSpPr>
            <p:spPr bwMode="auto">
              <a:xfrm>
                <a:off x="10615" y="5024"/>
                <a:ext cx="944" cy="519"/>
              </a:xfrm>
              <a:custGeom>
                <a:avLst/>
                <a:gdLst>
                  <a:gd name="T0" fmla="*/ 398 w 400"/>
                  <a:gd name="T1" fmla="*/ 107 h 220"/>
                  <a:gd name="T2" fmla="*/ 200 w 400"/>
                  <a:gd name="T3" fmla="*/ 0 h 220"/>
                  <a:gd name="T4" fmla="*/ 2 w 400"/>
                  <a:gd name="T5" fmla="*/ 107 h 220"/>
                  <a:gd name="T6" fmla="*/ 0 w 400"/>
                  <a:gd name="T7" fmla="*/ 110 h 220"/>
                  <a:gd name="T8" fmla="*/ 2 w 400"/>
                  <a:gd name="T9" fmla="*/ 113 h 220"/>
                  <a:gd name="T10" fmla="*/ 200 w 400"/>
                  <a:gd name="T11" fmla="*/ 220 h 220"/>
                  <a:gd name="T12" fmla="*/ 398 w 400"/>
                  <a:gd name="T13" fmla="*/ 113 h 220"/>
                  <a:gd name="T14" fmla="*/ 400 w 400"/>
                  <a:gd name="T15" fmla="*/ 110 h 220"/>
                  <a:gd name="T16" fmla="*/ 398 w 400"/>
                  <a:gd name="T17" fmla="*/ 107 h 220"/>
                  <a:gd name="T18" fmla="*/ 24 w 400"/>
                  <a:gd name="T19" fmla="*/ 110 h 220"/>
                  <a:gd name="T20" fmla="*/ 158 w 400"/>
                  <a:gd name="T21" fmla="*/ 24 h 220"/>
                  <a:gd name="T22" fmla="*/ 133 w 400"/>
                  <a:gd name="T23" fmla="*/ 42 h 220"/>
                  <a:gd name="T24" fmla="*/ 105 w 400"/>
                  <a:gd name="T25" fmla="*/ 110 h 220"/>
                  <a:gd name="T26" fmla="*/ 133 w 400"/>
                  <a:gd name="T27" fmla="*/ 178 h 220"/>
                  <a:gd name="T28" fmla="*/ 159 w 400"/>
                  <a:gd name="T29" fmla="*/ 196 h 220"/>
                  <a:gd name="T30" fmla="*/ 24 w 400"/>
                  <a:gd name="T31" fmla="*/ 110 h 220"/>
                  <a:gd name="T32" fmla="*/ 201 w 400"/>
                  <a:gd name="T33" fmla="*/ 169 h 220"/>
                  <a:gd name="T34" fmla="*/ 142 w 400"/>
                  <a:gd name="T35" fmla="*/ 110 h 220"/>
                  <a:gd name="T36" fmla="*/ 159 w 400"/>
                  <a:gd name="T37" fmla="*/ 68 h 220"/>
                  <a:gd name="T38" fmla="*/ 201 w 400"/>
                  <a:gd name="T39" fmla="*/ 51 h 220"/>
                  <a:gd name="T40" fmla="*/ 243 w 400"/>
                  <a:gd name="T41" fmla="*/ 68 h 220"/>
                  <a:gd name="T42" fmla="*/ 260 w 400"/>
                  <a:gd name="T43" fmla="*/ 110 h 220"/>
                  <a:gd name="T44" fmla="*/ 243 w 400"/>
                  <a:gd name="T45" fmla="*/ 152 h 220"/>
                  <a:gd name="T46" fmla="*/ 201 w 400"/>
                  <a:gd name="T47" fmla="*/ 169 h 220"/>
                  <a:gd name="T48" fmla="*/ 245 w 400"/>
                  <a:gd name="T49" fmla="*/ 195 h 220"/>
                  <a:gd name="T50" fmla="*/ 269 w 400"/>
                  <a:gd name="T51" fmla="*/ 178 h 220"/>
                  <a:gd name="T52" fmla="*/ 297 w 400"/>
                  <a:gd name="T53" fmla="*/ 110 h 220"/>
                  <a:gd name="T54" fmla="*/ 246 w 400"/>
                  <a:gd name="T55" fmla="*/ 25 h 220"/>
                  <a:gd name="T56" fmla="*/ 376 w 400"/>
                  <a:gd name="T57" fmla="*/ 110 h 220"/>
                  <a:gd name="T58" fmla="*/ 245 w 400"/>
                  <a:gd name="T59" fmla="*/ 19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20">
                    <a:moveTo>
                      <a:pt x="398" y="107"/>
                    </a:moveTo>
                    <a:cubicBezTo>
                      <a:pt x="354" y="40"/>
                      <a:pt x="280" y="0"/>
                      <a:pt x="200" y="0"/>
                    </a:cubicBezTo>
                    <a:cubicBezTo>
                      <a:pt x="120" y="0"/>
                      <a:pt x="46" y="40"/>
                      <a:pt x="2" y="107"/>
                    </a:cubicBezTo>
                    <a:cubicBezTo>
                      <a:pt x="0" y="110"/>
                      <a:pt x="0" y="110"/>
                      <a:pt x="0" y="110"/>
                    </a:cubicBezTo>
                    <a:cubicBezTo>
                      <a:pt x="2" y="113"/>
                      <a:pt x="2" y="113"/>
                      <a:pt x="2" y="113"/>
                    </a:cubicBezTo>
                    <a:cubicBezTo>
                      <a:pt x="46" y="180"/>
                      <a:pt x="120" y="220"/>
                      <a:pt x="200" y="220"/>
                    </a:cubicBezTo>
                    <a:cubicBezTo>
                      <a:pt x="280" y="220"/>
                      <a:pt x="354" y="180"/>
                      <a:pt x="398" y="113"/>
                    </a:cubicBezTo>
                    <a:cubicBezTo>
                      <a:pt x="400" y="110"/>
                      <a:pt x="400" y="110"/>
                      <a:pt x="400" y="110"/>
                    </a:cubicBezTo>
                    <a:lnTo>
                      <a:pt x="398" y="107"/>
                    </a:lnTo>
                    <a:close/>
                    <a:moveTo>
                      <a:pt x="24" y="110"/>
                    </a:moveTo>
                    <a:cubicBezTo>
                      <a:pt x="57" y="65"/>
                      <a:pt x="104" y="35"/>
                      <a:pt x="158" y="24"/>
                    </a:cubicBezTo>
                    <a:cubicBezTo>
                      <a:pt x="149" y="29"/>
                      <a:pt x="140" y="35"/>
                      <a:pt x="133" y="42"/>
                    </a:cubicBezTo>
                    <a:cubicBezTo>
                      <a:pt x="115" y="60"/>
                      <a:pt x="105" y="84"/>
                      <a:pt x="105" y="110"/>
                    </a:cubicBezTo>
                    <a:cubicBezTo>
                      <a:pt x="105" y="135"/>
                      <a:pt x="115" y="160"/>
                      <a:pt x="133" y="178"/>
                    </a:cubicBezTo>
                    <a:cubicBezTo>
                      <a:pt x="141" y="185"/>
                      <a:pt x="150" y="192"/>
                      <a:pt x="159" y="196"/>
                    </a:cubicBezTo>
                    <a:cubicBezTo>
                      <a:pt x="105" y="186"/>
                      <a:pt x="57" y="155"/>
                      <a:pt x="24" y="110"/>
                    </a:cubicBezTo>
                    <a:close/>
                    <a:moveTo>
                      <a:pt x="201" y="169"/>
                    </a:moveTo>
                    <a:cubicBezTo>
                      <a:pt x="168" y="169"/>
                      <a:pt x="142" y="143"/>
                      <a:pt x="142" y="110"/>
                    </a:cubicBezTo>
                    <a:cubicBezTo>
                      <a:pt x="142" y="94"/>
                      <a:pt x="148" y="79"/>
                      <a:pt x="159" y="68"/>
                    </a:cubicBezTo>
                    <a:cubicBezTo>
                      <a:pt x="170" y="57"/>
                      <a:pt x="185" y="51"/>
                      <a:pt x="201" y="51"/>
                    </a:cubicBezTo>
                    <a:cubicBezTo>
                      <a:pt x="217" y="51"/>
                      <a:pt x="232" y="57"/>
                      <a:pt x="243" y="68"/>
                    </a:cubicBezTo>
                    <a:cubicBezTo>
                      <a:pt x="254" y="79"/>
                      <a:pt x="260" y="94"/>
                      <a:pt x="260" y="110"/>
                    </a:cubicBezTo>
                    <a:cubicBezTo>
                      <a:pt x="260" y="126"/>
                      <a:pt x="254" y="141"/>
                      <a:pt x="243" y="152"/>
                    </a:cubicBezTo>
                    <a:cubicBezTo>
                      <a:pt x="232" y="163"/>
                      <a:pt x="217" y="169"/>
                      <a:pt x="201" y="169"/>
                    </a:cubicBezTo>
                    <a:close/>
                    <a:moveTo>
                      <a:pt x="245" y="195"/>
                    </a:moveTo>
                    <a:cubicBezTo>
                      <a:pt x="254" y="191"/>
                      <a:pt x="262" y="185"/>
                      <a:pt x="269" y="178"/>
                    </a:cubicBezTo>
                    <a:cubicBezTo>
                      <a:pt x="287" y="160"/>
                      <a:pt x="297" y="135"/>
                      <a:pt x="297" y="110"/>
                    </a:cubicBezTo>
                    <a:cubicBezTo>
                      <a:pt x="297" y="73"/>
                      <a:pt x="276" y="41"/>
                      <a:pt x="246" y="25"/>
                    </a:cubicBezTo>
                    <a:cubicBezTo>
                      <a:pt x="298" y="36"/>
                      <a:pt x="344" y="66"/>
                      <a:pt x="376" y="110"/>
                    </a:cubicBezTo>
                    <a:cubicBezTo>
                      <a:pt x="344" y="154"/>
                      <a:pt x="297" y="184"/>
                      <a:pt x="245" y="195"/>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sp>
            <p:nvSpPr>
              <p:cNvPr id="17" name="Oval 559"/>
              <p:cNvSpPr>
                <a:spLocks noChangeArrowheads="1"/>
              </p:cNvSpPr>
              <p:nvPr/>
            </p:nvSpPr>
            <p:spPr bwMode="auto">
              <a:xfrm>
                <a:off x="10995" y="5198"/>
                <a:ext cx="92" cy="92"/>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grpSp>
      </p:grpSp>
      <p:sp>
        <p:nvSpPr>
          <p:cNvPr id="2" name="Title 1"/>
          <p:cNvSpPr>
            <a:spLocks noGrp="1"/>
          </p:cNvSpPr>
          <p:nvPr>
            <p:ph type="title"/>
          </p:nvPr>
        </p:nvSpPr>
        <p:spPr>
          <a:xfrm>
            <a:off x="381001" y="342900"/>
            <a:ext cx="8382000" cy="338555"/>
          </a:xfrm>
        </p:spPr>
        <p:txBody>
          <a:bodyPr/>
          <a:lstStyle/>
          <a:p>
            <a:r>
              <a:rPr lang="en-US" sz="2400" dirty="0">
                <a:solidFill>
                  <a:srgbClr val="F18B21"/>
                </a:solidFill>
              </a:rPr>
              <a:t>Reporting – What changed during Chef runs ? </a:t>
            </a:r>
          </a:p>
        </p:txBody>
      </p:sp>
    </p:spTree>
    <p:extLst>
      <p:ext uri="{BB962C8B-B14F-4D97-AF65-F5344CB8AC3E}">
        <p14:creationId xmlns:p14="http://schemas.microsoft.com/office/powerpoint/2010/main" val="173366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722735" y="699012"/>
            <a:ext cx="8051214" cy="1594591"/>
            <a:chOff x="949049" y="1187469"/>
            <a:chExt cx="10734952" cy="1346181"/>
          </a:xfrm>
        </p:grpSpPr>
        <p:sp>
          <p:nvSpPr>
            <p:cNvPr id="8" name="Rectangle 7"/>
            <p:cNvSpPr/>
            <p:nvPr/>
          </p:nvSpPr>
          <p:spPr bwMode="auto">
            <a:xfrm>
              <a:off x="2274349" y="1631678"/>
              <a:ext cx="8899124"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Create IT Controls on the state of a node</a:t>
              </a:r>
            </a:p>
            <a:p>
              <a:pPr lvl="1">
                <a:spcAft>
                  <a:spcPts val="450"/>
                </a:spcAft>
                <a:tabLst>
                  <a:tab pos="219075" algn="l"/>
                </a:tabLst>
              </a:pPr>
              <a:r>
                <a:rPr lang="en-US" sz="1500" dirty="0">
                  <a:solidFill>
                    <a:srgbClr val="435464"/>
                  </a:solidFill>
                </a:rPr>
                <a:t>Package installations and version information, file contents, running services, open ports, registry keys, users and groups</a:t>
              </a:r>
            </a:p>
          </p:txBody>
        </p:sp>
        <p:sp>
          <p:nvSpPr>
            <p:cNvPr id="9" name="Rectangle 8"/>
            <p:cNvSpPr/>
            <p:nvPr/>
          </p:nvSpPr>
          <p:spPr bwMode="auto">
            <a:xfrm>
              <a:off x="2274350" y="1187469"/>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solidFill>
                    <a:schemeClr val="accent4"/>
                  </a:solidFill>
                </a:rPr>
                <a:t>Continually assess the baseline of your system</a:t>
              </a:r>
            </a:p>
          </p:txBody>
        </p:sp>
        <p:sp>
          <p:nvSpPr>
            <p:cNvPr id="27" name="Freeform 65"/>
            <p:cNvSpPr>
              <a:spLocks noEditPoints="1"/>
            </p:cNvSpPr>
            <p:nvPr/>
          </p:nvSpPr>
          <p:spPr bwMode="auto">
            <a:xfrm>
              <a:off x="949049" y="1512102"/>
              <a:ext cx="729816" cy="836425"/>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55" name="Rectangle 54"/>
          <p:cNvSpPr/>
          <p:nvPr/>
        </p:nvSpPr>
        <p:spPr bwMode="auto">
          <a:xfrm>
            <a:off x="0" y="0"/>
            <a:ext cx="9144000" cy="885826"/>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Audit Controls</a:t>
            </a:r>
            <a:endParaRPr lang="en-US" dirty="0"/>
          </a:p>
        </p:txBody>
      </p:sp>
      <p:grpSp>
        <p:nvGrpSpPr>
          <p:cNvPr id="56" name="Group 55"/>
          <p:cNvGrpSpPr/>
          <p:nvPr/>
        </p:nvGrpSpPr>
        <p:grpSpPr>
          <a:xfrm>
            <a:off x="649161" y="2413041"/>
            <a:ext cx="8119315" cy="1394720"/>
            <a:chOff x="858248" y="3742891"/>
            <a:chExt cx="10825753" cy="1859626"/>
          </a:xfrm>
        </p:grpSpPr>
        <p:sp>
          <p:nvSpPr>
            <p:cNvPr id="57" name="Rectangle 56"/>
            <p:cNvSpPr/>
            <p:nvPr/>
          </p:nvSpPr>
          <p:spPr bwMode="auto">
            <a:xfrm>
              <a:off x="2274350" y="4275729"/>
              <a:ext cx="9206450" cy="1326788"/>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600"/>
                </a:spcAft>
                <a:tabLst>
                  <a:tab pos="219075" algn="l"/>
                </a:tabLst>
              </a:pPr>
              <a:r>
                <a:rPr lang="en-US" sz="1500" dirty="0">
                  <a:solidFill>
                    <a:srgbClr val="435464"/>
                  </a:solidFill>
                </a:rPr>
                <a:t>Audit and Compliance</a:t>
              </a:r>
            </a:p>
            <a:p>
              <a:pPr lvl="1">
                <a:spcAft>
                  <a:spcPts val="600"/>
                </a:spcAft>
                <a:tabLst>
                  <a:tab pos="219075" algn="l"/>
                </a:tabLst>
              </a:pPr>
              <a:r>
                <a:rPr lang="en-US" sz="1500" dirty="0">
                  <a:solidFill>
                    <a:srgbClr val="435464"/>
                  </a:solidFill>
                </a:rPr>
                <a:t>Unmanaged fleet migration</a:t>
              </a:r>
            </a:p>
          </p:txBody>
        </p:sp>
        <p:sp>
          <p:nvSpPr>
            <p:cNvPr id="58" name="Rectangle 57"/>
            <p:cNvSpPr/>
            <p:nvPr/>
          </p:nvSpPr>
          <p:spPr bwMode="auto">
            <a:xfrm>
              <a:off x="2274350" y="3742891"/>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8985">
                        <a:schemeClr val="accent5">
                          <a:lumMod val="75000"/>
                        </a:schemeClr>
                      </a:gs>
                      <a:gs pos="84772">
                        <a:schemeClr val="accent5">
                          <a:lumMod val="75000"/>
                        </a:schemeClr>
                      </a:gs>
                    </a:gsLst>
                    <a:lin ang="5400000" scaled="1"/>
                  </a:gradFill>
                </a:rPr>
                <a:t>Multiple uses</a:t>
              </a:r>
            </a:p>
          </p:txBody>
        </p:sp>
        <p:sp>
          <p:nvSpPr>
            <p:cNvPr id="59" name="Freeform 8"/>
            <p:cNvSpPr>
              <a:spLocks noEditPoints="1"/>
            </p:cNvSpPr>
            <p:nvPr/>
          </p:nvSpPr>
          <p:spPr bwMode="black">
            <a:xfrm>
              <a:off x="858248" y="4211846"/>
              <a:ext cx="999042" cy="99878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5">
                <a:lumMod val="75000"/>
              </a:schemeClr>
            </a:solidFill>
            <a:ln>
              <a:noFill/>
            </a:ln>
          </p:spPr>
          <p:txBody>
            <a:bodyPr vert="horz" wrap="square" lIns="0" tIns="41153" rIns="82305" bIns="41153" numCol="1" anchor="t" anchorCtr="0" compatLnSpc="1">
              <a:prstTxWarp prst="textNoShape">
                <a:avLst/>
              </a:prstTxWarp>
            </a:bodyPr>
            <a:lstStyle/>
            <a:p>
              <a:pPr algn="ctr" defTabSz="685772"/>
              <a:endParaRPr lang="en-US" sz="1200">
                <a:gradFill>
                  <a:gsLst>
                    <a:gs pos="0">
                      <a:srgbClr val="FFFFFF"/>
                    </a:gs>
                    <a:gs pos="100000">
                      <a:srgbClr val="FFFFFF"/>
                    </a:gs>
                  </a:gsLst>
                  <a:lin ang="5400000" scaled="0"/>
                </a:gradFill>
              </a:endParaRPr>
            </a:p>
          </p:txBody>
        </p:sp>
      </p:grpSp>
      <p:grpSp>
        <p:nvGrpSpPr>
          <p:cNvPr id="3" name="Group 2"/>
          <p:cNvGrpSpPr/>
          <p:nvPr/>
        </p:nvGrpSpPr>
        <p:grpSpPr>
          <a:xfrm>
            <a:off x="739019" y="3687828"/>
            <a:ext cx="7990478" cy="943171"/>
            <a:chOff x="985359" y="4917103"/>
            <a:chExt cx="10653970" cy="1257561"/>
          </a:xfrm>
        </p:grpSpPr>
        <p:sp>
          <p:nvSpPr>
            <p:cNvPr id="13" name="Text Placeholder 4"/>
            <p:cNvSpPr txBox="1">
              <a:spLocks/>
            </p:cNvSpPr>
            <p:nvPr/>
          </p:nvSpPr>
          <p:spPr bwMode="white">
            <a:xfrm>
              <a:off x="2393028" y="5576374"/>
              <a:ext cx="7437639" cy="448833"/>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1500" dirty="0">
                  <a:solidFill>
                    <a:srgbClr val="435464"/>
                  </a:solidFill>
                </a:rPr>
                <a:t>Allows for separation of controls via integration with Chef role based access controls</a:t>
              </a:r>
            </a:p>
          </p:txBody>
        </p:sp>
        <p:sp>
          <p:nvSpPr>
            <p:cNvPr id="14" name="Freeform 29"/>
            <p:cNvSpPr>
              <a:spLocks noEditPoints="1"/>
            </p:cNvSpPr>
            <p:nvPr/>
          </p:nvSpPr>
          <p:spPr bwMode="auto">
            <a:xfrm>
              <a:off x="985359" y="5244587"/>
              <a:ext cx="766391" cy="930077"/>
            </a:xfrm>
            <a:custGeom>
              <a:avLst/>
              <a:gdLst>
                <a:gd name="T0" fmla="*/ 140 w 160"/>
                <a:gd name="T1" fmla="*/ 77 h 190"/>
                <a:gd name="T2" fmla="*/ 142 w 160"/>
                <a:gd name="T3" fmla="*/ 77 h 190"/>
                <a:gd name="T4" fmla="*/ 142 w 160"/>
                <a:gd name="T5" fmla="*/ 50 h 190"/>
                <a:gd name="T6" fmla="*/ 91 w 160"/>
                <a:gd name="T7" fmla="*/ 0 h 190"/>
                <a:gd name="T8" fmla="*/ 75 w 160"/>
                <a:gd name="T9" fmla="*/ 0 h 190"/>
                <a:gd name="T10" fmla="*/ 24 w 160"/>
                <a:gd name="T11" fmla="*/ 50 h 190"/>
                <a:gd name="T12" fmla="*/ 24 w 160"/>
                <a:gd name="T13" fmla="*/ 77 h 190"/>
                <a:gd name="T14" fmla="*/ 20 w 160"/>
                <a:gd name="T15" fmla="*/ 77 h 190"/>
                <a:gd name="T16" fmla="*/ 0 w 160"/>
                <a:gd name="T17" fmla="*/ 98 h 190"/>
                <a:gd name="T18" fmla="*/ 0 w 160"/>
                <a:gd name="T19" fmla="*/ 170 h 190"/>
                <a:gd name="T20" fmla="*/ 20 w 160"/>
                <a:gd name="T21" fmla="*/ 190 h 190"/>
                <a:gd name="T22" fmla="*/ 140 w 160"/>
                <a:gd name="T23" fmla="*/ 190 h 190"/>
                <a:gd name="T24" fmla="*/ 160 w 160"/>
                <a:gd name="T25" fmla="*/ 170 h 190"/>
                <a:gd name="T26" fmla="*/ 160 w 160"/>
                <a:gd name="T27" fmla="*/ 98 h 190"/>
                <a:gd name="T28" fmla="*/ 140 w 160"/>
                <a:gd name="T29" fmla="*/ 77 h 190"/>
                <a:gd name="T30" fmla="*/ 75 w 160"/>
                <a:gd name="T31" fmla="*/ 21 h 190"/>
                <a:gd name="T32" fmla="*/ 91 w 160"/>
                <a:gd name="T33" fmla="*/ 21 h 190"/>
                <a:gd name="T34" fmla="*/ 121 w 160"/>
                <a:gd name="T35" fmla="*/ 50 h 190"/>
                <a:gd name="T36" fmla="*/ 121 w 160"/>
                <a:gd name="T37" fmla="*/ 77 h 190"/>
                <a:gd name="T38" fmla="*/ 45 w 160"/>
                <a:gd name="T39" fmla="*/ 77 h 190"/>
                <a:gd name="T40" fmla="*/ 45 w 160"/>
                <a:gd name="T41" fmla="*/ 50 h 190"/>
                <a:gd name="T42" fmla="*/ 75 w 160"/>
                <a:gd name="T43" fmla="*/ 21 h 190"/>
                <a:gd name="T44" fmla="*/ 94 w 160"/>
                <a:gd name="T45" fmla="*/ 156 h 190"/>
                <a:gd name="T46" fmla="*/ 89 w 160"/>
                <a:gd name="T47" fmla="*/ 161 h 190"/>
                <a:gd name="T48" fmla="*/ 72 w 160"/>
                <a:gd name="T49" fmla="*/ 161 h 190"/>
                <a:gd name="T50" fmla="*/ 67 w 160"/>
                <a:gd name="T51" fmla="*/ 156 h 190"/>
                <a:gd name="T52" fmla="*/ 67 w 160"/>
                <a:gd name="T53" fmla="*/ 142 h 190"/>
                <a:gd name="T54" fmla="*/ 59 w 160"/>
                <a:gd name="T55" fmla="*/ 125 h 190"/>
                <a:gd name="T56" fmla="*/ 80 w 160"/>
                <a:gd name="T57" fmla="*/ 104 h 190"/>
                <a:gd name="T58" fmla="*/ 101 w 160"/>
                <a:gd name="T59" fmla="*/ 125 h 190"/>
                <a:gd name="T60" fmla="*/ 94 w 160"/>
                <a:gd name="T61" fmla="*/ 141 h 190"/>
                <a:gd name="T62" fmla="*/ 94 w 160"/>
                <a:gd name="T63" fmla="*/ 1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90">
                  <a:moveTo>
                    <a:pt x="140" y="77"/>
                  </a:moveTo>
                  <a:cubicBezTo>
                    <a:pt x="142" y="77"/>
                    <a:pt x="142" y="77"/>
                    <a:pt x="142" y="77"/>
                  </a:cubicBezTo>
                  <a:cubicBezTo>
                    <a:pt x="142" y="50"/>
                    <a:pt x="142" y="50"/>
                    <a:pt x="142" y="50"/>
                  </a:cubicBezTo>
                  <a:cubicBezTo>
                    <a:pt x="142" y="22"/>
                    <a:pt x="119" y="0"/>
                    <a:pt x="91" y="0"/>
                  </a:cubicBezTo>
                  <a:cubicBezTo>
                    <a:pt x="75" y="0"/>
                    <a:pt x="75" y="0"/>
                    <a:pt x="75" y="0"/>
                  </a:cubicBezTo>
                  <a:cubicBezTo>
                    <a:pt x="47" y="0"/>
                    <a:pt x="24" y="22"/>
                    <a:pt x="24" y="50"/>
                  </a:cubicBezTo>
                  <a:cubicBezTo>
                    <a:pt x="24" y="77"/>
                    <a:pt x="24" y="77"/>
                    <a:pt x="24" y="77"/>
                  </a:cubicBezTo>
                  <a:cubicBezTo>
                    <a:pt x="20" y="77"/>
                    <a:pt x="20" y="77"/>
                    <a:pt x="20" y="77"/>
                  </a:cubicBezTo>
                  <a:cubicBezTo>
                    <a:pt x="9" y="77"/>
                    <a:pt x="0" y="87"/>
                    <a:pt x="0" y="98"/>
                  </a:cubicBezTo>
                  <a:cubicBezTo>
                    <a:pt x="0" y="170"/>
                    <a:pt x="0" y="170"/>
                    <a:pt x="0" y="170"/>
                  </a:cubicBezTo>
                  <a:cubicBezTo>
                    <a:pt x="0" y="181"/>
                    <a:pt x="9" y="190"/>
                    <a:pt x="20" y="190"/>
                  </a:cubicBezTo>
                  <a:cubicBezTo>
                    <a:pt x="140" y="190"/>
                    <a:pt x="140" y="190"/>
                    <a:pt x="140" y="190"/>
                  </a:cubicBezTo>
                  <a:cubicBezTo>
                    <a:pt x="151" y="190"/>
                    <a:pt x="160" y="181"/>
                    <a:pt x="160" y="170"/>
                  </a:cubicBezTo>
                  <a:cubicBezTo>
                    <a:pt x="160" y="98"/>
                    <a:pt x="160" y="98"/>
                    <a:pt x="160" y="98"/>
                  </a:cubicBezTo>
                  <a:cubicBezTo>
                    <a:pt x="160" y="87"/>
                    <a:pt x="151" y="77"/>
                    <a:pt x="140" y="77"/>
                  </a:cubicBezTo>
                  <a:close/>
                  <a:moveTo>
                    <a:pt x="75" y="21"/>
                  </a:moveTo>
                  <a:cubicBezTo>
                    <a:pt x="91" y="21"/>
                    <a:pt x="91" y="21"/>
                    <a:pt x="91" y="21"/>
                  </a:cubicBezTo>
                  <a:cubicBezTo>
                    <a:pt x="107" y="21"/>
                    <a:pt x="121" y="34"/>
                    <a:pt x="121" y="50"/>
                  </a:cubicBezTo>
                  <a:cubicBezTo>
                    <a:pt x="121" y="77"/>
                    <a:pt x="121" y="77"/>
                    <a:pt x="121" y="77"/>
                  </a:cubicBezTo>
                  <a:cubicBezTo>
                    <a:pt x="45" y="77"/>
                    <a:pt x="45" y="77"/>
                    <a:pt x="45" y="77"/>
                  </a:cubicBezTo>
                  <a:cubicBezTo>
                    <a:pt x="45" y="50"/>
                    <a:pt x="45" y="50"/>
                    <a:pt x="45" y="50"/>
                  </a:cubicBezTo>
                  <a:cubicBezTo>
                    <a:pt x="45" y="34"/>
                    <a:pt x="58" y="21"/>
                    <a:pt x="75" y="21"/>
                  </a:cubicBezTo>
                  <a:close/>
                  <a:moveTo>
                    <a:pt x="94" y="156"/>
                  </a:moveTo>
                  <a:cubicBezTo>
                    <a:pt x="94" y="159"/>
                    <a:pt x="92" y="161"/>
                    <a:pt x="89" y="161"/>
                  </a:cubicBezTo>
                  <a:cubicBezTo>
                    <a:pt x="72" y="161"/>
                    <a:pt x="72" y="161"/>
                    <a:pt x="72" y="161"/>
                  </a:cubicBezTo>
                  <a:cubicBezTo>
                    <a:pt x="70" y="161"/>
                    <a:pt x="67" y="159"/>
                    <a:pt x="67" y="156"/>
                  </a:cubicBezTo>
                  <a:cubicBezTo>
                    <a:pt x="67" y="142"/>
                    <a:pt x="67" y="142"/>
                    <a:pt x="67" y="142"/>
                  </a:cubicBezTo>
                  <a:cubicBezTo>
                    <a:pt x="62" y="138"/>
                    <a:pt x="59" y="132"/>
                    <a:pt x="59" y="125"/>
                  </a:cubicBezTo>
                  <a:cubicBezTo>
                    <a:pt x="59" y="114"/>
                    <a:pt x="68" y="104"/>
                    <a:pt x="80" y="104"/>
                  </a:cubicBezTo>
                  <a:cubicBezTo>
                    <a:pt x="92" y="104"/>
                    <a:pt x="101" y="114"/>
                    <a:pt x="101" y="125"/>
                  </a:cubicBezTo>
                  <a:cubicBezTo>
                    <a:pt x="101" y="131"/>
                    <a:pt x="98" y="137"/>
                    <a:pt x="94" y="141"/>
                  </a:cubicBezTo>
                  <a:lnTo>
                    <a:pt x="94" y="156"/>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5" name="Rectangle 14"/>
            <p:cNvSpPr/>
            <p:nvPr/>
          </p:nvSpPr>
          <p:spPr bwMode="auto">
            <a:xfrm>
              <a:off x="2291873" y="4917103"/>
              <a:ext cx="9347456"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solidFill>
                    <a:schemeClr val="accent6"/>
                  </a:solidFill>
                </a:rPr>
                <a:t>Separation of Controls</a:t>
              </a:r>
            </a:p>
          </p:txBody>
        </p:sp>
      </p:grpSp>
    </p:spTree>
    <p:extLst>
      <p:ext uri="{BB962C8B-B14F-4D97-AF65-F5344CB8AC3E}">
        <p14:creationId xmlns:p14="http://schemas.microsoft.com/office/powerpoint/2010/main" val="40090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750" fill="hold"/>
                                        <p:tgtEl>
                                          <p:spTgt spid="56"/>
                                        </p:tgtEl>
                                        <p:attrNameLst>
                                          <p:attrName>ppt_x</p:attrName>
                                        </p:attrNameLst>
                                      </p:cBhvr>
                                      <p:tavLst>
                                        <p:tav tm="0">
                                          <p:val>
                                            <p:strVal val="#ppt_x"/>
                                          </p:val>
                                        </p:tav>
                                        <p:tav tm="100000">
                                          <p:val>
                                            <p:strVal val="#ppt_x"/>
                                          </p:val>
                                        </p:tav>
                                      </p:tavLst>
                                    </p:anim>
                                    <p:anim calcmode="lin" valueType="num">
                                      <p:cBhvr additive="base">
                                        <p:cTn id="12" dur="75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654479" y="3309824"/>
            <a:ext cx="8108522" cy="995348"/>
            <a:chOff x="872638" y="4413098"/>
            <a:chExt cx="10811363" cy="1327131"/>
          </a:xfrm>
        </p:grpSpPr>
        <p:sp>
          <p:nvSpPr>
            <p:cNvPr id="24" name="Rectangle 23"/>
            <p:cNvSpPr/>
            <p:nvPr/>
          </p:nvSpPr>
          <p:spPr bwMode="auto">
            <a:xfrm>
              <a:off x="2274349" y="4838257"/>
              <a:ext cx="9041351"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marL="42863" lvl="1" indent="-42863">
                <a:spcAft>
                  <a:spcPts val="450"/>
                </a:spcAft>
                <a:tabLst>
                  <a:tab pos="219075" algn="l"/>
                </a:tabLst>
              </a:pPr>
              <a:r>
                <a:rPr lang="en-US" sz="1500" dirty="0">
                  <a:solidFill>
                    <a:srgbClr val="435464"/>
                  </a:solidFill>
                </a:rPr>
                <a:t>Messaging systems, e.g. </a:t>
              </a:r>
              <a:r>
                <a:rPr lang="en-US" sz="1500" dirty="0" err="1">
                  <a:solidFill>
                    <a:srgbClr val="435464"/>
                  </a:solidFill>
                </a:rPr>
                <a:t>HipChat</a:t>
              </a:r>
              <a:r>
                <a:rPr lang="en-US" sz="1500" dirty="0">
                  <a:solidFill>
                    <a:srgbClr val="435464"/>
                  </a:solidFill>
                </a:rPr>
                <a:t>, SMTP</a:t>
              </a:r>
            </a:p>
            <a:p>
              <a:pPr marL="42863" lvl="1" indent="-42863">
                <a:spcAft>
                  <a:spcPts val="450"/>
                </a:spcAft>
                <a:tabLst>
                  <a:tab pos="219075" algn="l"/>
                </a:tabLst>
              </a:pPr>
              <a:r>
                <a:rPr lang="en-US" sz="1500" dirty="0">
                  <a:solidFill>
                    <a:srgbClr val="435464"/>
                  </a:solidFill>
                </a:rPr>
                <a:t>Extensible to anything that supports </a:t>
              </a:r>
              <a:r>
                <a:rPr lang="en-US" sz="1500" dirty="0" err="1">
                  <a:solidFill>
                    <a:srgbClr val="435464"/>
                  </a:solidFill>
                </a:rPr>
                <a:t>webhook</a:t>
              </a:r>
              <a:r>
                <a:rPr lang="en-US" sz="1500" dirty="0">
                  <a:solidFill>
                    <a:srgbClr val="435464"/>
                  </a:solidFill>
                </a:rPr>
                <a:t> notifications</a:t>
              </a:r>
            </a:p>
          </p:txBody>
        </p:sp>
        <p:sp>
          <p:nvSpPr>
            <p:cNvPr id="25" name="Rectangle 24"/>
            <p:cNvSpPr/>
            <p:nvPr/>
          </p:nvSpPr>
          <p:spPr bwMode="auto">
            <a:xfrm>
              <a:off x="2274350" y="4413098"/>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6447">
                        <a:schemeClr val="accent1"/>
                      </a:gs>
                      <a:gs pos="84772">
                        <a:schemeClr val="accent1"/>
                      </a:gs>
                    </a:gsLst>
                    <a:lin ang="5400000" scaled="1"/>
                  </a:gradFill>
                </a:rPr>
                <a:t>Send to different external data sinks</a:t>
              </a:r>
            </a:p>
          </p:txBody>
        </p:sp>
        <p:sp>
          <p:nvSpPr>
            <p:cNvPr id="28" name="Freeform 99"/>
            <p:cNvSpPr>
              <a:spLocks noChangeAspect="1"/>
            </p:cNvSpPr>
            <p:nvPr/>
          </p:nvSpPr>
          <p:spPr bwMode="auto">
            <a:xfrm>
              <a:off x="872638" y="4838257"/>
              <a:ext cx="882638" cy="59950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p:cNvGrpSpPr/>
          <p:nvPr/>
        </p:nvGrpSpPr>
        <p:grpSpPr>
          <a:xfrm>
            <a:off x="542699" y="2159564"/>
            <a:ext cx="8220302" cy="1033448"/>
            <a:chOff x="723598" y="2879418"/>
            <a:chExt cx="10960403" cy="1377931"/>
          </a:xfrm>
        </p:grpSpPr>
        <p:sp>
          <p:nvSpPr>
            <p:cNvPr id="18" name="Rectangle 17"/>
            <p:cNvSpPr/>
            <p:nvPr/>
          </p:nvSpPr>
          <p:spPr bwMode="auto">
            <a:xfrm>
              <a:off x="2274349" y="3355377"/>
              <a:ext cx="9041351"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marL="42863" lvl="1" indent="-42863">
                <a:spcAft>
                  <a:spcPts val="450"/>
                </a:spcAft>
                <a:tabLst>
                  <a:tab pos="219075" algn="l"/>
                </a:tabLst>
              </a:pPr>
              <a:r>
                <a:rPr lang="en-US" sz="1500" dirty="0">
                  <a:solidFill>
                    <a:srgbClr val="435464"/>
                  </a:solidFill>
                </a:rPr>
                <a:t>Build custom rules that match your infrastructure and team</a:t>
              </a:r>
            </a:p>
          </p:txBody>
        </p:sp>
        <p:sp>
          <p:nvSpPr>
            <p:cNvPr id="19" name="Rectangle 18"/>
            <p:cNvSpPr/>
            <p:nvPr/>
          </p:nvSpPr>
          <p:spPr bwMode="auto">
            <a:xfrm>
              <a:off x="2274350" y="2879418"/>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6447">
                        <a:schemeClr val="accent5">
                          <a:lumMod val="75000"/>
                        </a:schemeClr>
                      </a:gs>
                      <a:gs pos="84772">
                        <a:schemeClr val="accent5">
                          <a:lumMod val="75000"/>
                        </a:schemeClr>
                      </a:gs>
                    </a:gsLst>
                    <a:lin ang="5400000" scaled="1"/>
                  </a:gradFill>
                </a:rPr>
                <a:t>Extensible for your business requirements</a:t>
              </a:r>
            </a:p>
          </p:txBody>
        </p:sp>
        <p:grpSp>
          <p:nvGrpSpPr>
            <p:cNvPr id="29" name="Group 28"/>
            <p:cNvGrpSpPr/>
            <p:nvPr/>
          </p:nvGrpSpPr>
          <p:grpSpPr>
            <a:xfrm>
              <a:off x="723598" y="3175710"/>
              <a:ext cx="1180718" cy="975376"/>
              <a:chOff x="2027238" y="384175"/>
              <a:chExt cx="839787" cy="693737"/>
            </a:xfrm>
            <a:solidFill>
              <a:schemeClr val="accent5">
                <a:lumMod val="75000"/>
              </a:schemeClr>
            </a:solidFill>
          </p:grpSpPr>
          <p:sp>
            <p:nvSpPr>
              <p:cNvPr id="30" name="Freeform 15"/>
              <p:cNvSpPr>
                <a:spLocks/>
              </p:cNvSpPr>
              <p:nvPr/>
            </p:nvSpPr>
            <p:spPr bwMode="auto">
              <a:xfrm>
                <a:off x="2174875" y="384175"/>
                <a:ext cx="692150" cy="566737"/>
              </a:xfrm>
              <a:custGeom>
                <a:avLst/>
                <a:gdLst>
                  <a:gd name="T0" fmla="*/ 331 w 334"/>
                  <a:gd name="T1" fmla="*/ 2 h 274"/>
                  <a:gd name="T2" fmla="*/ 325 w 334"/>
                  <a:gd name="T3" fmla="*/ 0 h 274"/>
                  <a:gd name="T4" fmla="*/ 9 w 334"/>
                  <a:gd name="T5" fmla="*/ 0 h 274"/>
                  <a:gd name="T6" fmla="*/ 3 w 334"/>
                  <a:gd name="T7" fmla="*/ 2 h 274"/>
                  <a:gd name="T8" fmla="*/ 0 w 334"/>
                  <a:gd name="T9" fmla="*/ 9 h 274"/>
                  <a:gd name="T10" fmla="*/ 0 w 334"/>
                  <a:gd name="T11" fmla="*/ 51 h 274"/>
                  <a:gd name="T12" fmla="*/ 1 w 334"/>
                  <a:gd name="T13" fmla="*/ 52 h 274"/>
                  <a:gd name="T14" fmla="*/ 8 w 334"/>
                  <a:gd name="T15" fmla="*/ 44 h 274"/>
                  <a:gd name="T16" fmla="*/ 18 w 334"/>
                  <a:gd name="T17" fmla="*/ 38 h 274"/>
                  <a:gd name="T18" fmla="*/ 18 w 334"/>
                  <a:gd name="T19" fmla="*/ 18 h 274"/>
                  <a:gd name="T20" fmla="*/ 316 w 334"/>
                  <a:gd name="T21" fmla="*/ 18 h 274"/>
                  <a:gd name="T22" fmla="*/ 316 w 334"/>
                  <a:gd name="T23" fmla="*/ 256 h 274"/>
                  <a:gd name="T24" fmla="*/ 88 w 334"/>
                  <a:gd name="T25" fmla="*/ 256 h 274"/>
                  <a:gd name="T26" fmla="*/ 88 w 334"/>
                  <a:gd name="T27" fmla="*/ 274 h 274"/>
                  <a:gd name="T28" fmla="*/ 325 w 334"/>
                  <a:gd name="T29" fmla="*/ 274 h 274"/>
                  <a:gd name="T30" fmla="*/ 331 w 334"/>
                  <a:gd name="T31" fmla="*/ 271 h 274"/>
                  <a:gd name="T32" fmla="*/ 334 w 334"/>
                  <a:gd name="T33" fmla="*/ 265 h 274"/>
                  <a:gd name="T34" fmla="*/ 334 w 334"/>
                  <a:gd name="T35" fmla="*/ 9 h 274"/>
                  <a:gd name="T36" fmla="*/ 331 w 334"/>
                  <a:gd name="T37" fmla="*/ 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4" h="274">
                    <a:moveTo>
                      <a:pt x="331" y="2"/>
                    </a:moveTo>
                    <a:cubicBezTo>
                      <a:pt x="329" y="1"/>
                      <a:pt x="327" y="0"/>
                      <a:pt x="325" y="0"/>
                    </a:cubicBezTo>
                    <a:cubicBezTo>
                      <a:pt x="9" y="0"/>
                      <a:pt x="9" y="0"/>
                      <a:pt x="9" y="0"/>
                    </a:cubicBezTo>
                    <a:cubicBezTo>
                      <a:pt x="7" y="0"/>
                      <a:pt x="5" y="1"/>
                      <a:pt x="3" y="2"/>
                    </a:cubicBezTo>
                    <a:cubicBezTo>
                      <a:pt x="1" y="4"/>
                      <a:pt x="0" y="6"/>
                      <a:pt x="0" y="9"/>
                    </a:cubicBezTo>
                    <a:cubicBezTo>
                      <a:pt x="0" y="51"/>
                      <a:pt x="0" y="51"/>
                      <a:pt x="0" y="51"/>
                    </a:cubicBezTo>
                    <a:cubicBezTo>
                      <a:pt x="1" y="52"/>
                      <a:pt x="1" y="52"/>
                      <a:pt x="1" y="52"/>
                    </a:cubicBezTo>
                    <a:cubicBezTo>
                      <a:pt x="8" y="44"/>
                      <a:pt x="8" y="44"/>
                      <a:pt x="8" y="44"/>
                    </a:cubicBezTo>
                    <a:cubicBezTo>
                      <a:pt x="11" y="41"/>
                      <a:pt x="15" y="39"/>
                      <a:pt x="18" y="38"/>
                    </a:cubicBezTo>
                    <a:cubicBezTo>
                      <a:pt x="18" y="18"/>
                      <a:pt x="18" y="18"/>
                      <a:pt x="18" y="18"/>
                    </a:cubicBezTo>
                    <a:cubicBezTo>
                      <a:pt x="316" y="18"/>
                      <a:pt x="316" y="18"/>
                      <a:pt x="316" y="18"/>
                    </a:cubicBezTo>
                    <a:cubicBezTo>
                      <a:pt x="316" y="256"/>
                      <a:pt x="316" y="256"/>
                      <a:pt x="316" y="256"/>
                    </a:cubicBezTo>
                    <a:cubicBezTo>
                      <a:pt x="88" y="256"/>
                      <a:pt x="88" y="256"/>
                      <a:pt x="88" y="256"/>
                    </a:cubicBezTo>
                    <a:cubicBezTo>
                      <a:pt x="88" y="274"/>
                      <a:pt x="88" y="274"/>
                      <a:pt x="88" y="274"/>
                    </a:cubicBezTo>
                    <a:cubicBezTo>
                      <a:pt x="325" y="274"/>
                      <a:pt x="325" y="274"/>
                      <a:pt x="325" y="274"/>
                    </a:cubicBezTo>
                    <a:cubicBezTo>
                      <a:pt x="327" y="274"/>
                      <a:pt x="329" y="273"/>
                      <a:pt x="331" y="271"/>
                    </a:cubicBezTo>
                    <a:cubicBezTo>
                      <a:pt x="333" y="270"/>
                      <a:pt x="334" y="268"/>
                      <a:pt x="334" y="265"/>
                    </a:cubicBezTo>
                    <a:cubicBezTo>
                      <a:pt x="334" y="9"/>
                      <a:pt x="334" y="9"/>
                      <a:pt x="334" y="9"/>
                    </a:cubicBezTo>
                    <a:cubicBezTo>
                      <a:pt x="334" y="6"/>
                      <a:pt x="333" y="4"/>
                      <a:pt x="3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p:cNvSpPr>
                <a:spLocks/>
              </p:cNvSpPr>
              <p:nvPr/>
            </p:nvSpPr>
            <p:spPr bwMode="auto">
              <a:xfrm>
                <a:off x="2765425" y="771525"/>
                <a:ext cx="23813" cy="41275"/>
              </a:xfrm>
              <a:custGeom>
                <a:avLst/>
                <a:gdLst>
                  <a:gd name="T0" fmla="*/ 6 w 12"/>
                  <a:gd name="T1" fmla="*/ 0 h 20"/>
                  <a:gd name="T2" fmla="*/ 0 w 12"/>
                  <a:gd name="T3" fmla="*/ 6 h 20"/>
                  <a:gd name="T4" fmla="*/ 0 w 12"/>
                  <a:gd name="T5" fmla="*/ 14 h 20"/>
                  <a:gd name="T6" fmla="*/ 6 w 12"/>
                  <a:gd name="T7" fmla="*/ 20 h 20"/>
                  <a:gd name="T8" fmla="*/ 12 w 12"/>
                  <a:gd name="T9" fmla="*/ 14 h 20"/>
                  <a:gd name="T10" fmla="*/ 12 w 12"/>
                  <a:gd name="T11" fmla="*/ 6 h 20"/>
                  <a:gd name="T12" fmla="*/ 6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6" y="0"/>
                    </a:moveTo>
                    <a:cubicBezTo>
                      <a:pt x="3" y="0"/>
                      <a:pt x="0" y="3"/>
                      <a:pt x="0" y="6"/>
                    </a:cubicBezTo>
                    <a:cubicBezTo>
                      <a:pt x="0" y="14"/>
                      <a:pt x="0" y="14"/>
                      <a:pt x="0" y="14"/>
                    </a:cubicBezTo>
                    <a:cubicBezTo>
                      <a:pt x="0" y="18"/>
                      <a:pt x="3" y="20"/>
                      <a:pt x="6" y="20"/>
                    </a:cubicBezTo>
                    <a:cubicBezTo>
                      <a:pt x="9" y="20"/>
                      <a:pt x="12" y="18"/>
                      <a:pt x="12" y="14"/>
                    </a:cubicBezTo>
                    <a:cubicBezTo>
                      <a:pt x="12" y="6"/>
                      <a:pt x="12" y="6"/>
                      <a:pt x="12" y="6"/>
                    </a:cubicBezTo>
                    <a:cubicBezTo>
                      <a:pt x="12" y="3"/>
                      <a:pt x="9"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p:nvSpPr>
            <p:spPr bwMode="auto">
              <a:xfrm>
                <a:off x="2765425" y="688975"/>
                <a:ext cx="23813" cy="41275"/>
              </a:xfrm>
              <a:custGeom>
                <a:avLst/>
                <a:gdLst>
                  <a:gd name="T0" fmla="*/ 12 w 12"/>
                  <a:gd name="T1" fmla="*/ 6 h 20"/>
                  <a:gd name="T2" fmla="*/ 6 w 12"/>
                  <a:gd name="T3" fmla="*/ 0 h 20"/>
                  <a:gd name="T4" fmla="*/ 0 w 12"/>
                  <a:gd name="T5" fmla="*/ 6 h 20"/>
                  <a:gd name="T6" fmla="*/ 0 w 12"/>
                  <a:gd name="T7" fmla="*/ 14 h 20"/>
                  <a:gd name="T8" fmla="*/ 6 w 12"/>
                  <a:gd name="T9" fmla="*/ 20 h 20"/>
                  <a:gd name="T10" fmla="*/ 12 w 12"/>
                  <a:gd name="T11" fmla="*/ 14 h 20"/>
                  <a:gd name="T12" fmla="*/ 12 w 12"/>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6"/>
                    </a:moveTo>
                    <a:cubicBezTo>
                      <a:pt x="12" y="3"/>
                      <a:pt x="9" y="0"/>
                      <a:pt x="6" y="0"/>
                    </a:cubicBezTo>
                    <a:cubicBezTo>
                      <a:pt x="3" y="0"/>
                      <a:pt x="0" y="3"/>
                      <a:pt x="0" y="6"/>
                    </a:cubicBezTo>
                    <a:cubicBezTo>
                      <a:pt x="0" y="14"/>
                      <a:pt x="0" y="14"/>
                      <a:pt x="0" y="14"/>
                    </a:cubicBezTo>
                    <a:cubicBezTo>
                      <a:pt x="0" y="18"/>
                      <a:pt x="3" y="20"/>
                      <a:pt x="6" y="20"/>
                    </a:cubicBezTo>
                    <a:cubicBezTo>
                      <a:pt x="9" y="20"/>
                      <a:pt x="12" y="18"/>
                      <a:pt x="12" y="14"/>
                    </a:cubicBez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p:cNvSpPr>
                <a:spLocks/>
              </p:cNvSpPr>
              <p:nvPr/>
            </p:nvSpPr>
            <p:spPr bwMode="auto">
              <a:xfrm>
                <a:off x="2765425" y="604838"/>
                <a:ext cx="23813" cy="41275"/>
              </a:xfrm>
              <a:custGeom>
                <a:avLst/>
                <a:gdLst>
                  <a:gd name="T0" fmla="*/ 12 w 12"/>
                  <a:gd name="T1" fmla="*/ 6 h 20"/>
                  <a:gd name="T2" fmla="*/ 6 w 12"/>
                  <a:gd name="T3" fmla="*/ 0 h 20"/>
                  <a:gd name="T4" fmla="*/ 0 w 12"/>
                  <a:gd name="T5" fmla="*/ 6 h 20"/>
                  <a:gd name="T6" fmla="*/ 0 w 12"/>
                  <a:gd name="T7" fmla="*/ 14 h 20"/>
                  <a:gd name="T8" fmla="*/ 6 w 12"/>
                  <a:gd name="T9" fmla="*/ 20 h 20"/>
                  <a:gd name="T10" fmla="*/ 12 w 12"/>
                  <a:gd name="T11" fmla="*/ 14 h 20"/>
                  <a:gd name="T12" fmla="*/ 12 w 12"/>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6"/>
                    </a:moveTo>
                    <a:cubicBezTo>
                      <a:pt x="12" y="3"/>
                      <a:pt x="9" y="0"/>
                      <a:pt x="6" y="0"/>
                    </a:cubicBezTo>
                    <a:cubicBezTo>
                      <a:pt x="3" y="0"/>
                      <a:pt x="0" y="3"/>
                      <a:pt x="0" y="6"/>
                    </a:cubicBezTo>
                    <a:cubicBezTo>
                      <a:pt x="0" y="14"/>
                      <a:pt x="0" y="14"/>
                      <a:pt x="0" y="14"/>
                    </a:cubicBezTo>
                    <a:cubicBezTo>
                      <a:pt x="0" y="18"/>
                      <a:pt x="3" y="20"/>
                      <a:pt x="6" y="20"/>
                    </a:cubicBezTo>
                    <a:cubicBezTo>
                      <a:pt x="9" y="20"/>
                      <a:pt x="12" y="18"/>
                      <a:pt x="12" y="14"/>
                    </a:cubicBez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p:cNvSpPr>
                <a:spLocks/>
              </p:cNvSpPr>
              <p:nvPr/>
            </p:nvSpPr>
            <p:spPr bwMode="auto">
              <a:xfrm>
                <a:off x="2765425" y="522288"/>
                <a:ext cx="23813" cy="41275"/>
              </a:xfrm>
              <a:custGeom>
                <a:avLst/>
                <a:gdLst>
                  <a:gd name="T0" fmla="*/ 12 w 12"/>
                  <a:gd name="T1" fmla="*/ 6 h 20"/>
                  <a:gd name="T2" fmla="*/ 6 w 12"/>
                  <a:gd name="T3" fmla="*/ 0 h 20"/>
                  <a:gd name="T4" fmla="*/ 0 w 12"/>
                  <a:gd name="T5" fmla="*/ 6 h 20"/>
                  <a:gd name="T6" fmla="*/ 0 w 12"/>
                  <a:gd name="T7" fmla="*/ 14 h 20"/>
                  <a:gd name="T8" fmla="*/ 6 w 12"/>
                  <a:gd name="T9" fmla="*/ 20 h 20"/>
                  <a:gd name="T10" fmla="*/ 12 w 12"/>
                  <a:gd name="T11" fmla="*/ 14 h 20"/>
                  <a:gd name="T12" fmla="*/ 12 w 12"/>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6"/>
                    </a:moveTo>
                    <a:cubicBezTo>
                      <a:pt x="12" y="3"/>
                      <a:pt x="9" y="0"/>
                      <a:pt x="6" y="0"/>
                    </a:cubicBezTo>
                    <a:cubicBezTo>
                      <a:pt x="3" y="0"/>
                      <a:pt x="0" y="3"/>
                      <a:pt x="0" y="6"/>
                    </a:cubicBezTo>
                    <a:cubicBezTo>
                      <a:pt x="0" y="14"/>
                      <a:pt x="0" y="14"/>
                      <a:pt x="0" y="14"/>
                    </a:cubicBezTo>
                    <a:cubicBezTo>
                      <a:pt x="0" y="18"/>
                      <a:pt x="3" y="20"/>
                      <a:pt x="6" y="20"/>
                    </a:cubicBezTo>
                    <a:cubicBezTo>
                      <a:pt x="9" y="20"/>
                      <a:pt x="12" y="18"/>
                      <a:pt x="12" y="14"/>
                    </a:cubicBez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p:cNvSpPr>
                <a:spLocks/>
              </p:cNvSpPr>
              <p:nvPr/>
            </p:nvSpPr>
            <p:spPr bwMode="auto">
              <a:xfrm>
                <a:off x="2665413"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2582863"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2500313"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p:cNvSpPr>
                <a:spLocks/>
              </p:cNvSpPr>
              <p:nvPr/>
            </p:nvSpPr>
            <p:spPr bwMode="auto">
              <a:xfrm>
                <a:off x="2416175" y="455613"/>
                <a:ext cx="42863"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p:nvSpPr>
            <p:spPr bwMode="auto">
              <a:xfrm>
                <a:off x="2333625"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p:nvSpPr>
            <p:spPr bwMode="auto">
              <a:xfrm>
                <a:off x="2251075"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p:nvSpPr>
            <p:spPr bwMode="auto">
              <a:xfrm>
                <a:off x="2747963"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p:cNvSpPr>
              <p:nvPr/>
            </p:nvSpPr>
            <p:spPr bwMode="auto">
              <a:xfrm>
                <a:off x="2665413" y="854075"/>
                <a:ext cx="41275" cy="25400"/>
              </a:xfrm>
              <a:custGeom>
                <a:avLst/>
                <a:gdLst>
                  <a:gd name="T0" fmla="*/ 14 w 20"/>
                  <a:gd name="T1" fmla="*/ 0 h 12"/>
                  <a:gd name="T2" fmla="*/ 6 w 20"/>
                  <a:gd name="T3" fmla="*/ 0 h 12"/>
                  <a:gd name="T4" fmla="*/ 0 w 20"/>
                  <a:gd name="T5" fmla="*/ 6 h 12"/>
                  <a:gd name="T6" fmla="*/ 6 w 20"/>
                  <a:gd name="T7" fmla="*/ 12 h 12"/>
                  <a:gd name="T8" fmla="*/ 14 w 20"/>
                  <a:gd name="T9" fmla="*/ 12 h 12"/>
                  <a:gd name="T10" fmla="*/ 20 w 20"/>
                  <a:gd name="T11" fmla="*/ 6 h 12"/>
                  <a:gd name="T12" fmla="*/ 1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14" y="0"/>
                    </a:moveTo>
                    <a:cubicBezTo>
                      <a:pt x="6" y="0"/>
                      <a:pt x="6" y="0"/>
                      <a:pt x="6" y="0"/>
                    </a:cubicBezTo>
                    <a:cubicBezTo>
                      <a:pt x="3" y="0"/>
                      <a:pt x="0" y="3"/>
                      <a:pt x="0" y="6"/>
                    </a:cubicBezTo>
                    <a:cubicBezTo>
                      <a:pt x="0" y="10"/>
                      <a:pt x="3" y="12"/>
                      <a:pt x="6" y="12"/>
                    </a:cubicBezTo>
                    <a:cubicBezTo>
                      <a:pt x="14" y="12"/>
                      <a:pt x="14" y="12"/>
                      <a:pt x="14" y="12"/>
                    </a:cubicBezTo>
                    <a:cubicBezTo>
                      <a:pt x="17" y="12"/>
                      <a:pt x="20" y="10"/>
                      <a:pt x="20" y="6"/>
                    </a:cubicBezTo>
                    <a:cubicBezTo>
                      <a:pt x="20" y="3"/>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8"/>
              <p:cNvSpPr>
                <a:spLocks/>
              </p:cNvSpPr>
              <p:nvPr/>
            </p:nvSpPr>
            <p:spPr bwMode="auto">
              <a:xfrm>
                <a:off x="2582863" y="854075"/>
                <a:ext cx="41275" cy="25400"/>
              </a:xfrm>
              <a:custGeom>
                <a:avLst/>
                <a:gdLst>
                  <a:gd name="T0" fmla="*/ 14 w 20"/>
                  <a:gd name="T1" fmla="*/ 0 h 12"/>
                  <a:gd name="T2" fmla="*/ 6 w 20"/>
                  <a:gd name="T3" fmla="*/ 0 h 12"/>
                  <a:gd name="T4" fmla="*/ 0 w 20"/>
                  <a:gd name="T5" fmla="*/ 6 h 12"/>
                  <a:gd name="T6" fmla="*/ 6 w 20"/>
                  <a:gd name="T7" fmla="*/ 12 h 12"/>
                  <a:gd name="T8" fmla="*/ 14 w 20"/>
                  <a:gd name="T9" fmla="*/ 12 h 12"/>
                  <a:gd name="T10" fmla="*/ 20 w 20"/>
                  <a:gd name="T11" fmla="*/ 6 h 12"/>
                  <a:gd name="T12" fmla="*/ 1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14" y="0"/>
                    </a:moveTo>
                    <a:cubicBezTo>
                      <a:pt x="6" y="0"/>
                      <a:pt x="6" y="0"/>
                      <a:pt x="6" y="0"/>
                    </a:cubicBezTo>
                    <a:cubicBezTo>
                      <a:pt x="3" y="0"/>
                      <a:pt x="0" y="3"/>
                      <a:pt x="0" y="6"/>
                    </a:cubicBezTo>
                    <a:cubicBezTo>
                      <a:pt x="0" y="10"/>
                      <a:pt x="3" y="12"/>
                      <a:pt x="6" y="12"/>
                    </a:cubicBezTo>
                    <a:cubicBezTo>
                      <a:pt x="14" y="12"/>
                      <a:pt x="14" y="12"/>
                      <a:pt x="14" y="12"/>
                    </a:cubicBezTo>
                    <a:cubicBezTo>
                      <a:pt x="17" y="12"/>
                      <a:pt x="20" y="10"/>
                      <a:pt x="20" y="6"/>
                    </a:cubicBezTo>
                    <a:cubicBezTo>
                      <a:pt x="20" y="3"/>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p:cNvSpPr>
              <p:nvPr/>
            </p:nvSpPr>
            <p:spPr bwMode="auto">
              <a:xfrm>
                <a:off x="2500313" y="854075"/>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
              <p:cNvSpPr>
                <a:spLocks/>
              </p:cNvSpPr>
              <p:nvPr/>
            </p:nvSpPr>
            <p:spPr bwMode="auto">
              <a:xfrm>
                <a:off x="2416175" y="854075"/>
                <a:ext cx="42863" cy="25400"/>
              </a:xfrm>
              <a:custGeom>
                <a:avLst/>
                <a:gdLst>
                  <a:gd name="T0" fmla="*/ 14 w 20"/>
                  <a:gd name="T1" fmla="*/ 0 h 12"/>
                  <a:gd name="T2" fmla="*/ 6 w 20"/>
                  <a:gd name="T3" fmla="*/ 0 h 12"/>
                  <a:gd name="T4" fmla="*/ 0 w 20"/>
                  <a:gd name="T5" fmla="*/ 6 h 12"/>
                  <a:gd name="T6" fmla="*/ 6 w 20"/>
                  <a:gd name="T7" fmla="*/ 12 h 12"/>
                  <a:gd name="T8" fmla="*/ 14 w 20"/>
                  <a:gd name="T9" fmla="*/ 12 h 12"/>
                  <a:gd name="T10" fmla="*/ 20 w 20"/>
                  <a:gd name="T11" fmla="*/ 6 h 12"/>
                  <a:gd name="T12" fmla="*/ 1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14" y="0"/>
                    </a:moveTo>
                    <a:cubicBezTo>
                      <a:pt x="6" y="0"/>
                      <a:pt x="6" y="0"/>
                      <a:pt x="6" y="0"/>
                    </a:cubicBezTo>
                    <a:cubicBezTo>
                      <a:pt x="3" y="0"/>
                      <a:pt x="0" y="3"/>
                      <a:pt x="0" y="6"/>
                    </a:cubicBezTo>
                    <a:cubicBezTo>
                      <a:pt x="0" y="10"/>
                      <a:pt x="3" y="12"/>
                      <a:pt x="6" y="12"/>
                    </a:cubicBezTo>
                    <a:cubicBezTo>
                      <a:pt x="14" y="12"/>
                      <a:pt x="14" y="12"/>
                      <a:pt x="14" y="12"/>
                    </a:cubicBezTo>
                    <a:cubicBezTo>
                      <a:pt x="17" y="12"/>
                      <a:pt x="20" y="10"/>
                      <a:pt x="20" y="6"/>
                    </a:cubicBezTo>
                    <a:cubicBezTo>
                      <a:pt x="20" y="3"/>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1"/>
              <p:cNvSpPr>
                <a:spLocks/>
              </p:cNvSpPr>
              <p:nvPr/>
            </p:nvSpPr>
            <p:spPr bwMode="auto">
              <a:xfrm>
                <a:off x="2747963" y="854075"/>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2"/>
              <p:cNvSpPr>
                <a:spLocks noChangeArrowheads="1"/>
              </p:cNvSpPr>
              <p:nvPr/>
            </p:nvSpPr>
            <p:spPr bwMode="auto">
              <a:xfrm>
                <a:off x="2508250" y="582613"/>
                <a:ext cx="1682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3"/>
              <p:cNvSpPr>
                <a:spLocks noChangeArrowheads="1"/>
              </p:cNvSpPr>
              <p:nvPr/>
            </p:nvSpPr>
            <p:spPr bwMode="auto">
              <a:xfrm>
                <a:off x="2508250" y="655638"/>
                <a:ext cx="16827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4"/>
              <p:cNvSpPr>
                <a:spLocks noChangeArrowheads="1"/>
              </p:cNvSpPr>
              <p:nvPr/>
            </p:nvSpPr>
            <p:spPr bwMode="auto">
              <a:xfrm>
                <a:off x="2508250" y="727075"/>
                <a:ext cx="1682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5"/>
              <p:cNvSpPr>
                <a:spLocks/>
              </p:cNvSpPr>
              <p:nvPr/>
            </p:nvSpPr>
            <p:spPr bwMode="auto">
              <a:xfrm>
                <a:off x="2122488" y="879475"/>
                <a:ext cx="193675" cy="198437"/>
              </a:xfrm>
              <a:custGeom>
                <a:avLst/>
                <a:gdLst>
                  <a:gd name="T0" fmla="*/ 82 w 93"/>
                  <a:gd name="T1" fmla="*/ 10 h 96"/>
                  <a:gd name="T2" fmla="*/ 70 w 93"/>
                  <a:gd name="T3" fmla="*/ 18 h 96"/>
                  <a:gd name="T4" fmla="*/ 66 w 93"/>
                  <a:gd name="T5" fmla="*/ 19 h 96"/>
                  <a:gd name="T6" fmla="*/ 55 w 93"/>
                  <a:gd name="T7" fmla="*/ 15 h 96"/>
                  <a:gd name="T8" fmla="*/ 47 w 93"/>
                  <a:gd name="T9" fmla="*/ 9 h 96"/>
                  <a:gd name="T10" fmla="*/ 38 w 93"/>
                  <a:gd name="T11" fmla="*/ 15 h 96"/>
                  <a:gd name="T12" fmla="*/ 27 w 93"/>
                  <a:gd name="T13" fmla="*/ 19 h 96"/>
                  <a:gd name="T14" fmla="*/ 24 w 93"/>
                  <a:gd name="T15" fmla="*/ 18 h 96"/>
                  <a:gd name="T16" fmla="*/ 12 w 93"/>
                  <a:gd name="T17" fmla="*/ 10 h 96"/>
                  <a:gd name="T18" fmla="*/ 6 w 93"/>
                  <a:gd name="T19" fmla="*/ 0 h 96"/>
                  <a:gd name="T20" fmla="*/ 0 w 93"/>
                  <a:gd name="T21" fmla="*/ 2 h 96"/>
                  <a:gd name="T22" fmla="*/ 0 w 93"/>
                  <a:gd name="T23" fmla="*/ 96 h 96"/>
                  <a:gd name="T24" fmla="*/ 47 w 93"/>
                  <a:gd name="T25" fmla="*/ 70 h 96"/>
                  <a:gd name="T26" fmla="*/ 93 w 93"/>
                  <a:gd name="T27" fmla="*/ 96 h 96"/>
                  <a:gd name="T28" fmla="*/ 93 w 93"/>
                  <a:gd name="T29" fmla="*/ 2 h 96"/>
                  <a:gd name="T30" fmla="*/ 87 w 93"/>
                  <a:gd name="T31" fmla="*/ 0 h 96"/>
                  <a:gd name="T32" fmla="*/ 82 w 93"/>
                  <a:gd name="T33"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96">
                    <a:moveTo>
                      <a:pt x="82" y="10"/>
                    </a:moveTo>
                    <a:cubicBezTo>
                      <a:pt x="79" y="14"/>
                      <a:pt x="75" y="17"/>
                      <a:pt x="70" y="18"/>
                    </a:cubicBezTo>
                    <a:cubicBezTo>
                      <a:pt x="69" y="19"/>
                      <a:pt x="67" y="19"/>
                      <a:pt x="66" y="19"/>
                    </a:cubicBezTo>
                    <a:cubicBezTo>
                      <a:pt x="62" y="19"/>
                      <a:pt x="59" y="18"/>
                      <a:pt x="55" y="15"/>
                    </a:cubicBezTo>
                    <a:cubicBezTo>
                      <a:pt x="47" y="9"/>
                      <a:pt x="47" y="9"/>
                      <a:pt x="47" y="9"/>
                    </a:cubicBezTo>
                    <a:cubicBezTo>
                      <a:pt x="38" y="15"/>
                      <a:pt x="38" y="15"/>
                      <a:pt x="38" y="15"/>
                    </a:cubicBezTo>
                    <a:cubicBezTo>
                      <a:pt x="35" y="18"/>
                      <a:pt x="31" y="19"/>
                      <a:pt x="27" y="19"/>
                    </a:cubicBezTo>
                    <a:cubicBezTo>
                      <a:pt x="26" y="19"/>
                      <a:pt x="25" y="19"/>
                      <a:pt x="24" y="18"/>
                    </a:cubicBezTo>
                    <a:cubicBezTo>
                      <a:pt x="19" y="17"/>
                      <a:pt x="14" y="14"/>
                      <a:pt x="12" y="10"/>
                    </a:cubicBezTo>
                    <a:cubicBezTo>
                      <a:pt x="6" y="0"/>
                      <a:pt x="6" y="0"/>
                      <a:pt x="6" y="0"/>
                    </a:cubicBezTo>
                    <a:cubicBezTo>
                      <a:pt x="0" y="2"/>
                      <a:pt x="0" y="2"/>
                      <a:pt x="0" y="2"/>
                    </a:cubicBezTo>
                    <a:cubicBezTo>
                      <a:pt x="0" y="96"/>
                      <a:pt x="0" y="96"/>
                      <a:pt x="0" y="96"/>
                    </a:cubicBezTo>
                    <a:cubicBezTo>
                      <a:pt x="47" y="70"/>
                      <a:pt x="47" y="70"/>
                      <a:pt x="47" y="70"/>
                    </a:cubicBezTo>
                    <a:cubicBezTo>
                      <a:pt x="93" y="96"/>
                      <a:pt x="93" y="96"/>
                      <a:pt x="93" y="96"/>
                    </a:cubicBezTo>
                    <a:cubicBezTo>
                      <a:pt x="93" y="2"/>
                      <a:pt x="93" y="2"/>
                      <a:pt x="93" y="2"/>
                    </a:cubicBezTo>
                    <a:cubicBezTo>
                      <a:pt x="87" y="0"/>
                      <a:pt x="87" y="0"/>
                      <a:pt x="87" y="0"/>
                    </a:cubicBezTo>
                    <a:lnTo>
                      <a:pt x="8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6"/>
              <p:cNvSpPr>
                <a:spLocks noEditPoints="1"/>
              </p:cNvSpPr>
              <p:nvPr/>
            </p:nvSpPr>
            <p:spPr bwMode="auto">
              <a:xfrm>
                <a:off x="2027238" y="500063"/>
                <a:ext cx="384175" cy="381000"/>
              </a:xfrm>
              <a:custGeom>
                <a:avLst/>
                <a:gdLst>
                  <a:gd name="T0" fmla="*/ 35 w 185"/>
                  <a:gd name="T1" fmla="*/ 144 h 184"/>
                  <a:gd name="T2" fmla="*/ 38 w 185"/>
                  <a:gd name="T3" fmla="*/ 168 h 184"/>
                  <a:gd name="T4" fmla="*/ 61 w 185"/>
                  <a:gd name="T5" fmla="*/ 163 h 184"/>
                  <a:gd name="T6" fmla="*/ 73 w 185"/>
                  <a:gd name="T7" fmla="*/ 184 h 184"/>
                  <a:gd name="T8" fmla="*/ 93 w 185"/>
                  <a:gd name="T9" fmla="*/ 170 h 184"/>
                  <a:gd name="T10" fmla="*/ 112 w 185"/>
                  <a:gd name="T11" fmla="*/ 184 h 184"/>
                  <a:gd name="T12" fmla="*/ 124 w 185"/>
                  <a:gd name="T13" fmla="*/ 163 h 184"/>
                  <a:gd name="T14" fmla="*/ 147 w 185"/>
                  <a:gd name="T15" fmla="*/ 168 h 184"/>
                  <a:gd name="T16" fmla="*/ 150 w 185"/>
                  <a:gd name="T17" fmla="*/ 144 h 184"/>
                  <a:gd name="T18" fmla="*/ 173 w 185"/>
                  <a:gd name="T19" fmla="*/ 139 h 184"/>
                  <a:gd name="T20" fmla="*/ 166 w 185"/>
                  <a:gd name="T21" fmla="*/ 117 h 184"/>
                  <a:gd name="T22" fmla="*/ 185 w 185"/>
                  <a:gd name="T23" fmla="*/ 102 h 184"/>
                  <a:gd name="T24" fmla="*/ 169 w 185"/>
                  <a:gd name="T25" fmla="*/ 85 h 184"/>
                  <a:gd name="T26" fmla="*/ 181 w 185"/>
                  <a:gd name="T27" fmla="*/ 64 h 184"/>
                  <a:gd name="T28" fmla="*/ 159 w 185"/>
                  <a:gd name="T29" fmla="*/ 54 h 184"/>
                  <a:gd name="T30" fmla="*/ 162 w 185"/>
                  <a:gd name="T31" fmla="*/ 30 h 184"/>
                  <a:gd name="T32" fmla="*/ 138 w 185"/>
                  <a:gd name="T33" fmla="*/ 30 h 184"/>
                  <a:gd name="T34" fmla="*/ 131 w 185"/>
                  <a:gd name="T35" fmla="*/ 8 h 184"/>
                  <a:gd name="T36" fmla="*/ 109 w 185"/>
                  <a:gd name="T37" fmla="*/ 17 h 184"/>
                  <a:gd name="T38" fmla="*/ 93 w 185"/>
                  <a:gd name="T39" fmla="*/ 0 h 184"/>
                  <a:gd name="T40" fmla="*/ 77 w 185"/>
                  <a:gd name="T41" fmla="*/ 17 h 184"/>
                  <a:gd name="T42" fmla="*/ 55 w 185"/>
                  <a:gd name="T43" fmla="*/ 8 h 184"/>
                  <a:gd name="T44" fmla="*/ 47 w 185"/>
                  <a:gd name="T45" fmla="*/ 30 h 184"/>
                  <a:gd name="T46" fmla="*/ 23 w 185"/>
                  <a:gd name="T47" fmla="*/ 30 h 184"/>
                  <a:gd name="T48" fmla="*/ 26 w 185"/>
                  <a:gd name="T49" fmla="*/ 54 h 184"/>
                  <a:gd name="T50" fmla="*/ 4 w 185"/>
                  <a:gd name="T51" fmla="*/ 64 h 184"/>
                  <a:gd name="T52" fmla="*/ 16 w 185"/>
                  <a:gd name="T53" fmla="*/ 85 h 184"/>
                  <a:gd name="T54" fmla="*/ 0 w 185"/>
                  <a:gd name="T55" fmla="*/ 102 h 184"/>
                  <a:gd name="T56" fmla="*/ 19 w 185"/>
                  <a:gd name="T57" fmla="*/ 117 h 184"/>
                  <a:gd name="T58" fmla="*/ 12 w 185"/>
                  <a:gd name="T59" fmla="*/ 139 h 184"/>
                  <a:gd name="T60" fmla="*/ 35 w 185"/>
                  <a:gd name="T61" fmla="*/ 144 h 184"/>
                  <a:gd name="T62" fmla="*/ 92 w 185"/>
                  <a:gd name="T63" fmla="*/ 53 h 184"/>
                  <a:gd name="T64" fmla="*/ 131 w 185"/>
                  <a:gd name="T65" fmla="*/ 92 h 184"/>
                  <a:gd name="T66" fmla="*/ 93 w 185"/>
                  <a:gd name="T67" fmla="*/ 130 h 184"/>
                  <a:gd name="T68" fmla="*/ 54 w 185"/>
                  <a:gd name="T69" fmla="*/ 92 h 184"/>
                  <a:gd name="T70" fmla="*/ 92 w 185"/>
                  <a:gd name="T71" fmla="*/ 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184">
                    <a:moveTo>
                      <a:pt x="35" y="144"/>
                    </a:moveTo>
                    <a:cubicBezTo>
                      <a:pt x="38" y="168"/>
                      <a:pt x="38" y="168"/>
                      <a:pt x="38" y="168"/>
                    </a:cubicBezTo>
                    <a:cubicBezTo>
                      <a:pt x="61" y="163"/>
                      <a:pt x="61" y="163"/>
                      <a:pt x="61" y="163"/>
                    </a:cubicBezTo>
                    <a:cubicBezTo>
                      <a:pt x="73" y="184"/>
                      <a:pt x="73" y="184"/>
                      <a:pt x="73" y="184"/>
                    </a:cubicBezTo>
                    <a:cubicBezTo>
                      <a:pt x="93" y="170"/>
                      <a:pt x="93" y="170"/>
                      <a:pt x="93" y="170"/>
                    </a:cubicBezTo>
                    <a:cubicBezTo>
                      <a:pt x="112" y="184"/>
                      <a:pt x="112" y="184"/>
                      <a:pt x="112" y="184"/>
                    </a:cubicBezTo>
                    <a:cubicBezTo>
                      <a:pt x="124" y="163"/>
                      <a:pt x="124" y="163"/>
                      <a:pt x="124" y="163"/>
                    </a:cubicBezTo>
                    <a:cubicBezTo>
                      <a:pt x="147" y="168"/>
                      <a:pt x="147" y="168"/>
                      <a:pt x="147" y="168"/>
                    </a:cubicBezTo>
                    <a:cubicBezTo>
                      <a:pt x="150" y="144"/>
                      <a:pt x="150" y="144"/>
                      <a:pt x="150" y="144"/>
                    </a:cubicBezTo>
                    <a:cubicBezTo>
                      <a:pt x="173" y="139"/>
                      <a:pt x="173" y="139"/>
                      <a:pt x="173" y="139"/>
                    </a:cubicBezTo>
                    <a:cubicBezTo>
                      <a:pt x="166" y="117"/>
                      <a:pt x="166" y="117"/>
                      <a:pt x="166" y="117"/>
                    </a:cubicBezTo>
                    <a:cubicBezTo>
                      <a:pt x="185" y="102"/>
                      <a:pt x="185" y="102"/>
                      <a:pt x="185" y="102"/>
                    </a:cubicBezTo>
                    <a:cubicBezTo>
                      <a:pt x="169" y="85"/>
                      <a:pt x="169" y="85"/>
                      <a:pt x="169" y="85"/>
                    </a:cubicBezTo>
                    <a:cubicBezTo>
                      <a:pt x="181" y="64"/>
                      <a:pt x="181" y="64"/>
                      <a:pt x="181" y="64"/>
                    </a:cubicBezTo>
                    <a:cubicBezTo>
                      <a:pt x="159" y="54"/>
                      <a:pt x="159" y="54"/>
                      <a:pt x="159" y="54"/>
                    </a:cubicBezTo>
                    <a:cubicBezTo>
                      <a:pt x="162" y="30"/>
                      <a:pt x="162" y="30"/>
                      <a:pt x="162" y="30"/>
                    </a:cubicBezTo>
                    <a:cubicBezTo>
                      <a:pt x="138" y="30"/>
                      <a:pt x="138" y="30"/>
                      <a:pt x="138" y="30"/>
                    </a:cubicBezTo>
                    <a:cubicBezTo>
                      <a:pt x="131" y="8"/>
                      <a:pt x="131" y="8"/>
                      <a:pt x="131" y="8"/>
                    </a:cubicBezTo>
                    <a:cubicBezTo>
                      <a:pt x="109" y="17"/>
                      <a:pt x="109" y="17"/>
                      <a:pt x="109" y="17"/>
                    </a:cubicBezTo>
                    <a:cubicBezTo>
                      <a:pt x="93" y="0"/>
                      <a:pt x="93" y="0"/>
                      <a:pt x="93" y="0"/>
                    </a:cubicBezTo>
                    <a:cubicBezTo>
                      <a:pt x="77" y="17"/>
                      <a:pt x="77" y="17"/>
                      <a:pt x="77" y="17"/>
                    </a:cubicBezTo>
                    <a:cubicBezTo>
                      <a:pt x="55" y="8"/>
                      <a:pt x="55" y="8"/>
                      <a:pt x="55" y="8"/>
                    </a:cubicBezTo>
                    <a:cubicBezTo>
                      <a:pt x="47" y="30"/>
                      <a:pt x="47" y="30"/>
                      <a:pt x="47" y="30"/>
                    </a:cubicBezTo>
                    <a:cubicBezTo>
                      <a:pt x="23" y="30"/>
                      <a:pt x="23" y="30"/>
                      <a:pt x="23" y="30"/>
                    </a:cubicBezTo>
                    <a:cubicBezTo>
                      <a:pt x="26" y="54"/>
                      <a:pt x="26" y="54"/>
                      <a:pt x="26" y="54"/>
                    </a:cubicBezTo>
                    <a:cubicBezTo>
                      <a:pt x="4" y="64"/>
                      <a:pt x="4" y="64"/>
                      <a:pt x="4" y="64"/>
                    </a:cubicBezTo>
                    <a:cubicBezTo>
                      <a:pt x="16" y="85"/>
                      <a:pt x="16" y="85"/>
                      <a:pt x="16" y="85"/>
                    </a:cubicBezTo>
                    <a:cubicBezTo>
                      <a:pt x="0" y="102"/>
                      <a:pt x="0" y="102"/>
                      <a:pt x="0" y="102"/>
                    </a:cubicBezTo>
                    <a:cubicBezTo>
                      <a:pt x="19" y="117"/>
                      <a:pt x="19" y="117"/>
                      <a:pt x="19" y="117"/>
                    </a:cubicBezTo>
                    <a:cubicBezTo>
                      <a:pt x="12" y="139"/>
                      <a:pt x="12" y="139"/>
                      <a:pt x="12" y="139"/>
                    </a:cubicBezTo>
                    <a:lnTo>
                      <a:pt x="35" y="144"/>
                    </a:lnTo>
                    <a:close/>
                    <a:moveTo>
                      <a:pt x="92" y="53"/>
                    </a:moveTo>
                    <a:cubicBezTo>
                      <a:pt x="114" y="53"/>
                      <a:pt x="131" y="70"/>
                      <a:pt x="131" y="92"/>
                    </a:cubicBezTo>
                    <a:cubicBezTo>
                      <a:pt x="131" y="113"/>
                      <a:pt x="114" y="130"/>
                      <a:pt x="93" y="130"/>
                    </a:cubicBezTo>
                    <a:cubicBezTo>
                      <a:pt x="71" y="131"/>
                      <a:pt x="54" y="113"/>
                      <a:pt x="54" y="92"/>
                    </a:cubicBezTo>
                    <a:cubicBezTo>
                      <a:pt x="54" y="71"/>
                      <a:pt x="71" y="53"/>
                      <a:pt x="92"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useBgFill="1">
        <p:nvSpPr>
          <p:cNvPr id="55" name="Rectangle 54"/>
          <p:cNvSpPr/>
          <p:nvPr/>
        </p:nvSpPr>
        <p:spPr bwMode="auto">
          <a:xfrm>
            <a:off x="0" y="0"/>
            <a:ext cx="9144000" cy="885826"/>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Notifications</a:t>
            </a:r>
            <a:endParaRPr lang="en-US" dirty="0"/>
          </a:p>
        </p:txBody>
      </p:sp>
      <p:grpSp>
        <p:nvGrpSpPr>
          <p:cNvPr id="3" name="Group 2"/>
          <p:cNvGrpSpPr/>
          <p:nvPr/>
        </p:nvGrpSpPr>
        <p:grpSpPr>
          <a:xfrm>
            <a:off x="711787" y="890602"/>
            <a:ext cx="8051214" cy="1159953"/>
            <a:chOff x="949049" y="1187469"/>
            <a:chExt cx="10734952" cy="1546604"/>
          </a:xfrm>
        </p:grpSpPr>
        <p:sp>
          <p:nvSpPr>
            <p:cNvPr id="8" name="Rectangle 7"/>
            <p:cNvSpPr/>
            <p:nvPr/>
          </p:nvSpPr>
          <p:spPr bwMode="auto">
            <a:xfrm>
              <a:off x="2231540" y="1817174"/>
              <a:ext cx="1223938"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Runs</a:t>
              </a:r>
            </a:p>
          </p:txBody>
        </p:sp>
        <p:sp>
          <p:nvSpPr>
            <p:cNvPr id="9" name="Rectangle 8"/>
            <p:cNvSpPr/>
            <p:nvPr/>
          </p:nvSpPr>
          <p:spPr bwMode="auto">
            <a:xfrm>
              <a:off x="2274350" y="1187469"/>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6447">
                        <a:schemeClr val="accent4">
                          <a:lumMod val="75000"/>
                        </a:schemeClr>
                      </a:gs>
                      <a:gs pos="76000">
                        <a:schemeClr val="accent4">
                          <a:lumMod val="75000"/>
                        </a:schemeClr>
                      </a:gs>
                    </a:gsLst>
                    <a:lin ang="5400000" scaled="1"/>
                  </a:gradFill>
                </a:rPr>
                <a:t>Adds a language which allows you to express rules on all Chef events</a:t>
              </a:r>
            </a:p>
          </p:txBody>
        </p:sp>
        <p:sp>
          <p:nvSpPr>
            <p:cNvPr id="16" name="Rectangle 15"/>
            <p:cNvSpPr/>
            <p:nvPr/>
          </p:nvSpPr>
          <p:spPr bwMode="auto">
            <a:xfrm>
              <a:off x="3562097" y="1817174"/>
              <a:ext cx="2950148"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Resource convergence</a:t>
              </a:r>
            </a:p>
          </p:txBody>
        </p:sp>
        <p:sp>
          <p:nvSpPr>
            <p:cNvPr id="27" name="Freeform 65"/>
            <p:cNvSpPr>
              <a:spLocks noEditPoints="1"/>
            </p:cNvSpPr>
            <p:nvPr/>
          </p:nvSpPr>
          <p:spPr bwMode="auto">
            <a:xfrm>
              <a:off x="949049" y="1512102"/>
              <a:ext cx="729816" cy="836425"/>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Rectangle 55"/>
            <p:cNvSpPr/>
            <p:nvPr/>
          </p:nvSpPr>
          <p:spPr bwMode="auto">
            <a:xfrm>
              <a:off x="7212655" y="1812615"/>
              <a:ext cx="1440804"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Actions</a:t>
              </a:r>
            </a:p>
          </p:txBody>
        </p:sp>
        <p:sp>
          <p:nvSpPr>
            <p:cNvPr id="57" name="Rectangle 56"/>
            <p:cNvSpPr/>
            <p:nvPr/>
          </p:nvSpPr>
          <p:spPr bwMode="auto">
            <a:xfrm>
              <a:off x="9373367" y="1832101"/>
              <a:ext cx="1952918"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Controls</a:t>
              </a:r>
            </a:p>
          </p:txBody>
        </p:sp>
      </p:grpSp>
    </p:spTree>
    <p:extLst>
      <p:ext uri="{BB962C8B-B14F-4D97-AF65-F5344CB8AC3E}">
        <p14:creationId xmlns:p14="http://schemas.microsoft.com/office/powerpoint/2010/main" val="128588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ppt_x"/>
                                          </p:val>
                                        </p:tav>
                                        <p:tav tm="100000">
                                          <p:val>
                                            <p:strVal val="#ppt_x"/>
                                          </p:val>
                                        </p:tav>
                                      </p:tavLst>
                                    </p:anim>
                                    <p:anim calcmode="lin" valueType="num">
                                      <p:cBhvr additive="base">
                                        <p:cTn id="12" dur="750" fill="hold"/>
                                        <p:tgtEl>
                                          <p:spTgt spid="53"/>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750" fill="hold"/>
                                        <p:tgtEl>
                                          <p:spTgt spid="54"/>
                                        </p:tgtEl>
                                        <p:attrNameLst>
                                          <p:attrName>ppt_x</p:attrName>
                                        </p:attrNameLst>
                                      </p:cBhvr>
                                      <p:tavLst>
                                        <p:tav tm="0">
                                          <p:val>
                                            <p:strVal val="#ppt_x"/>
                                          </p:val>
                                        </p:tav>
                                        <p:tav tm="100000">
                                          <p:val>
                                            <p:strVal val="#ppt_x"/>
                                          </p:val>
                                        </p:tav>
                                      </p:tavLst>
                                    </p:anim>
                                    <p:anim calcmode="lin" valueType="num">
                                      <p:cBhvr additive="base">
                                        <p:cTn id="16" dur="75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02"/>
          <p:cNvSpPr/>
          <p:nvPr/>
        </p:nvSpPr>
        <p:spPr>
          <a:xfrm>
            <a:off x="5996380" y="1532745"/>
            <a:ext cx="2766620" cy="653243"/>
          </a:xfrm>
          <a:prstGeom prst="homePlate">
            <a:avLst>
              <a:gd name="adj" fmla="val 22649"/>
            </a:avLst>
          </a:prstGeom>
          <a:solidFill>
            <a:srgbClr val="435464"/>
          </a:solidFill>
          <a:ln w="38100" cmpd="sng">
            <a:solidFill>
              <a:srgbClr val="FFFFFF"/>
            </a:solidFill>
          </a:ln>
        </p:spPr>
        <p:txBody>
          <a:bodyPr lIns="68558" tIns="34267" rIns="68558" bIns="34267" anchor="ctr" anchorCtr="0">
            <a:noAutofit/>
          </a:bodyPr>
          <a:lstStyle/>
          <a:p>
            <a:pPr algn="ctr" defTabSz="685601"/>
            <a:r>
              <a:rPr lang="en-US" sz="2400" dirty="0">
                <a:solidFill>
                  <a:srgbClr val="FFFFFF"/>
                </a:solidFill>
              </a:rPr>
              <a:t>Q1</a:t>
            </a:r>
            <a:endParaRPr sz="2400" dirty="0">
              <a:solidFill>
                <a:srgbClr val="FFFFFF"/>
              </a:solidFill>
            </a:endParaRPr>
          </a:p>
        </p:txBody>
      </p:sp>
      <p:sp>
        <p:nvSpPr>
          <p:cNvPr id="9" name="Shape 102"/>
          <p:cNvSpPr/>
          <p:nvPr/>
        </p:nvSpPr>
        <p:spPr>
          <a:xfrm>
            <a:off x="3997586" y="1532745"/>
            <a:ext cx="2766620" cy="653243"/>
          </a:xfrm>
          <a:prstGeom prst="homePlate">
            <a:avLst>
              <a:gd name="adj" fmla="val 22649"/>
            </a:avLst>
          </a:prstGeom>
          <a:solidFill>
            <a:srgbClr val="435464"/>
          </a:solidFill>
          <a:ln w="38100" cmpd="sng">
            <a:solidFill>
              <a:srgbClr val="FFFFFF"/>
            </a:solidFill>
          </a:ln>
        </p:spPr>
        <p:txBody>
          <a:bodyPr lIns="68558" tIns="34267" rIns="68558" bIns="34267" anchor="ctr" anchorCtr="0">
            <a:noAutofit/>
          </a:bodyPr>
          <a:lstStyle/>
          <a:p>
            <a:pPr algn="ctr" defTabSz="685601"/>
            <a:r>
              <a:rPr lang="en-US" sz="2400" dirty="0">
                <a:solidFill>
                  <a:srgbClr val="FFFFFF"/>
                </a:solidFill>
              </a:rPr>
              <a:t>Q4</a:t>
            </a:r>
            <a:endParaRPr sz="2400" dirty="0">
              <a:solidFill>
                <a:srgbClr val="FFFFFF"/>
              </a:solidFill>
            </a:endParaRPr>
          </a:p>
        </p:txBody>
      </p:sp>
      <p:sp>
        <p:nvSpPr>
          <p:cNvPr id="2" name="Title 1"/>
          <p:cNvSpPr>
            <a:spLocks noGrp="1"/>
          </p:cNvSpPr>
          <p:nvPr>
            <p:ph type="title"/>
          </p:nvPr>
        </p:nvSpPr>
        <p:spPr/>
        <p:txBody>
          <a:bodyPr/>
          <a:lstStyle/>
          <a:p>
            <a:r>
              <a:rPr lang="en-US" dirty="0" smtClean="0"/>
              <a:t>2014 Analytics Roadmap</a:t>
            </a:r>
            <a:endParaRPr lang="en-US" dirty="0"/>
          </a:p>
        </p:txBody>
      </p:sp>
      <p:sp>
        <p:nvSpPr>
          <p:cNvPr id="8" name="Shape 102"/>
          <p:cNvSpPr/>
          <p:nvPr/>
        </p:nvSpPr>
        <p:spPr>
          <a:xfrm>
            <a:off x="1998793" y="1532745"/>
            <a:ext cx="2766620" cy="653243"/>
          </a:xfrm>
          <a:prstGeom prst="homePlate">
            <a:avLst>
              <a:gd name="adj" fmla="val 22649"/>
            </a:avLst>
          </a:prstGeom>
          <a:solidFill>
            <a:srgbClr val="435464"/>
          </a:solidFill>
          <a:ln w="38100" cmpd="sng">
            <a:solidFill>
              <a:srgbClr val="FFFFFF"/>
            </a:solidFill>
          </a:ln>
        </p:spPr>
        <p:txBody>
          <a:bodyPr lIns="68558" tIns="34267" rIns="68558" bIns="34267" anchor="ctr" anchorCtr="0">
            <a:noAutofit/>
          </a:bodyPr>
          <a:lstStyle/>
          <a:p>
            <a:pPr algn="ctr" defTabSz="685601"/>
            <a:r>
              <a:rPr lang="en-US" sz="2400" dirty="0">
                <a:solidFill>
                  <a:srgbClr val="FFFFFF"/>
                </a:solidFill>
              </a:rPr>
              <a:t>Q3</a:t>
            </a:r>
            <a:endParaRPr sz="2400" dirty="0">
              <a:solidFill>
                <a:srgbClr val="FFFFFF"/>
              </a:solidFill>
            </a:endParaRPr>
          </a:p>
        </p:txBody>
      </p:sp>
      <p:sp>
        <p:nvSpPr>
          <p:cNvPr id="7" name="Shape 102"/>
          <p:cNvSpPr/>
          <p:nvPr/>
        </p:nvSpPr>
        <p:spPr>
          <a:xfrm>
            <a:off x="-1" y="1532745"/>
            <a:ext cx="2766620" cy="653243"/>
          </a:xfrm>
          <a:prstGeom prst="homePlate">
            <a:avLst>
              <a:gd name="adj" fmla="val 22649"/>
            </a:avLst>
          </a:prstGeom>
          <a:solidFill>
            <a:schemeClr val="bg1"/>
          </a:solidFill>
          <a:ln w="38100" cmpd="sng">
            <a:solidFill>
              <a:srgbClr val="FFFFFF"/>
            </a:solidFill>
          </a:ln>
        </p:spPr>
        <p:txBody>
          <a:bodyPr lIns="68558" tIns="34267" rIns="68558" bIns="34267" anchor="ctr" anchorCtr="0">
            <a:noAutofit/>
          </a:bodyPr>
          <a:lstStyle/>
          <a:p>
            <a:pPr algn="ctr" defTabSz="685601"/>
            <a:r>
              <a:rPr lang="en-US" sz="2400" dirty="0">
                <a:solidFill>
                  <a:srgbClr val="FFFFFF"/>
                </a:solidFill>
              </a:rPr>
              <a:t>Q2</a:t>
            </a:r>
            <a:endParaRPr sz="2400" dirty="0">
              <a:solidFill>
                <a:srgbClr val="FFFFFF"/>
              </a:solidFill>
            </a:endParaRPr>
          </a:p>
        </p:txBody>
      </p:sp>
      <p:grpSp>
        <p:nvGrpSpPr>
          <p:cNvPr id="29" name="Group 28"/>
          <p:cNvGrpSpPr/>
          <p:nvPr/>
        </p:nvGrpSpPr>
        <p:grpSpPr>
          <a:xfrm>
            <a:off x="1699105" y="2104989"/>
            <a:ext cx="1396598" cy="1720171"/>
            <a:chOff x="2292119" y="2762250"/>
            <a:chExt cx="1862130" cy="2293561"/>
          </a:xfrm>
        </p:grpSpPr>
        <p:sp>
          <p:nvSpPr>
            <p:cNvPr id="5" name="Oval 4"/>
            <p:cNvSpPr/>
            <p:nvPr/>
          </p:nvSpPr>
          <p:spPr bwMode="auto">
            <a:xfrm>
              <a:off x="2512656" y="2762250"/>
              <a:ext cx="304800" cy="304800"/>
            </a:xfrm>
            <a:prstGeom prst="ellipse">
              <a:avLst/>
            </a:prstGeom>
            <a:solidFill>
              <a:schemeClr val="accent4"/>
            </a:solidFill>
            <a:ln w="381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435464"/>
                </a:solidFill>
              </a:endParaRPr>
            </a:p>
          </p:txBody>
        </p:sp>
        <p:cxnSp>
          <p:nvCxnSpPr>
            <p:cNvPr id="15" name="Straight Connector 14"/>
            <p:cNvCxnSpPr/>
            <p:nvPr/>
          </p:nvCxnSpPr>
          <p:spPr>
            <a:xfrm>
              <a:off x="2665056" y="3030517"/>
              <a:ext cx="1" cy="13307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2292119" y="4437666"/>
              <a:ext cx="1862130" cy="61814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685574"/>
              <a:r>
                <a:rPr lang="en-US" sz="1800" b="1" dirty="0">
                  <a:solidFill>
                    <a:srgbClr val="435464"/>
                  </a:solidFill>
                </a:rPr>
                <a:t>May</a:t>
              </a:r>
              <a:endParaRPr lang="en-US" b="1" dirty="0" smtClean="0">
                <a:solidFill>
                  <a:srgbClr val="435464"/>
                </a:solidFill>
              </a:endParaRPr>
            </a:p>
            <a:p>
              <a:pPr defTabSz="685574"/>
              <a:r>
                <a:rPr lang="en-US" dirty="0">
                  <a:solidFill>
                    <a:srgbClr val="435464"/>
                  </a:solidFill>
                </a:rPr>
                <a:t>Initial RC </a:t>
              </a:r>
            </a:p>
          </p:txBody>
        </p:sp>
      </p:grpSp>
      <p:grpSp>
        <p:nvGrpSpPr>
          <p:cNvPr id="28" name="Group 27"/>
          <p:cNvGrpSpPr/>
          <p:nvPr/>
        </p:nvGrpSpPr>
        <p:grpSpPr>
          <a:xfrm>
            <a:off x="2677032" y="2071688"/>
            <a:ext cx="1396598" cy="1758125"/>
            <a:chOff x="3569376" y="2762250"/>
            <a:chExt cx="1862130" cy="2344167"/>
          </a:xfrm>
        </p:grpSpPr>
        <p:sp>
          <p:nvSpPr>
            <p:cNvPr id="11" name="Oval 10"/>
            <p:cNvSpPr/>
            <p:nvPr/>
          </p:nvSpPr>
          <p:spPr bwMode="auto">
            <a:xfrm>
              <a:off x="3731856" y="2762250"/>
              <a:ext cx="304800" cy="304800"/>
            </a:xfrm>
            <a:prstGeom prst="ellipse">
              <a:avLst/>
            </a:prstGeom>
            <a:solidFill>
              <a:schemeClr val="accent5"/>
            </a:solidFill>
            <a:ln w="381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435464"/>
                </a:solidFill>
              </a:endParaRPr>
            </a:p>
          </p:txBody>
        </p:sp>
        <p:cxnSp>
          <p:nvCxnSpPr>
            <p:cNvPr id="16" name="Straight Connector 15"/>
            <p:cNvCxnSpPr/>
            <p:nvPr/>
          </p:nvCxnSpPr>
          <p:spPr>
            <a:xfrm>
              <a:off x="3869742" y="3030517"/>
              <a:ext cx="1" cy="133077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3569376" y="4488272"/>
              <a:ext cx="1862130" cy="61814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685574"/>
              <a:r>
                <a:rPr lang="en-US" sz="1800" b="1" dirty="0">
                  <a:solidFill>
                    <a:srgbClr val="435464"/>
                  </a:solidFill>
                </a:rPr>
                <a:t>July</a:t>
              </a:r>
              <a:endParaRPr lang="en-US" b="1" dirty="0" smtClean="0">
                <a:solidFill>
                  <a:srgbClr val="435464"/>
                </a:solidFill>
              </a:endParaRPr>
            </a:p>
            <a:p>
              <a:pPr defTabSz="685574"/>
              <a:r>
                <a:rPr lang="en-US" dirty="0" smtClean="0">
                  <a:solidFill>
                    <a:srgbClr val="435464"/>
                  </a:solidFill>
                </a:rPr>
                <a:t>1.0 GA Release</a:t>
              </a:r>
              <a:endParaRPr lang="en-US" dirty="0">
                <a:solidFill>
                  <a:srgbClr val="435464"/>
                </a:solidFill>
              </a:endParaRPr>
            </a:p>
          </p:txBody>
        </p:sp>
      </p:grpSp>
      <p:grpSp>
        <p:nvGrpSpPr>
          <p:cNvPr id="6" name="Group 5"/>
          <p:cNvGrpSpPr/>
          <p:nvPr/>
        </p:nvGrpSpPr>
        <p:grpSpPr>
          <a:xfrm>
            <a:off x="5835718" y="2037872"/>
            <a:ext cx="1396598" cy="1786775"/>
            <a:chOff x="8344576" y="2762250"/>
            <a:chExt cx="1862130" cy="2382366"/>
          </a:xfrm>
        </p:grpSpPr>
        <p:sp>
          <p:nvSpPr>
            <p:cNvPr id="13" name="Oval 12"/>
            <p:cNvSpPr/>
            <p:nvPr/>
          </p:nvSpPr>
          <p:spPr bwMode="auto">
            <a:xfrm>
              <a:off x="8376427" y="2762250"/>
              <a:ext cx="304800" cy="304800"/>
            </a:xfrm>
            <a:prstGeom prst="ellipse">
              <a:avLst/>
            </a:prstGeom>
            <a:solidFill>
              <a:schemeClr val="accent1"/>
            </a:solidFill>
            <a:ln w="381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435464"/>
                </a:solidFill>
              </a:endParaRPr>
            </a:p>
          </p:txBody>
        </p:sp>
        <p:cxnSp>
          <p:nvCxnSpPr>
            <p:cNvPr id="18" name="Straight Connector 17"/>
            <p:cNvCxnSpPr/>
            <p:nvPr/>
          </p:nvCxnSpPr>
          <p:spPr>
            <a:xfrm>
              <a:off x="8528828" y="3030517"/>
              <a:ext cx="28089" cy="141932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8344576" y="4526471"/>
              <a:ext cx="1862130" cy="61814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685574"/>
              <a:r>
                <a:rPr lang="en-US" sz="1800" b="1" dirty="0">
                  <a:solidFill>
                    <a:srgbClr val="435464"/>
                  </a:solidFill>
                </a:rPr>
                <a:t>December</a:t>
              </a:r>
              <a:endParaRPr lang="en-US" b="1" dirty="0" smtClean="0">
                <a:solidFill>
                  <a:srgbClr val="435464"/>
                </a:solidFill>
              </a:endParaRPr>
            </a:p>
            <a:p>
              <a:pPr defTabSz="685574"/>
              <a:r>
                <a:rPr lang="en-US" dirty="0" smtClean="0">
                  <a:solidFill>
                    <a:srgbClr val="435464"/>
                  </a:solidFill>
                </a:rPr>
                <a:t>1.1 Beta</a:t>
              </a:r>
              <a:endParaRPr lang="en-US" dirty="0">
                <a:solidFill>
                  <a:srgbClr val="435464"/>
                </a:solidFill>
              </a:endParaRPr>
            </a:p>
          </p:txBody>
        </p:sp>
      </p:grpSp>
      <p:sp useBgFill="1">
        <p:nvSpPr>
          <p:cNvPr id="25" name="Rectangle 24"/>
          <p:cNvSpPr/>
          <p:nvPr/>
        </p:nvSpPr>
        <p:spPr bwMode="auto">
          <a:xfrm>
            <a:off x="-1" y="4400550"/>
            <a:ext cx="9144001" cy="742951"/>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grpSp>
        <p:nvGrpSpPr>
          <p:cNvPr id="26" name="Group 25"/>
          <p:cNvGrpSpPr/>
          <p:nvPr/>
        </p:nvGrpSpPr>
        <p:grpSpPr>
          <a:xfrm>
            <a:off x="7089871" y="2028178"/>
            <a:ext cx="1399354" cy="1800095"/>
            <a:chOff x="8376427" y="2762250"/>
            <a:chExt cx="1865805" cy="2400126"/>
          </a:xfrm>
        </p:grpSpPr>
        <p:sp>
          <p:nvSpPr>
            <p:cNvPr id="30" name="Oval 29"/>
            <p:cNvSpPr/>
            <p:nvPr/>
          </p:nvSpPr>
          <p:spPr bwMode="auto">
            <a:xfrm>
              <a:off x="8376427" y="2762250"/>
              <a:ext cx="304800" cy="304800"/>
            </a:xfrm>
            <a:prstGeom prst="ellipse">
              <a:avLst/>
            </a:prstGeom>
            <a:solidFill>
              <a:schemeClr val="accent1"/>
            </a:solidFill>
            <a:ln w="381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435464"/>
                </a:solidFill>
              </a:endParaRPr>
            </a:p>
          </p:txBody>
        </p:sp>
        <p:cxnSp>
          <p:nvCxnSpPr>
            <p:cNvPr id="31" name="Straight Connector 30"/>
            <p:cNvCxnSpPr/>
            <p:nvPr/>
          </p:nvCxnSpPr>
          <p:spPr>
            <a:xfrm>
              <a:off x="8528828" y="3030517"/>
              <a:ext cx="21922" cy="14322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auto">
            <a:xfrm>
              <a:off x="8380102" y="4544231"/>
              <a:ext cx="1862130" cy="61814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685574"/>
              <a:r>
                <a:rPr lang="en-US" sz="1800" b="1" dirty="0">
                  <a:solidFill>
                    <a:srgbClr val="435464"/>
                  </a:solidFill>
                </a:rPr>
                <a:t>January</a:t>
              </a:r>
              <a:endParaRPr lang="en-US" b="1" dirty="0" smtClean="0">
                <a:solidFill>
                  <a:srgbClr val="435464"/>
                </a:solidFill>
              </a:endParaRPr>
            </a:p>
            <a:p>
              <a:pPr defTabSz="685574"/>
              <a:r>
                <a:rPr lang="en-US" dirty="0" smtClean="0">
                  <a:solidFill>
                    <a:srgbClr val="435464"/>
                  </a:solidFill>
                </a:rPr>
                <a:t>1.1 GA Release</a:t>
              </a:r>
              <a:endParaRPr lang="en-US" dirty="0">
                <a:solidFill>
                  <a:srgbClr val="435464"/>
                </a:solidFill>
              </a:endParaRPr>
            </a:p>
          </p:txBody>
        </p:sp>
      </p:grpSp>
      <p:sp>
        <p:nvSpPr>
          <p:cNvPr id="33" name="TextBox 32"/>
          <p:cNvSpPr txBox="1"/>
          <p:nvPr/>
        </p:nvSpPr>
        <p:spPr>
          <a:xfrm>
            <a:off x="7886594" y="3011174"/>
            <a:ext cx="0" cy="276999"/>
          </a:xfrm>
          <a:prstGeom prst="rect">
            <a:avLst/>
          </a:prstGeom>
          <a:noFill/>
        </p:spPr>
        <p:txBody>
          <a:bodyPr wrap="none" lIns="0" tIns="0" rIns="0" bIns="0" rtlCol="0">
            <a:spAutoFit/>
          </a:bodyPr>
          <a:lstStyle/>
          <a:p>
            <a:endParaRPr lang="en-US" sz="1800" dirty="0" err="1"/>
          </a:p>
        </p:txBody>
      </p:sp>
    </p:spTree>
    <p:extLst>
      <p:ext uri="{BB962C8B-B14F-4D97-AF65-F5344CB8AC3E}">
        <p14:creationId xmlns:p14="http://schemas.microsoft.com/office/powerpoint/2010/main" val="382750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0-#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1"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par>
                          <p:cTn id="24" fill="hold">
                            <p:stCondLst>
                              <p:cond delay="75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75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750"/>
                            </p:stCondLst>
                            <p:childTnLst>
                              <p:par>
                                <p:cTn id="31" presetID="1" presetClass="entr" presetSubtype="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rgbClr val="F18B21"/>
                </a:solidFill>
              </a:rPr>
              <a:t>What’s NOT in Chef 12?</a:t>
            </a:r>
            <a:endParaRPr lang="en-US" sz="1600" b="1" dirty="0">
              <a:solidFill>
                <a:srgbClr val="F18B21"/>
              </a:solidFill>
            </a:endParaRPr>
          </a:p>
        </p:txBody>
      </p:sp>
      <p:pic>
        <p:nvPicPr>
          <p:cNvPr id="4" name="Picture 3" descr="TorchGa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68" y="1044111"/>
            <a:ext cx="7986504" cy="3337218"/>
          </a:xfrm>
          <a:prstGeom prst="rect">
            <a:avLst/>
          </a:prstGeom>
        </p:spPr>
      </p:pic>
    </p:spTree>
    <p:extLst>
      <p:ext uri="{BB962C8B-B14F-4D97-AF65-F5344CB8AC3E}">
        <p14:creationId xmlns:p14="http://schemas.microsoft.com/office/powerpoint/2010/main" val="77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grpSp>
        <p:nvGrpSpPr>
          <p:cNvPr id="4" name="Group 3"/>
          <p:cNvGrpSpPr/>
          <p:nvPr/>
        </p:nvGrpSpPr>
        <p:grpSpPr>
          <a:xfrm>
            <a:off x="659953" y="2461356"/>
            <a:ext cx="8108522" cy="995348"/>
            <a:chOff x="872638" y="4413098"/>
            <a:chExt cx="10811363" cy="1327131"/>
          </a:xfrm>
        </p:grpSpPr>
        <p:sp>
          <p:nvSpPr>
            <p:cNvPr id="5" name="Rectangle 4"/>
            <p:cNvSpPr/>
            <p:nvPr/>
          </p:nvSpPr>
          <p:spPr bwMode="auto">
            <a:xfrm>
              <a:off x="2274349" y="4838257"/>
              <a:ext cx="9041351"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marL="42863" lvl="1" indent="-42863">
                <a:spcAft>
                  <a:spcPts val="450"/>
                </a:spcAft>
                <a:tabLst>
                  <a:tab pos="219075" algn="l"/>
                </a:tabLst>
              </a:pPr>
              <a:r>
                <a:rPr lang="en-US" sz="1500" dirty="0" err="1">
                  <a:solidFill>
                    <a:srgbClr val="435464"/>
                  </a:solidFill>
                </a:rPr>
                <a:t>Splunk</a:t>
              </a:r>
              <a:r>
                <a:rPr lang="en-US" sz="1500" dirty="0">
                  <a:solidFill>
                    <a:srgbClr val="435464"/>
                  </a:solidFill>
                </a:rPr>
                <a:t>, AWS analytics stack, </a:t>
              </a:r>
              <a:r>
                <a:rPr lang="en-US" sz="1500" dirty="0" err="1">
                  <a:solidFill>
                    <a:srgbClr val="435464"/>
                  </a:solidFill>
                </a:rPr>
                <a:t>PagerDuty</a:t>
              </a:r>
              <a:r>
                <a:rPr lang="en-US" sz="1500" dirty="0">
                  <a:solidFill>
                    <a:srgbClr val="435464"/>
                  </a:solidFill>
                </a:rPr>
                <a:t>, …</a:t>
              </a:r>
            </a:p>
          </p:txBody>
        </p:sp>
        <p:sp>
          <p:nvSpPr>
            <p:cNvPr id="6" name="Rectangle 5"/>
            <p:cNvSpPr/>
            <p:nvPr/>
          </p:nvSpPr>
          <p:spPr bwMode="auto">
            <a:xfrm>
              <a:off x="2274350" y="4413098"/>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6447">
                        <a:schemeClr val="accent1"/>
                      </a:gs>
                      <a:gs pos="84772">
                        <a:schemeClr val="accent1"/>
                      </a:gs>
                    </a:gsLst>
                    <a:lin ang="5400000" scaled="1"/>
                  </a:gradFill>
                </a:rPr>
                <a:t>Add more data integrations</a:t>
              </a:r>
            </a:p>
          </p:txBody>
        </p:sp>
        <p:sp>
          <p:nvSpPr>
            <p:cNvPr id="7" name="Freeform 99"/>
            <p:cNvSpPr>
              <a:spLocks noChangeAspect="1"/>
            </p:cNvSpPr>
            <p:nvPr/>
          </p:nvSpPr>
          <p:spPr bwMode="auto">
            <a:xfrm>
              <a:off x="872638" y="4838257"/>
              <a:ext cx="882638" cy="59950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21851" y="917593"/>
            <a:ext cx="8130201" cy="1394720"/>
            <a:chOff x="843733" y="1435119"/>
            <a:chExt cx="10840268" cy="1859626"/>
          </a:xfrm>
        </p:grpSpPr>
        <p:sp>
          <p:nvSpPr>
            <p:cNvPr id="9" name="Rectangle 8"/>
            <p:cNvSpPr/>
            <p:nvPr/>
          </p:nvSpPr>
          <p:spPr bwMode="auto">
            <a:xfrm>
              <a:off x="2274350" y="1967957"/>
              <a:ext cx="9206450" cy="1326788"/>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600"/>
                </a:spcAft>
                <a:tabLst>
                  <a:tab pos="219075" algn="l"/>
                </a:tabLst>
              </a:pPr>
              <a:r>
                <a:rPr lang="en-US" sz="1500" dirty="0">
                  <a:solidFill>
                    <a:srgbClr val="435464"/>
                  </a:solidFill>
                </a:rPr>
                <a:t>Chef Solo</a:t>
              </a:r>
            </a:p>
            <a:p>
              <a:pPr lvl="1">
                <a:spcAft>
                  <a:spcPts val="600"/>
                </a:spcAft>
                <a:tabLst>
                  <a:tab pos="219075" algn="l"/>
                </a:tabLst>
              </a:pPr>
              <a:r>
                <a:rPr lang="en-US" sz="1500" dirty="0">
                  <a:solidFill>
                    <a:srgbClr val="435464"/>
                  </a:solidFill>
                </a:rPr>
                <a:t>Push Jobs</a:t>
              </a:r>
            </a:p>
            <a:p>
              <a:pPr lvl="1">
                <a:spcAft>
                  <a:spcPts val="600"/>
                </a:spcAft>
                <a:tabLst>
                  <a:tab pos="219075" algn="l"/>
                </a:tabLst>
              </a:pPr>
              <a:r>
                <a:rPr lang="en-US" sz="1500" dirty="0">
                  <a:solidFill>
                    <a:srgbClr val="435464"/>
                  </a:solidFill>
                </a:rPr>
                <a:t>Chef Provisioning</a:t>
              </a:r>
            </a:p>
          </p:txBody>
        </p:sp>
        <p:sp>
          <p:nvSpPr>
            <p:cNvPr id="10" name="Rectangle 9"/>
            <p:cNvSpPr/>
            <p:nvPr/>
          </p:nvSpPr>
          <p:spPr bwMode="auto">
            <a:xfrm>
              <a:off x="2274350" y="1435119"/>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8985">
                        <a:schemeClr val="accent4">
                          <a:lumMod val="75000"/>
                        </a:schemeClr>
                      </a:gs>
                      <a:gs pos="84772">
                        <a:schemeClr val="accent4">
                          <a:lumMod val="75000"/>
                        </a:schemeClr>
                      </a:gs>
                    </a:gsLst>
                    <a:lin ang="5400000" scaled="1"/>
                  </a:gradFill>
                </a:rPr>
                <a:t>Integrate with more Chef data sources</a:t>
              </a:r>
            </a:p>
          </p:txBody>
        </p:sp>
        <p:grpSp>
          <p:nvGrpSpPr>
            <p:cNvPr id="11" name="Group 557"/>
            <p:cNvGrpSpPr>
              <a:grpSpLocks noChangeAspect="1"/>
            </p:cNvGrpSpPr>
            <p:nvPr/>
          </p:nvGrpSpPr>
          <p:grpSpPr bwMode="auto">
            <a:xfrm>
              <a:off x="843733" y="2184593"/>
              <a:ext cx="1094885" cy="601958"/>
              <a:chOff x="10615" y="5024"/>
              <a:chExt cx="944" cy="519"/>
            </a:xfrm>
            <a:solidFill>
              <a:schemeClr val="tx1">
                <a:lumMod val="65000"/>
              </a:schemeClr>
            </a:solidFill>
          </p:grpSpPr>
          <p:sp>
            <p:nvSpPr>
              <p:cNvPr id="12" name="Freeform 558"/>
              <p:cNvSpPr>
                <a:spLocks noEditPoints="1"/>
              </p:cNvSpPr>
              <p:nvPr/>
            </p:nvSpPr>
            <p:spPr bwMode="auto">
              <a:xfrm>
                <a:off x="10615" y="5024"/>
                <a:ext cx="944" cy="519"/>
              </a:xfrm>
              <a:custGeom>
                <a:avLst/>
                <a:gdLst>
                  <a:gd name="T0" fmla="*/ 398 w 400"/>
                  <a:gd name="T1" fmla="*/ 107 h 220"/>
                  <a:gd name="T2" fmla="*/ 200 w 400"/>
                  <a:gd name="T3" fmla="*/ 0 h 220"/>
                  <a:gd name="T4" fmla="*/ 2 w 400"/>
                  <a:gd name="T5" fmla="*/ 107 h 220"/>
                  <a:gd name="T6" fmla="*/ 0 w 400"/>
                  <a:gd name="T7" fmla="*/ 110 h 220"/>
                  <a:gd name="T8" fmla="*/ 2 w 400"/>
                  <a:gd name="T9" fmla="*/ 113 h 220"/>
                  <a:gd name="T10" fmla="*/ 200 w 400"/>
                  <a:gd name="T11" fmla="*/ 220 h 220"/>
                  <a:gd name="T12" fmla="*/ 398 w 400"/>
                  <a:gd name="T13" fmla="*/ 113 h 220"/>
                  <a:gd name="T14" fmla="*/ 400 w 400"/>
                  <a:gd name="T15" fmla="*/ 110 h 220"/>
                  <a:gd name="T16" fmla="*/ 398 w 400"/>
                  <a:gd name="T17" fmla="*/ 107 h 220"/>
                  <a:gd name="T18" fmla="*/ 24 w 400"/>
                  <a:gd name="T19" fmla="*/ 110 h 220"/>
                  <a:gd name="T20" fmla="*/ 158 w 400"/>
                  <a:gd name="T21" fmla="*/ 24 h 220"/>
                  <a:gd name="T22" fmla="*/ 133 w 400"/>
                  <a:gd name="T23" fmla="*/ 42 h 220"/>
                  <a:gd name="T24" fmla="*/ 105 w 400"/>
                  <a:gd name="T25" fmla="*/ 110 h 220"/>
                  <a:gd name="T26" fmla="*/ 133 w 400"/>
                  <a:gd name="T27" fmla="*/ 178 h 220"/>
                  <a:gd name="T28" fmla="*/ 159 w 400"/>
                  <a:gd name="T29" fmla="*/ 196 h 220"/>
                  <a:gd name="T30" fmla="*/ 24 w 400"/>
                  <a:gd name="T31" fmla="*/ 110 h 220"/>
                  <a:gd name="T32" fmla="*/ 201 w 400"/>
                  <a:gd name="T33" fmla="*/ 169 h 220"/>
                  <a:gd name="T34" fmla="*/ 142 w 400"/>
                  <a:gd name="T35" fmla="*/ 110 h 220"/>
                  <a:gd name="T36" fmla="*/ 159 w 400"/>
                  <a:gd name="T37" fmla="*/ 68 h 220"/>
                  <a:gd name="T38" fmla="*/ 201 w 400"/>
                  <a:gd name="T39" fmla="*/ 51 h 220"/>
                  <a:gd name="T40" fmla="*/ 243 w 400"/>
                  <a:gd name="T41" fmla="*/ 68 h 220"/>
                  <a:gd name="T42" fmla="*/ 260 w 400"/>
                  <a:gd name="T43" fmla="*/ 110 h 220"/>
                  <a:gd name="T44" fmla="*/ 243 w 400"/>
                  <a:gd name="T45" fmla="*/ 152 h 220"/>
                  <a:gd name="T46" fmla="*/ 201 w 400"/>
                  <a:gd name="T47" fmla="*/ 169 h 220"/>
                  <a:gd name="T48" fmla="*/ 245 w 400"/>
                  <a:gd name="T49" fmla="*/ 195 h 220"/>
                  <a:gd name="T50" fmla="*/ 269 w 400"/>
                  <a:gd name="T51" fmla="*/ 178 h 220"/>
                  <a:gd name="T52" fmla="*/ 297 w 400"/>
                  <a:gd name="T53" fmla="*/ 110 h 220"/>
                  <a:gd name="T54" fmla="*/ 246 w 400"/>
                  <a:gd name="T55" fmla="*/ 25 h 220"/>
                  <a:gd name="T56" fmla="*/ 376 w 400"/>
                  <a:gd name="T57" fmla="*/ 110 h 220"/>
                  <a:gd name="T58" fmla="*/ 245 w 400"/>
                  <a:gd name="T59" fmla="*/ 19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20">
                    <a:moveTo>
                      <a:pt x="398" y="107"/>
                    </a:moveTo>
                    <a:cubicBezTo>
                      <a:pt x="354" y="40"/>
                      <a:pt x="280" y="0"/>
                      <a:pt x="200" y="0"/>
                    </a:cubicBezTo>
                    <a:cubicBezTo>
                      <a:pt x="120" y="0"/>
                      <a:pt x="46" y="40"/>
                      <a:pt x="2" y="107"/>
                    </a:cubicBezTo>
                    <a:cubicBezTo>
                      <a:pt x="0" y="110"/>
                      <a:pt x="0" y="110"/>
                      <a:pt x="0" y="110"/>
                    </a:cubicBezTo>
                    <a:cubicBezTo>
                      <a:pt x="2" y="113"/>
                      <a:pt x="2" y="113"/>
                      <a:pt x="2" y="113"/>
                    </a:cubicBezTo>
                    <a:cubicBezTo>
                      <a:pt x="46" y="180"/>
                      <a:pt x="120" y="220"/>
                      <a:pt x="200" y="220"/>
                    </a:cubicBezTo>
                    <a:cubicBezTo>
                      <a:pt x="280" y="220"/>
                      <a:pt x="354" y="180"/>
                      <a:pt x="398" y="113"/>
                    </a:cubicBezTo>
                    <a:cubicBezTo>
                      <a:pt x="400" y="110"/>
                      <a:pt x="400" y="110"/>
                      <a:pt x="400" y="110"/>
                    </a:cubicBezTo>
                    <a:lnTo>
                      <a:pt x="398" y="107"/>
                    </a:lnTo>
                    <a:close/>
                    <a:moveTo>
                      <a:pt x="24" y="110"/>
                    </a:moveTo>
                    <a:cubicBezTo>
                      <a:pt x="57" y="65"/>
                      <a:pt x="104" y="35"/>
                      <a:pt x="158" y="24"/>
                    </a:cubicBezTo>
                    <a:cubicBezTo>
                      <a:pt x="149" y="29"/>
                      <a:pt x="140" y="35"/>
                      <a:pt x="133" y="42"/>
                    </a:cubicBezTo>
                    <a:cubicBezTo>
                      <a:pt x="115" y="60"/>
                      <a:pt x="105" y="84"/>
                      <a:pt x="105" y="110"/>
                    </a:cubicBezTo>
                    <a:cubicBezTo>
                      <a:pt x="105" y="135"/>
                      <a:pt x="115" y="160"/>
                      <a:pt x="133" y="178"/>
                    </a:cubicBezTo>
                    <a:cubicBezTo>
                      <a:pt x="141" y="185"/>
                      <a:pt x="150" y="192"/>
                      <a:pt x="159" y="196"/>
                    </a:cubicBezTo>
                    <a:cubicBezTo>
                      <a:pt x="105" y="186"/>
                      <a:pt x="57" y="155"/>
                      <a:pt x="24" y="110"/>
                    </a:cubicBezTo>
                    <a:close/>
                    <a:moveTo>
                      <a:pt x="201" y="169"/>
                    </a:moveTo>
                    <a:cubicBezTo>
                      <a:pt x="168" y="169"/>
                      <a:pt x="142" y="143"/>
                      <a:pt x="142" y="110"/>
                    </a:cubicBezTo>
                    <a:cubicBezTo>
                      <a:pt x="142" y="94"/>
                      <a:pt x="148" y="79"/>
                      <a:pt x="159" y="68"/>
                    </a:cubicBezTo>
                    <a:cubicBezTo>
                      <a:pt x="170" y="57"/>
                      <a:pt x="185" y="51"/>
                      <a:pt x="201" y="51"/>
                    </a:cubicBezTo>
                    <a:cubicBezTo>
                      <a:pt x="217" y="51"/>
                      <a:pt x="232" y="57"/>
                      <a:pt x="243" y="68"/>
                    </a:cubicBezTo>
                    <a:cubicBezTo>
                      <a:pt x="254" y="79"/>
                      <a:pt x="260" y="94"/>
                      <a:pt x="260" y="110"/>
                    </a:cubicBezTo>
                    <a:cubicBezTo>
                      <a:pt x="260" y="126"/>
                      <a:pt x="254" y="141"/>
                      <a:pt x="243" y="152"/>
                    </a:cubicBezTo>
                    <a:cubicBezTo>
                      <a:pt x="232" y="163"/>
                      <a:pt x="217" y="169"/>
                      <a:pt x="201" y="169"/>
                    </a:cubicBezTo>
                    <a:close/>
                    <a:moveTo>
                      <a:pt x="245" y="195"/>
                    </a:moveTo>
                    <a:cubicBezTo>
                      <a:pt x="254" y="191"/>
                      <a:pt x="262" y="185"/>
                      <a:pt x="269" y="178"/>
                    </a:cubicBezTo>
                    <a:cubicBezTo>
                      <a:pt x="287" y="160"/>
                      <a:pt x="297" y="135"/>
                      <a:pt x="297" y="110"/>
                    </a:cubicBezTo>
                    <a:cubicBezTo>
                      <a:pt x="297" y="73"/>
                      <a:pt x="276" y="41"/>
                      <a:pt x="246" y="25"/>
                    </a:cubicBezTo>
                    <a:cubicBezTo>
                      <a:pt x="298" y="36"/>
                      <a:pt x="344" y="66"/>
                      <a:pt x="376" y="110"/>
                    </a:cubicBezTo>
                    <a:cubicBezTo>
                      <a:pt x="344" y="154"/>
                      <a:pt x="297" y="184"/>
                      <a:pt x="245" y="195"/>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sp>
            <p:nvSpPr>
              <p:cNvPr id="13" name="Oval 559"/>
              <p:cNvSpPr>
                <a:spLocks noChangeArrowheads="1"/>
              </p:cNvSpPr>
              <p:nvPr/>
            </p:nvSpPr>
            <p:spPr bwMode="auto">
              <a:xfrm>
                <a:off x="10995" y="5198"/>
                <a:ext cx="92" cy="92"/>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grpSp>
      </p:grpSp>
      <p:grpSp>
        <p:nvGrpSpPr>
          <p:cNvPr id="3" name="Group 2"/>
          <p:cNvGrpSpPr/>
          <p:nvPr/>
        </p:nvGrpSpPr>
        <p:grpSpPr>
          <a:xfrm>
            <a:off x="746875" y="3562501"/>
            <a:ext cx="7746074" cy="1129331"/>
            <a:chOff x="995833" y="4750001"/>
            <a:chExt cx="10328098" cy="1505775"/>
          </a:xfrm>
        </p:grpSpPr>
        <p:sp>
          <p:nvSpPr>
            <p:cNvPr id="15" name="Text Placeholder 4"/>
            <p:cNvSpPr txBox="1">
              <a:spLocks/>
            </p:cNvSpPr>
            <p:nvPr/>
          </p:nvSpPr>
          <p:spPr bwMode="white">
            <a:xfrm>
              <a:off x="2400998" y="4750001"/>
              <a:ext cx="7479080"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100" dirty="0">
                  <a:solidFill>
                    <a:schemeClr val="accent5"/>
                  </a:solidFill>
                </a:rPr>
                <a:t>Enhanced Compliance tools</a:t>
              </a:r>
            </a:p>
          </p:txBody>
        </p:sp>
        <p:sp>
          <p:nvSpPr>
            <p:cNvPr id="16" name="Freeform 84"/>
            <p:cNvSpPr>
              <a:spLocks/>
            </p:cNvSpPr>
            <p:nvPr/>
          </p:nvSpPr>
          <p:spPr bwMode="auto">
            <a:xfrm>
              <a:off x="995833" y="4958009"/>
              <a:ext cx="891881" cy="839482"/>
            </a:xfrm>
            <a:custGeom>
              <a:avLst/>
              <a:gdLst>
                <a:gd name="T0" fmla="*/ 114 w 403"/>
                <a:gd name="T1" fmla="*/ 21 h 318"/>
                <a:gd name="T2" fmla="*/ 179 w 403"/>
                <a:gd name="T3" fmla="*/ 25 h 318"/>
                <a:gd name="T4" fmla="*/ 176 w 403"/>
                <a:gd name="T5" fmla="*/ 57 h 318"/>
                <a:gd name="T6" fmla="*/ 173 w 403"/>
                <a:gd name="T7" fmla="*/ 67 h 318"/>
                <a:gd name="T8" fmla="*/ 173 w 403"/>
                <a:gd name="T9" fmla="*/ 83 h 318"/>
                <a:gd name="T10" fmla="*/ 189 w 403"/>
                <a:gd name="T11" fmla="*/ 103 h 318"/>
                <a:gd name="T12" fmla="*/ 219 w 403"/>
                <a:gd name="T13" fmla="*/ 101 h 318"/>
                <a:gd name="T14" fmla="*/ 234 w 403"/>
                <a:gd name="T15" fmla="*/ 97 h 318"/>
                <a:gd name="T16" fmla="*/ 251 w 403"/>
                <a:gd name="T17" fmla="*/ 73 h 318"/>
                <a:gd name="T18" fmla="*/ 242 w 403"/>
                <a:gd name="T19" fmla="*/ 46 h 318"/>
                <a:gd name="T20" fmla="*/ 243 w 403"/>
                <a:gd name="T21" fmla="*/ 30 h 318"/>
                <a:gd name="T22" fmla="*/ 269 w 403"/>
                <a:gd name="T23" fmla="*/ 19 h 318"/>
                <a:gd name="T24" fmla="*/ 316 w 403"/>
                <a:gd name="T25" fmla="*/ 32 h 318"/>
                <a:gd name="T26" fmla="*/ 305 w 403"/>
                <a:gd name="T27" fmla="*/ 105 h 318"/>
                <a:gd name="T28" fmla="*/ 310 w 403"/>
                <a:gd name="T29" fmla="*/ 117 h 318"/>
                <a:gd name="T30" fmla="*/ 331 w 403"/>
                <a:gd name="T31" fmla="*/ 118 h 318"/>
                <a:gd name="T32" fmla="*/ 373 w 403"/>
                <a:gd name="T33" fmla="*/ 105 h 318"/>
                <a:gd name="T34" fmla="*/ 400 w 403"/>
                <a:gd name="T35" fmla="*/ 136 h 318"/>
                <a:gd name="T36" fmla="*/ 389 w 403"/>
                <a:gd name="T37" fmla="*/ 177 h 318"/>
                <a:gd name="T38" fmla="*/ 354 w 403"/>
                <a:gd name="T39" fmla="*/ 184 h 318"/>
                <a:gd name="T40" fmla="*/ 330 w 403"/>
                <a:gd name="T41" fmla="*/ 175 h 318"/>
                <a:gd name="T42" fmla="*/ 307 w 403"/>
                <a:gd name="T43" fmla="*/ 180 h 318"/>
                <a:gd name="T44" fmla="*/ 298 w 403"/>
                <a:gd name="T45" fmla="*/ 209 h 318"/>
                <a:gd name="T46" fmla="*/ 308 w 403"/>
                <a:gd name="T47" fmla="*/ 243 h 318"/>
                <a:gd name="T48" fmla="*/ 332 w 403"/>
                <a:gd name="T49" fmla="*/ 295 h 318"/>
                <a:gd name="T50" fmla="*/ 334 w 403"/>
                <a:gd name="T51" fmla="*/ 317 h 318"/>
                <a:gd name="T52" fmla="*/ 298 w 403"/>
                <a:gd name="T53" fmla="*/ 316 h 318"/>
                <a:gd name="T54" fmla="*/ 250 w 403"/>
                <a:gd name="T55" fmla="*/ 304 h 318"/>
                <a:gd name="T56" fmla="*/ 240 w 403"/>
                <a:gd name="T57" fmla="*/ 285 h 318"/>
                <a:gd name="T58" fmla="*/ 248 w 403"/>
                <a:gd name="T59" fmla="*/ 263 h 318"/>
                <a:gd name="T60" fmla="*/ 250 w 403"/>
                <a:gd name="T61" fmla="*/ 254 h 318"/>
                <a:gd name="T62" fmla="*/ 250 w 403"/>
                <a:gd name="T63" fmla="*/ 242 h 318"/>
                <a:gd name="T64" fmla="*/ 211 w 403"/>
                <a:gd name="T65" fmla="*/ 220 h 318"/>
                <a:gd name="T66" fmla="*/ 180 w 403"/>
                <a:gd name="T67" fmla="*/ 252 h 318"/>
                <a:gd name="T68" fmla="*/ 190 w 403"/>
                <a:gd name="T69" fmla="*/ 290 h 318"/>
                <a:gd name="T70" fmla="*/ 187 w 403"/>
                <a:gd name="T71" fmla="*/ 297 h 318"/>
                <a:gd name="T72" fmla="*/ 164 w 403"/>
                <a:gd name="T73" fmla="*/ 306 h 318"/>
                <a:gd name="T74" fmla="*/ 98 w 403"/>
                <a:gd name="T75" fmla="*/ 299 h 318"/>
                <a:gd name="T76" fmla="*/ 92 w 403"/>
                <a:gd name="T77" fmla="*/ 206 h 318"/>
                <a:gd name="T78" fmla="*/ 27 w 403"/>
                <a:gd name="T79" fmla="*/ 194 h 318"/>
                <a:gd name="T80" fmla="*/ 3 w 403"/>
                <a:gd name="T81" fmla="*/ 161 h 318"/>
                <a:gd name="T82" fmla="*/ 16 w 403"/>
                <a:gd name="T83" fmla="*/ 117 h 318"/>
                <a:gd name="T84" fmla="*/ 67 w 403"/>
                <a:gd name="T85" fmla="*/ 127 h 318"/>
                <a:gd name="T86" fmla="*/ 86 w 403"/>
                <a:gd name="T87" fmla="*/ 134 h 318"/>
                <a:gd name="T88" fmla="*/ 101 w 403"/>
                <a:gd name="T89" fmla="*/ 127 h 318"/>
                <a:gd name="T90" fmla="*/ 84 w 403"/>
                <a:gd name="T91" fmla="*/ 37 h 318"/>
                <a:gd name="T92" fmla="*/ 114 w 403"/>
                <a:gd name="T93" fmla="*/ 2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318">
                  <a:moveTo>
                    <a:pt x="114" y="21"/>
                  </a:moveTo>
                  <a:cubicBezTo>
                    <a:pt x="135" y="9"/>
                    <a:pt x="166" y="0"/>
                    <a:pt x="179" y="25"/>
                  </a:cubicBezTo>
                  <a:cubicBezTo>
                    <a:pt x="183" y="35"/>
                    <a:pt x="180" y="47"/>
                    <a:pt x="176" y="57"/>
                  </a:cubicBezTo>
                  <a:cubicBezTo>
                    <a:pt x="174" y="60"/>
                    <a:pt x="173" y="63"/>
                    <a:pt x="173" y="67"/>
                  </a:cubicBezTo>
                  <a:cubicBezTo>
                    <a:pt x="172" y="73"/>
                    <a:pt x="172" y="78"/>
                    <a:pt x="173" y="83"/>
                  </a:cubicBezTo>
                  <a:cubicBezTo>
                    <a:pt x="174" y="93"/>
                    <a:pt x="180" y="101"/>
                    <a:pt x="189" y="103"/>
                  </a:cubicBezTo>
                  <a:cubicBezTo>
                    <a:pt x="199" y="104"/>
                    <a:pt x="209" y="103"/>
                    <a:pt x="219" y="101"/>
                  </a:cubicBezTo>
                  <a:cubicBezTo>
                    <a:pt x="224" y="100"/>
                    <a:pt x="229" y="99"/>
                    <a:pt x="234" y="97"/>
                  </a:cubicBezTo>
                  <a:cubicBezTo>
                    <a:pt x="244" y="93"/>
                    <a:pt x="251" y="83"/>
                    <a:pt x="251" y="73"/>
                  </a:cubicBezTo>
                  <a:cubicBezTo>
                    <a:pt x="252" y="63"/>
                    <a:pt x="247" y="55"/>
                    <a:pt x="242" y="46"/>
                  </a:cubicBezTo>
                  <a:cubicBezTo>
                    <a:pt x="240" y="41"/>
                    <a:pt x="240" y="35"/>
                    <a:pt x="243" y="30"/>
                  </a:cubicBezTo>
                  <a:cubicBezTo>
                    <a:pt x="249" y="21"/>
                    <a:pt x="259" y="18"/>
                    <a:pt x="269" y="19"/>
                  </a:cubicBezTo>
                  <a:cubicBezTo>
                    <a:pt x="284" y="19"/>
                    <a:pt x="302" y="25"/>
                    <a:pt x="316" y="32"/>
                  </a:cubicBezTo>
                  <a:cubicBezTo>
                    <a:pt x="306" y="59"/>
                    <a:pt x="302" y="84"/>
                    <a:pt x="305" y="105"/>
                  </a:cubicBezTo>
                  <a:cubicBezTo>
                    <a:pt x="306" y="109"/>
                    <a:pt x="307" y="113"/>
                    <a:pt x="310" y="117"/>
                  </a:cubicBezTo>
                  <a:cubicBezTo>
                    <a:pt x="316" y="123"/>
                    <a:pt x="324" y="122"/>
                    <a:pt x="331" y="118"/>
                  </a:cubicBezTo>
                  <a:cubicBezTo>
                    <a:pt x="344" y="110"/>
                    <a:pt x="357" y="103"/>
                    <a:pt x="373" y="105"/>
                  </a:cubicBezTo>
                  <a:cubicBezTo>
                    <a:pt x="390" y="108"/>
                    <a:pt x="396" y="117"/>
                    <a:pt x="400" y="136"/>
                  </a:cubicBezTo>
                  <a:cubicBezTo>
                    <a:pt x="403" y="151"/>
                    <a:pt x="400" y="167"/>
                    <a:pt x="389" y="177"/>
                  </a:cubicBezTo>
                  <a:cubicBezTo>
                    <a:pt x="379" y="185"/>
                    <a:pt x="367" y="187"/>
                    <a:pt x="354" y="184"/>
                  </a:cubicBezTo>
                  <a:cubicBezTo>
                    <a:pt x="346" y="182"/>
                    <a:pt x="338" y="178"/>
                    <a:pt x="330" y="175"/>
                  </a:cubicBezTo>
                  <a:cubicBezTo>
                    <a:pt x="322" y="173"/>
                    <a:pt x="313" y="174"/>
                    <a:pt x="307" y="180"/>
                  </a:cubicBezTo>
                  <a:cubicBezTo>
                    <a:pt x="299" y="187"/>
                    <a:pt x="297" y="198"/>
                    <a:pt x="298" y="209"/>
                  </a:cubicBezTo>
                  <a:cubicBezTo>
                    <a:pt x="300" y="221"/>
                    <a:pt x="304" y="231"/>
                    <a:pt x="308" y="243"/>
                  </a:cubicBezTo>
                  <a:cubicBezTo>
                    <a:pt x="315" y="261"/>
                    <a:pt x="325" y="277"/>
                    <a:pt x="332" y="295"/>
                  </a:cubicBezTo>
                  <a:cubicBezTo>
                    <a:pt x="335" y="302"/>
                    <a:pt x="336" y="310"/>
                    <a:pt x="334" y="317"/>
                  </a:cubicBezTo>
                  <a:cubicBezTo>
                    <a:pt x="322" y="318"/>
                    <a:pt x="310" y="317"/>
                    <a:pt x="298" y="316"/>
                  </a:cubicBezTo>
                  <a:cubicBezTo>
                    <a:pt x="282" y="314"/>
                    <a:pt x="265" y="314"/>
                    <a:pt x="250" y="304"/>
                  </a:cubicBezTo>
                  <a:cubicBezTo>
                    <a:pt x="244" y="300"/>
                    <a:pt x="241" y="293"/>
                    <a:pt x="240" y="285"/>
                  </a:cubicBezTo>
                  <a:cubicBezTo>
                    <a:pt x="240" y="277"/>
                    <a:pt x="244" y="270"/>
                    <a:pt x="248" y="263"/>
                  </a:cubicBezTo>
                  <a:cubicBezTo>
                    <a:pt x="249" y="261"/>
                    <a:pt x="249" y="258"/>
                    <a:pt x="250" y="254"/>
                  </a:cubicBezTo>
                  <a:cubicBezTo>
                    <a:pt x="251" y="250"/>
                    <a:pt x="251" y="246"/>
                    <a:pt x="250" y="242"/>
                  </a:cubicBezTo>
                  <a:cubicBezTo>
                    <a:pt x="245" y="226"/>
                    <a:pt x="231" y="219"/>
                    <a:pt x="211" y="220"/>
                  </a:cubicBezTo>
                  <a:cubicBezTo>
                    <a:pt x="195" y="221"/>
                    <a:pt x="178" y="235"/>
                    <a:pt x="180" y="252"/>
                  </a:cubicBezTo>
                  <a:cubicBezTo>
                    <a:pt x="182" y="265"/>
                    <a:pt x="192" y="276"/>
                    <a:pt x="190" y="290"/>
                  </a:cubicBezTo>
                  <a:cubicBezTo>
                    <a:pt x="190" y="292"/>
                    <a:pt x="189" y="295"/>
                    <a:pt x="187" y="297"/>
                  </a:cubicBezTo>
                  <a:cubicBezTo>
                    <a:pt x="183" y="302"/>
                    <a:pt x="175" y="305"/>
                    <a:pt x="164" y="306"/>
                  </a:cubicBezTo>
                  <a:cubicBezTo>
                    <a:pt x="148" y="308"/>
                    <a:pt x="120" y="309"/>
                    <a:pt x="98" y="299"/>
                  </a:cubicBezTo>
                  <a:cubicBezTo>
                    <a:pt x="96" y="298"/>
                    <a:pt x="111" y="243"/>
                    <a:pt x="92" y="206"/>
                  </a:cubicBezTo>
                  <a:cubicBezTo>
                    <a:pt x="78" y="180"/>
                    <a:pt x="50" y="200"/>
                    <a:pt x="27" y="194"/>
                  </a:cubicBezTo>
                  <a:cubicBezTo>
                    <a:pt x="18" y="191"/>
                    <a:pt x="6" y="182"/>
                    <a:pt x="3" y="161"/>
                  </a:cubicBezTo>
                  <a:cubicBezTo>
                    <a:pt x="0" y="146"/>
                    <a:pt x="2" y="128"/>
                    <a:pt x="16" y="117"/>
                  </a:cubicBezTo>
                  <a:cubicBezTo>
                    <a:pt x="33" y="106"/>
                    <a:pt x="53" y="115"/>
                    <a:pt x="67" y="127"/>
                  </a:cubicBezTo>
                  <a:cubicBezTo>
                    <a:pt x="72" y="132"/>
                    <a:pt x="79" y="135"/>
                    <a:pt x="86" y="134"/>
                  </a:cubicBezTo>
                  <a:cubicBezTo>
                    <a:pt x="92" y="134"/>
                    <a:pt x="97" y="132"/>
                    <a:pt x="101" y="127"/>
                  </a:cubicBezTo>
                  <a:cubicBezTo>
                    <a:pt x="112" y="114"/>
                    <a:pt x="110" y="98"/>
                    <a:pt x="84" y="37"/>
                  </a:cubicBezTo>
                  <a:cubicBezTo>
                    <a:pt x="84" y="36"/>
                    <a:pt x="104" y="27"/>
                    <a:pt x="114" y="21"/>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sp>
          <p:nvSpPr>
            <p:cNvPr id="20" name="Rectangle 19"/>
            <p:cNvSpPr/>
            <p:nvPr/>
          </p:nvSpPr>
          <p:spPr bwMode="auto">
            <a:xfrm>
              <a:off x="2282580" y="5116471"/>
              <a:ext cx="9041351" cy="1139305"/>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a:lnSpc>
                  <a:spcPct val="130000"/>
                </a:lnSpc>
              </a:pPr>
              <a:r>
                <a:rPr lang="en-US" sz="1500" dirty="0">
                  <a:solidFill>
                    <a:srgbClr val="435464"/>
                  </a:solidFill>
                </a:rPr>
                <a:t>Enhanced audit and compliance reporting</a:t>
              </a:r>
            </a:p>
            <a:p>
              <a:pPr>
                <a:lnSpc>
                  <a:spcPct val="130000"/>
                </a:lnSpc>
              </a:pPr>
              <a:r>
                <a:rPr lang="en-US" sz="1500" dirty="0">
                  <a:solidFill>
                    <a:srgbClr val="435464"/>
                  </a:solidFill>
                </a:rPr>
                <a:t>Content for auditing against specific compliance regimes (PCI, SOX, …)</a:t>
              </a:r>
            </a:p>
            <a:p>
              <a:pPr>
                <a:lnSpc>
                  <a:spcPct val="130000"/>
                </a:lnSpc>
              </a:pPr>
              <a:endParaRPr lang="en-US" sz="1500" dirty="0">
                <a:solidFill>
                  <a:srgbClr val="435464"/>
                </a:solidFill>
              </a:endParaRPr>
            </a:p>
          </p:txBody>
        </p:sp>
      </p:grpSp>
    </p:spTree>
    <p:extLst>
      <p:ext uri="{BB962C8B-B14F-4D97-AF65-F5344CB8AC3E}">
        <p14:creationId xmlns:p14="http://schemas.microsoft.com/office/powerpoint/2010/main" val="47598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accel="5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You Can Get Analytics</a:t>
            </a:r>
            <a:endParaRPr lang="en-US" dirty="0"/>
          </a:p>
        </p:txBody>
      </p:sp>
      <p:sp>
        <p:nvSpPr>
          <p:cNvPr id="4" name="Text Placeholder 3"/>
          <p:cNvSpPr>
            <a:spLocks noGrp="1"/>
          </p:cNvSpPr>
          <p:nvPr>
            <p:ph type="body" sz="quarter" idx="10"/>
          </p:nvPr>
        </p:nvSpPr>
        <p:spPr/>
        <p:txBody>
          <a:bodyPr/>
          <a:lstStyle/>
          <a:p>
            <a:pPr marL="0" indent="0">
              <a:lnSpc>
                <a:spcPct val="90000"/>
              </a:lnSpc>
              <a:spcBef>
                <a:spcPts val="300"/>
              </a:spcBef>
              <a:buNone/>
            </a:pPr>
            <a:r>
              <a:rPr lang="en-US" sz="2100" b="1" dirty="0"/>
              <a:t>Available as a Premium Feature of Chef Server</a:t>
            </a:r>
          </a:p>
          <a:p>
            <a:pPr marL="0" lvl="1" indent="0">
              <a:lnSpc>
                <a:spcPct val="90000"/>
              </a:lnSpc>
              <a:spcBef>
                <a:spcPts val="300"/>
              </a:spcBef>
              <a:buNone/>
            </a:pPr>
            <a:r>
              <a:rPr lang="en-US" sz="1800" dirty="0"/>
              <a:t>Supported on Enterprise Chef 11.2 and Chef Server 12</a:t>
            </a:r>
          </a:p>
          <a:p>
            <a:pPr marL="0" indent="0">
              <a:lnSpc>
                <a:spcPct val="90000"/>
              </a:lnSpc>
              <a:spcBef>
                <a:spcPts val="1350"/>
              </a:spcBef>
              <a:buNone/>
            </a:pPr>
            <a:r>
              <a:rPr lang="en-US" sz="2100" b="1" dirty="0"/>
              <a:t>Included in Chef Subscription</a:t>
            </a:r>
            <a:endParaRPr lang="en-US" sz="2100" dirty="0"/>
          </a:p>
          <a:p>
            <a:pPr marL="0" lvl="1" indent="0">
              <a:lnSpc>
                <a:spcPct val="90000"/>
              </a:lnSpc>
              <a:spcBef>
                <a:spcPts val="300"/>
              </a:spcBef>
              <a:buNone/>
            </a:pPr>
            <a:r>
              <a:rPr lang="en-US" sz="1800" dirty="0"/>
              <a:t>Also available free for installations less than 25 nodes</a:t>
            </a:r>
          </a:p>
          <a:p>
            <a:pPr marL="0" indent="0">
              <a:lnSpc>
                <a:spcPct val="90000"/>
              </a:lnSpc>
              <a:spcBef>
                <a:spcPts val="1350"/>
              </a:spcBef>
              <a:buNone/>
            </a:pPr>
            <a:r>
              <a:rPr lang="en-US" sz="2100" b="1" dirty="0"/>
              <a:t>Installation instructions</a:t>
            </a:r>
          </a:p>
          <a:p>
            <a:pPr marL="0" lvl="1" indent="0">
              <a:lnSpc>
                <a:spcPct val="90000"/>
              </a:lnSpc>
              <a:spcBef>
                <a:spcPts val="300"/>
              </a:spcBef>
              <a:buNone/>
            </a:pPr>
            <a:r>
              <a:rPr lang="en-US" sz="1800" dirty="0">
                <a:hlinkClick r:id="rId2"/>
              </a:rPr>
              <a:t>https://docs.getchef.com/install_analytics.html</a:t>
            </a:r>
            <a:endParaRPr lang="en-US" sz="1800" dirty="0"/>
          </a:p>
        </p:txBody>
      </p:sp>
      <p:sp>
        <p:nvSpPr>
          <p:cNvPr id="3" name="Rectangle 2"/>
          <p:cNvSpPr/>
          <p:nvPr/>
        </p:nvSpPr>
        <p:spPr bwMode="auto">
          <a:xfrm>
            <a:off x="0" y="3537857"/>
            <a:ext cx="9144000" cy="862693"/>
          </a:xfrm>
          <a:prstGeom prst="rect">
            <a:avLst/>
          </a:prstGeom>
          <a:solidFill>
            <a:schemeClr val="bg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a:r>
              <a:rPr lang="en-US" sz="2400" b="1" dirty="0">
                <a:gradFill>
                  <a:gsLst>
                    <a:gs pos="0">
                      <a:schemeClr val="tx1"/>
                    </a:gs>
                    <a:gs pos="100000">
                      <a:schemeClr val="tx1"/>
                    </a:gs>
                  </a:gsLst>
                  <a:lin ang="5400000" scaled="1"/>
                </a:gradFill>
              </a:rPr>
              <a:t>Download from </a:t>
            </a:r>
            <a:r>
              <a:rPr lang="en-US" sz="2400" b="1" dirty="0">
                <a:gradFill>
                  <a:gsLst>
                    <a:gs pos="0">
                      <a:schemeClr val="tx1"/>
                    </a:gs>
                    <a:gs pos="100000">
                      <a:schemeClr val="tx1"/>
                    </a:gs>
                  </a:gsLst>
                  <a:lin ang="5400000" scaled="1"/>
                </a:gradFill>
                <a:hlinkClick r:id="rId3"/>
              </a:rPr>
              <a:t>https://downloads.getchef.com/</a:t>
            </a:r>
            <a:endParaRPr lang="en-US" sz="2400" b="1" dirty="0">
              <a:gradFill>
                <a:gsLst>
                  <a:gs pos="0">
                    <a:schemeClr val="tx1"/>
                  </a:gs>
                  <a:gs pos="100000">
                    <a:schemeClr val="tx1"/>
                  </a:gs>
                </a:gsLst>
                <a:lin ang="5400000" scaled="1"/>
              </a:gradFill>
            </a:endParaRPr>
          </a:p>
        </p:txBody>
      </p:sp>
    </p:spTree>
    <p:extLst>
      <p:ext uri="{BB962C8B-B14F-4D97-AF65-F5344CB8AC3E}">
        <p14:creationId xmlns:p14="http://schemas.microsoft.com/office/powerpoint/2010/main" val="391397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Product screens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1686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4622652"/>
          </a:xfrm>
          <a:prstGeom prst="rect">
            <a:avLst/>
          </a:prstGeom>
        </p:spPr>
      </p:pic>
    </p:spTree>
    <p:extLst>
      <p:ext uri="{BB962C8B-B14F-4D97-AF65-F5344CB8AC3E}">
        <p14:creationId xmlns:p14="http://schemas.microsoft.com/office/powerpoint/2010/main" val="324880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59008" y="0"/>
            <a:ext cx="8972330" cy="5143500"/>
          </a:xfrm>
          <a:prstGeom prst="rect">
            <a:avLst/>
          </a:prstGeom>
        </p:spPr>
      </p:pic>
    </p:spTree>
    <p:extLst>
      <p:ext uri="{BB962C8B-B14F-4D97-AF65-F5344CB8AC3E}">
        <p14:creationId xmlns:p14="http://schemas.microsoft.com/office/powerpoint/2010/main" val="17064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33469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76201"/>
            <a:ext cx="9144000" cy="4976348"/>
          </a:xfrm>
          <a:prstGeom prst="rect">
            <a:avLst/>
          </a:prstGeom>
        </p:spPr>
      </p:pic>
    </p:spTree>
    <p:extLst>
      <p:ext uri="{BB962C8B-B14F-4D97-AF65-F5344CB8AC3E}">
        <p14:creationId xmlns:p14="http://schemas.microsoft.com/office/powerpoint/2010/main" val="161184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0" y="77297"/>
            <a:ext cx="9144000" cy="4966797"/>
          </a:xfrm>
          <a:prstGeom prst="rect">
            <a:avLst/>
          </a:prstGeom>
        </p:spPr>
      </p:pic>
    </p:spTree>
    <p:extLst>
      <p:ext uri="{BB962C8B-B14F-4D97-AF65-F5344CB8AC3E}">
        <p14:creationId xmlns:p14="http://schemas.microsoft.com/office/powerpoint/2010/main" val="254247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110858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139140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accent1"/>
                </a:solidFill>
              </a:rPr>
              <a:t>What’s NOT in Chef 12?</a:t>
            </a:r>
            <a:endParaRPr lang="en-US" sz="1600" b="1" dirty="0">
              <a:solidFill>
                <a:schemeClr val="accent1"/>
              </a:solidFill>
            </a:endParaRPr>
          </a:p>
        </p:txBody>
      </p:sp>
      <p:sp>
        <p:nvSpPr>
          <p:cNvPr id="3" name="Text Placeholder 2"/>
          <p:cNvSpPr>
            <a:spLocks noGrp="1"/>
          </p:cNvSpPr>
          <p:nvPr>
            <p:ph type="body" sz="quarter" idx="10"/>
          </p:nvPr>
        </p:nvSpPr>
        <p:spPr/>
        <p:txBody>
          <a:bodyPr>
            <a:normAutofit fontScale="92500" lnSpcReduction="10000"/>
          </a:bodyPr>
          <a:lstStyle/>
          <a:p>
            <a:r>
              <a:rPr lang="en-US" dirty="0" smtClean="0"/>
              <a:t>Differentiation between Open Source &amp; Enterprise Chef Server</a:t>
            </a:r>
          </a:p>
          <a:p>
            <a:r>
              <a:rPr lang="en-US" dirty="0" err="1" smtClean="0"/>
              <a:t>WebUI</a:t>
            </a:r>
            <a:r>
              <a:rPr lang="en-US" dirty="0" smtClean="0"/>
              <a:t> – The OSS </a:t>
            </a:r>
            <a:r>
              <a:rPr lang="en-US" dirty="0" err="1" smtClean="0"/>
              <a:t>WebUI</a:t>
            </a:r>
            <a:r>
              <a:rPr lang="en-US" dirty="0" smtClean="0"/>
              <a:t> has been completely deprecated. </a:t>
            </a:r>
            <a:r>
              <a:rPr lang="en-US" dirty="0" err="1" smtClean="0"/>
              <a:t>WebUI</a:t>
            </a:r>
            <a:r>
              <a:rPr lang="en-US" dirty="0" smtClean="0"/>
              <a:t> is now a premium-only add-on.</a:t>
            </a:r>
          </a:p>
          <a:p>
            <a:r>
              <a:rPr lang="en-US" dirty="0" smtClean="0"/>
              <a:t>Support for Ruby &lt; 2.0.</a:t>
            </a:r>
          </a:p>
          <a:p>
            <a:r>
              <a:rPr lang="en-US" dirty="0" err="1"/>
              <a:t>Daemonized</a:t>
            </a:r>
            <a:r>
              <a:rPr lang="en-US" dirty="0"/>
              <a:t> clients can no longer be run with --no-</a:t>
            </a:r>
            <a:r>
              <a:rPr lang="en-US" dirty="0" smtClean="0"/>
              <a:t>fork.</a:t>
            </a:r>
          </a:p>
          <a:p>
            <a:r>
              <a:rPr lang="en-US" dirty="0" err="1" smtClean="0"/>
              <a:t>CouchDB</a:t>
            </a:r>
            <a:r>
              <a:rPr lang="en-US" dirty="0" smtClean="0"/>
              <a:t> is 100% gone (was previously still part of Enterprise Chef).</a:t>
            </a:r>
          </a:p>
          <a:p>
            <a:r>
              <a:rPr lang="en-US" dirty="0" smtClean="0"/>
              <a:t>Whole </a:t>
            </a:r>
            <a:r>
              <a:rPr lang="en-US" dirty="0" err="1" smtClean="0"/>
              <a:t>Buncha</a:t>
            </a:r>
            <a:r>
              <a:rPr lang="en-US" dirty="0" smtClean="0"/>
              <a:t> daemons got the axe: </a:t>
            </a:r>
            <a:r>
              <a:rPr lang="en-US" dirty="0" err="1"/>
              <a:t>opscode</a:t>
            </a:r>
            <a:r>
              <a:rPr lang="en-US" dirty="0"/>
              <a:t>-</a:t>
            </a:r>
            <a:r>
              <a:rPr lang="en-US" dirty="0" smtClean="0"/>
              <a:t>account, </a:t>
            </a:r>
            <a:r>
              <a:rPr lang="en-US" dirty="0" err="1"/>
              <a:t>opscode</a:t>
            </a:r>
            <a:r>
              <a:rPr lang="en-US" dirty="0"/>
              <a:t>-certificate, </a:t>
            </a:r>
            <a:r>
              <a:rPr lang="en-US" dirty="0" err="1"/>
              <a:t>oc_authz_migrator</a:t>
            </a:r>
            <a:r>
              <a:rPr lang="en-US" dirty="0"/>
              <a:t>, </a:t>
            </a:r>
            <a:r>
              <a:rPr lang="en-US" dirty="0" err="1"/>
              <a:t>opscode</a:t>
            </a:r>
            <a:r>
              <a:rPr lang="en-US" dirty="0"/>
              <a:t>-org-creator, </a:t>
            </a:r>
            <a:r>
              <a:rPr lang="en-US" dirty="0" err="1" smtClean="0"/>
              <a:t>orgmapper</a:t>
            </a:r>
            <a:r>
              <a:rPr lang="en-US" dirty="0"/>
              <a:t>.</a:t>
            </a:r>
            <a:endParaRPr lang="en-US" dirty="0" smtClean="0"/>
          </a:p>
          <a:p>
            <a:pPr marL="0" indent="0">
              <a:buNone/>
            </a:pPr>
            <a:endParaRPr lang="en-US" dirty="0"/>
          </a:p>
          <a:p>
            <a:endParaRPr lang="en-US" sz="2200" dirty="0" smtClean="0"/>
          </a:p>
        </p:txBody>
      </p:sp>
    </p:spTree>
    <p:extLst>
      <p:ext uri="{BB962C8B-B14F-4D97-AF65-F5344CB8AC3E}">
        <p14:creationId xmlns:p14="http://schemas.microsoft.com/office/powerpoint/2010/main" val="87781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368122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239450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44126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360252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 Rules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421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p:cNvSpPr/>
          <p:nvPr/>
        </p:nvSpPr>
        <p:spPr bwMode="auto">
          <a:xfrm>
            <a:off x="0" y="0"/>
            <a:ext cx="9144000" cy="885826"/>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Controls - PCI Compliance</a:t>
            </a:r>
            <a:endParaRPr lang="en-US" dirty="0"/>
          </a:p>
        </p:txBody>
      </p:sp>
      <p:sp>
        <p:nvSpPr>
          <p:cNvPr id="3" name="Text Placeholder 2"/>
          <p:cNvSpPr>
            <a:spLocks noGrp="1"/>
          </p:cNvSpPr>
          <p:nvPr>
            <p:ph type="body" sz="quarter" idx="10"/>
          </p:nvPr>
        </p:nvSpPr>
        <p:spPr/>
        <p:txBody>
          <a:bodyPr/>
          <a:lstStyle/>
          <a:p>
            <a:r>
              <a:rPr lang="en-US" u="sng" dirty="0" smtClean="0"/>
              <a:t>PCI 2.3</a:t>
            </a:r>
            <a:r>
              <a:rPr lang="en-US" dirty="0" smtClean="0"/>
              <a:t> - </a:t>
            </a:r>
            <a:r>
              <a:rPr lang="en-US" dirty="0"/>
              <a:t>Encrypt all non-console administrative access such as browser/Web-</a:t>
            </a:r>
            <a:r>
              <a:rPr lang="en-US" dirty="0" smtClean="0"/>
              <a:t>based management </a:t>
            </a:r>
            <a:r>
              <a:rPr lang="en-US" dirty="0"/>
              <a:t>tools.</a:t>
            </a:r>
          </a:p>
        </p:txBody>
      </p:sp>
      <p:sp>
        <p:nvSpPr>
          <p:cNvPr id="5" name="Rectangle 4"/>
          <p:cNvSpPr/>
          <p:nvPr/>
        </p:nvSpPr>
        <p:spPr>
          <a:xfrm>
            <a:off x="3987760" y="1961348"/>
            <a:ext cx="4520539" cy="2439129"/>
          </a:xfrm>
          <a:prstGeom prst="rect">
            <a:avLst/>
          </a:prstGeom>
        </p:spPr>
        <p:txBody>
          <a:bodyPr wrap="square" lIns="68580" tIns="34290" rIns="68580" bIns="34290">
            <a:spAutoFit/>
          </a:bodyPr>
          <a:lstStyle/>
          <a:p>
            <a:r>
              <a:rPr lang="en-US" sz="1100" dirty="0">
                <a:solidFill>
                  <a:srgbClr val="262626"/>
                </a:solidFill>
                <a:latin typeface="Courier"/>
              </a:rPr>
              <a:t>rules </a:t>
            </a:r>
            <a:r>
              <a:rPr lang="en-US" sz="1100" dirty="0">
                <a:solidFill>
                  <a:srgbClr val="BE1F04"/>
                </a:solidFill>
                <a:latin typeface="Courier"/>
              </a:rPr>
              <a:t>’PCI 2.3 – Confirm telnet port not available'</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rule on </a:t>
            </a:r>
            <a:r>
              <a:rPr lang="en-US" sz="1100" dirty="0" err="1">
                <a:solidFill>
                  <a:srgbClr val="262626"/>
                </a:solidFill>
                <a:latin typeface="Courier"/>
              </a:rPr>
              <a:t>run_control</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a:t>
            </a:r>
            <a:r>
              <a:rPr lang="en-US" sz="1100" b="1" dirty="0">
                <a:solidFill>
                  <a:srgbClr val="0A5287"/>
                </a:solidFill>
                <a:latin typeface="Courier-Bold"/>
              </a:rPr>
              <a:t>when</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a:t>
            </a:r>
            <a:r>
              <a:rPr lang="en-US" sz="1100" dirty="0">
                <a:solidFill>
                  <a:srgbClr val="285453"/>
                </a:solidFill>
                <a:latin typeface="Courier"/>
              </a:rPr>
              <a:t>name</a:t>
            </a:r>
            <a:r>
              <a:rPr lang="en-US" sz="1100" dirty="0">
                <a:solidFill>
                  <a:srgbClr val="262626"/>
                </a:solidFill>
                <a:latin typeface="Courier"/>
              </a:rPr>
              <a:t> </a:t>
            </a:r>
            <a:r>
              <a:rPr lang="en-US" sz="1100" dirty="0">
                <a:solidFill>
                  <a:srgbClr val="434343"/>
                </a:solidFill>
                <a:latin typeface="Courier"/>
              </a:rPr>
              <a:t>=</a:t>
            </a:r>
            <a:r>
              <a:rPr lang="en-US" sz="1100" dirty="0">
                <a:solidFill>
                  <a:srgbClr val="262626"/>
                </a:solidFill>
                <a:latin typeface="Courier"/>
              </a:rPr>
              <a:t> </a:t>
            </a:r>
            <a:r>
              <a:rPr lang="en-US" sz="1100" dirty="0">
                <a:solidFill>
                  <a:srgbClr val="BE1F04"/>
                </a:solidFill>
                <a:latin typeface="Courier"/>
              </a:rPr>
              <a:t>'should be listening’</a:t>
            </a:r>
            <a:r>
              <a:rPr lang="en-US" sz="1100" dirty="0">
                <a:latin typeface="Courier"/>
              </a:rPr>
              <a:t> and</a:t>
            </a: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a:t>
            </a:r>
            <a:r>
              <a:rPr lang="en-US" sz="1100" dirty="0" err="1">
                <a:solidFill>
                  <a:srgbClr val="262626"/>
                </a:solidFill>
                <a:latin typeface="Courier"/>
              </a:rPr>
              <a:t>resource_type</a:t>
            </a:r>
            <a:r>
              <a:rPr lang="en-US" sz="1100" dirty="0">
                <a:solidFill>
                  <a:srgbClr val="262626"/>
                </a:solidFill>
                <a:latin typeface="Courier"/>
              </a:rPr>
              <a:t> </a:t>
            </a:r>
            <a:r>
              <a:rPr lang="en-US" sz="1100" dirty="0">
                <a:solidFill>
                  <a:srgbClr val="434343"/>
                </a:solidFill>
                <a:latin typeface="Courier"/>
              </a:rPr>
              <a:t>=</a:t>
            </a:r>
            <a:r>
              <a:rPr lang="en-US" sz="1100" dirty="0">
                <a:solidFill>
                  <a:srgbClr val="262626"/>
                </a:solidFill>
                <a:latin typeface="Courier"/>
              </a:rPr>
              <a:t> </a:t>
            </a:r>
            <a:r>
              <a:rPr lang="en-US" sz="1100" dirty="0">
                <a:solidFill>
                  <a:srgbClr val="BE1F04"/>
                </a:solidFill>
                <a:latin typeface="Courier"/>
              </a:rPr>
              <a:t>'port’</a:t>
            </a:r>
            <a:r>
              <a:rPr lang="en-US" sz="1100" dirty="0">
                <a:latin typeface="Courier"/>
              </a:rPr>
              <a:t> and</a:t>
            </a: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a:t>
            </a:r>
            <a:r>
              <a:rPr lang="en-US" sz="1100" dirty="0" err="1">
                <a:solidFill>
                  <a:srgbClr val="262626"/>
                </a:solidFill>
                <a:latin typeface="Courier"/>
              </a:rPr>
              <a:t>resource_name</a:t>
            </a:r>
            <a:r>
              <a:rPr lang="en-US" sz="1100" dirty="0">
                <a:solidFill>
                  <a:srgbClr val="262626"/>
                </a:solidFill>
                <a:latin typeface="Courier"/>
              </a:rPr>
              <a:t> </a:t>
            </a:r>
            <a:r>
              <a:rPr lang="en-US" sz="1100" dirty="0">
                <a:solidFill>
                  <a:srgbClr val="434343"/>
                </a:solidFill>
                <a:latin typeface="Courier"/>
              </a:rPr>
              <a:t>=</a:t>
            </a:r>
            <a:r>
              <a:rPr lang="en-US" sz="1100" dirty="0">
                <a:solidFill>
                  <a:srgbClr val="262626"/>
                </a:solidFill>
                <a:latin typeface="Courier"/>
              </a:rPr>
              <a:t> </a:t>
            </a:r>
            <a:r>
              <a:rPr lang="en-US" sz="1100" dirty="0">
                <a:solidFill>
                  <a:srgbClr val="BE1F04"/>
                </a:solidFill>
                <a:latin typeface="Courier"/>
              </a:rPr>
              <a:t>'23’</a:t>
            </a:r>
            <a:r>
              <a:rPr lang="en-US" sz="1100" dirty="0">
                <a:solidFill>
                  <a:schemeClr val="bg2"/>
                </a:solidFill>
                <a:latin typeface="Courier"/>
              </a:rPr>
              <a:t> and</a:t>
            </a: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status </a:t>
            </a:r>
            <a:r>
              <a:rPr lang="en-US" sz="1100" dirty="0">
                <a:solidFill>
                  <a:srgbClr val="434343"/>
                </a:solidFill>
                <a:latin typeface="Courier"/>
              </a:rPr>
              <a:t>!=</a:t>
            </a:r>
            <a:r>
              <a:rPr lang="en-US" sz="1100" dirty="0">
                <a:solidFill>
                  <a:srgbClr val="262626"/>
                </a:solidFill>
                <a:latin typeface="Courier"/>
              </a:rPr>
              <a:t> </a:t>
            </a:r>
            <a:r>
              <a:rPr lang="en-US" sz="1100" dirty="0">
                <a:solidFill>
                  <a:srgbClr val="BE1F04"/>
                </a:solidFill>
                <a:latin typeface="Courier"/>
              </a:rPr>
              <a:t>'success'</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a:t>
            </a:r>
            <a:r>
              <a:rPr lang="en-US" sz="1100" b="1" dirty="0">
                <a:solidFill>
                  <a:srgbClr val="0A5287"/>
                </a:solidFill>
                <a:latin typeface="Courier-Bold"/>
              </a:rPr>
              <a:t>then</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a:t>
            </a:r>
            <a:r>
              <a:rPr lang="en-US" sz="1100" dirty="0" err="1">
                <a:solidFill>
                  <a:srgbClr val="FEC328"/>
                </a:solidFill>
                <a:latin typeface="Courier"/>
              </a:rPr>
              <a:t>audit</a:t>
            </a:r>
            <a:r>
              <a:rPr lang="en-US" sz="1100" dirty="0" err="1">
                <a:solidFill>
                  <a:srgbClr val="262626"/>
                </a:solidFill>
                <a:latin typeface="Courier"/>
              </a:rPr>
              <a:t>:error</a:t>
            </a:r>
            <a:r>
              <a:rPr lang="en-US" sz="1100" dirty="0">
                <a:solidFill>
                  <a:srgbClr val="262626"/>
                </a:solidFill>
                <a:latin typeface="Courier"/>
              </a:rPr>
              <a:t>(</a:t>
            </a:r>
            <a:r>
              <a:rPr lang="en-US" sz="1100" dirty="0">
                <a:solidFill>
                  <a:srgbClr val="BE1F04"/>
                </a:solidFill>
                <a:latin typeface="Courier"/>
              </a:rPr>
              <a:t>"PCI 2.3 - Encrypt all non-console administrative access such as browser/Web-based management tools."</a:t>
            </a:r>
            <a:r>
              <a:rPr lang="en-US" sz="1100" dirty="0">
                <a:solidFill>
                  <a:srgbClr val="262626"/>
                </a:solidFill>
                <a:latin typeface="Courier"/>
              </a:rPr>
              <a:t>)</a:t>
            </a: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notify(</a:t>
            </a:r>
            <a:r>
              <a:rPr lang="en-US" sz="1100" dirty="0">
                <a:solidFill>
                  <a:srgbClr val="BE1F04"/>
                </a:solidFill>
                <a:latin typeface="Courier"/>
              </a:rPr>
              <a:t>"</a:t>
            </a:r>
            <a:r>
              <a:rPr lang="en-US" sz="1100" dirty="0" err="1">
                <a:solidFill>
                  <a:srgbClr val="BE1F04"/>
                </a:solidFill>
                <a:latin typeface="Courier"/>
              </a:rPr>
              <a:t>security-team@financialcorp.com</a:t>
            </a:r>
            <a:r>
              <a:rPr lang="en-US" sz="1100" dirty="0">
                <a:solidFill>
                  <a:srgbClr val="BE1F04"/>
                </a:solidFill>
                <a:latin typeface="Courier"/>
              </a:rPr>
              <a:t>”</a:t>
            </a:r>
            <a:r>
              <a:rPr lang="en-US" sz="1100" dirty="0">
                <a:solidFill>
                  <a:srgbClr val="262626"/>
                </a:solidFill>
                <a:latin typeface="Courier"/>
              </a:rPr>
              <a:t>)</a:t>
            </a:r>
          </a:p>
          <a:p>
            <a:r>
              <a:rPr lang="en-US" sz="1100" dirty="0">
                <a:solidFill>
                  <a:srgbClr val="980003"/>
                </a:solidFill>
                <a:latin typeface="Courier"/>
              </a:rPr>
              <a:t> </a:t>
            </a:r>
            <a:r>
              <a:rPr lang="en-US" sz="1100" dirty="0">
                <a:solidFill>
                  <a:srgbClr val="262626"/>
                </a:solidFill>
                <a:latin typeface="Courier"/>
              </a:rPr>
              <a:t> </a:t>
            </a:r>
            <a:r>
              <a:rPr lang="en-US" sz="1100" b="1" dirty="0">
                <a:solidFill>
                  <a:srgbClr val="0A5287"/>
                </a:solidFill>
                <a:latin typeface="Courier-Bold"/>
              </a:rPr>
              <a:t>end</a:t>
            </a:r>
            <a:endParaRPr lang="en-US" sz="1100" dirty="0">
              <a:solidFill>
                <a:srgbClr val="262626"/>
              </a:solidFill>
              <a:latin typeface="Courier"/>
            </a:endParaRPr>
          </a:p>
          <a:p>
            <a:r>
              <a:rPr lang="en-US" sz="1100" b="1" dirty="0">
                <a:solidFill>
                  <a:srgbClr val="0A5287"/>
                </a:solidFill>
                <a:latin typeface="Courier-Bold"/>
              </a:rPr>
              <a:t>end</a:t>
            </a:r>
            <a:endParaRPr lang="en-US" sz="1100" dirty="0"/>
          </a:p>
        </p:txBody>
      </p:sp>
      <p:sp>
        <p:nvSpPr>
          <p:cNvPr id="4" name="TextBox 3"/>
          <p:cNvSpPr txBox="1"/>
          <p:nvPr/>
        </p:nvSpPr>
        <p:spPr>
          <a:xfrm>
            <a:off x="4036195" y="1759565"/>
            <a:ext cx="839529" cy="184666"/>
          </a:xfrm>
          <a:prstGeom prst="rect">
            <a:avLst/>
          </a:prstGeom>
          <a:noFill/>
        </p:spPr>
        <p:txBody>
          <a:bodyPr wrap="square" lIns="0" tIns="0" rIns="0" bIns="0" rtlCol="0">
            <a:spAutoFit/>
          </a:bodyPr>
          <a:lstStyle/>
          <a:p>
            <a:r>
              <a:rPr lang="en-US" sz="1200" u="sng" dirty="0">
                <a:solidFill>
                  <a:srgbClr val="F18B21"/>
                </a:solidFill>
              </a:rPr>
              <a:t>Rule</a:t>
            </a:r>
          </a:p>
        </p:txBody>
      </p:sp>
      <p:sp>
        <p:nvSpPr>
          <p:cNvPr id="7" name="TextBox 6"/>
          <p:cNvSpPr txBox="1"/>
          <p:nvPr/>
        </p:nvSpPr>
        <p:spPr>
          <a:xfrm>
            <a:off x="613502" y="1759565"/>
            <a:ext cx="839529" cy="184666"/>
          </a:xfrm>
          <a:prstGeom prst="rect">
            <a:avLst/>
          </a:prstGeom>
          <a:noFill/>
        </p:spPr>
        <p:txBody>
          <a:bodyPr wrap="square" lIns="0" tIns="0" rIns="0" bIns="0" rtlCol="0">
            <a:spAutoFit/>
          </a:bodyPr>
          <a:lstStyle/>
          <a:p>
            <a:r>
              <a:rPr lang="en-US" sz="1200" u="sng" dirty="0">
                <a:solidFill>
                  <a:schemeClr val="accent1"/>
                </a:solidFill>
              </a:rPr>
              <a:t>Control</a:t>
            </a:r>
          </a:p>
        </p:txBody>
      </p:sp>
      <p:sp>
        <p:nvSpPr>
          <p:cNvPr id="6" name="Rectangle 5"/>
          <p:cNvSpPr/>
          <p:nvPr/>
        </p:nvSpPr>
        <p:spPr>
          <a:xfrm>
            <a:off x="566581" y="1963359"/>
            <a:ext cx="3251660" cy="1423466"/>
          </a:xfrm>
          <a:prstGeom prst="rect">
            <a:avLst/>
          </a:prstGeom>
        </p:spPr>
        <p:txBody>
          <a:bodyPr wrap="square" lIns="68580" tIns="34290" rIns="68580" bIns="34290">
            <a:spAutoFit/>
          </a:bodyPr>
          <a:lstStyle/>
          <a:p>
            <a:r>
              <a:rPr lang="en-US" sz="1100" dirty="0">
                <a:solidFill>
                  <a:srgbClr val="262626"/>
                </a:solidFill>
                <a:latin typeface="Courier"/>
              </a:rPr>
              <a:t>controls </a:t>
            </a:r>
            <a:r>
              <a:rPr lang="en-US" sz="1100" dirty="0">
                <a:solidFill>
                  <a:srgbClr val="BE1F04"/>
                </a:solidFill>
                <a:latin typeface="Courier"/>
              </a:rPr>
              <a:t>'port compliance'</a:t>
            </a:r>
            <a:r>
              <a:rPr lang="en-US" sz="1100" dirty="0">
                <a:solidFill>
                  <a:srgbClr val="262626"/>
                </a:solidFill>
                <a:latin typeface="Courier"/>
              </a:rPr>
              <a:t> </a:t>
            </a:r>
            <a:r>
              <a:rPr lang="en-US" sz="1100" b="1" dirty="0">
                <a:solidFill>
                  <a:srgbClr val="0A5287"/>
                </a:solidFill>
                <a:latin typeface="Courier-Bold"/>
              </a:rPr>
              <a:t>do</a:t>
            </a:r>
            <a:endParaRPr lang="en-US" sz="1100" dirty="0">
              <a:solidFill>
                <a:srgbClr val="262626"/>
              </a:solidFill>
              <a:latin typeface="Courier"/>
            </a:endParaRPr>
          </a:p>
          <a:p>
            <a:r>
              <a:rPr lang="en-US" sz="1100" dirty="0">
                <a:solidFill>
                  <a:srgbClr val="262626"/>
                </a:solidFill>
                <a:latin typeface="Courier"/>
              </a:rPr>
              <a:t>  control port(</a:t>
            </a:r>
            <a:r>
              <a:rPr lang="en-US" sz="1100" dirty="0">
                <a:solidFill>
                  <a:srgbClr val="FC4F08"/>
                </a:solidFill>
                <a:latin typeface="Courier"/>
              </a:rPr>
              <a:t>23</a:t>
            </a:r>
            <a:r>
              <a:rPr lang="en-US" sz="1100" dirty="0">
                <a:solidFill>
                  <a:srgbClr val="262626"/>
                </a:solidFill>
                <a:latin typeface="Courier"/>
              </a:rPr>
              <a:t>) </a:t>
            </a:r>
            <a:r>
              <a:rPr lang="en-US" sz="1100" b="1" dirty="0">
                <a:solidFill>
                  <a:srgbClr val="0A5287"/>
                </a:solidFill>
                <a:latin typeface="Courier-Bold"/>
              </a:rPr>
              <a:t>do</a:t>
            </a:r>
            <a:endParaRPr lang="en-US" sz="1100" dirty="0">
              <a:solidFill>
                <a:srgbClr val="262626"/>
              </a:solidFill>
              <a:latin typeface="Courier"/>
            </a:endParaRPr>
          </a:p>
          <a:p>
            <a:r>
              <a:rPr lang="en-US" sz="1100" dirty="0">
                <a:solidFill>
                  <a:srgbClr val="262626"/>
                </a:solidFill>
                <a:latin typeface="Courier"/>
              </a:rPr>
              <a:t>    it </a:t>
            </a:r>
            <a:r>
              <a:rPr lang="en-US" sz="1100" dirty="0">
                <a:solidFill>
                  <a:srgbClr val="BE1F04"/>
                </a:solidFill>
                <a:latin typeface="Courier"/>
              </a:rPr>
              <a:t>"has nothing listening"</a:t>
            </a:r>
            <a:endParaRPr lang="en-US" sz="1100" dirty="0">
              <a:solidFill>
                <a:srgbClr val="262626"/>
              </a:solidFill>
              <a:latin typeface="Courier"/>
            </a:endParaRPr>
          </a:p>
          <a:p>
            <a:r>
              <a:rPr lang="en-US" sz="1100" dirty="0">
                <a:solidFill>
                  <a:srgbClr val="262626"/>
                </a:solidFill>
                <a:latin typeface="Courier"/>
              </a:rPr>
              <a:t>      expect(port(</a:t>
            </a:r>
            <a:r>
              <a:rPr lang="en-US" sz="1100" dirty="0">
                <a:solidFill>
                  <a:srgbClr val="FC4F08"/>
                </a:solidFill>
                <a:latin typeface="Courier"/>
              </a:rPr>
              <a:t>23</a:t>
            </a:r>
            <a:r>
              <a:rPr lang="en-US" sz="1100" dirty="0">
                <a:solidFill>
                  <a:srgbClr val="262626"/>
                </a:solidFill>
                <a:latin typeface="Courier"/>
              </a:rPr>
              <a:t>))</a:t>
            </a:r>
            <a:r>
              <a:rPr lang="en-US" sz="1100" dirty="0">
                <a:solidFill>
                  <a:srgbClr val="434343"/>
                </a:solidFill>
                <a:latin typeface="Courier"/>
              </a:rPr>
              <a:t>.</a:t>
            </a:r>
            <a:r>
              <a:rPr lang="en-US" sz="1100" dirty="0">
                <a:solidFill>
                  <a:srgbClr val="262626"/>
                </a:solidFill>
                <a:latin typeface="Courier"/>
              </a:rPr>
              <a:t>to_not be_listening</a:t>
            </a:r>
          </a:p>
          <a:p>
            <a:r>
              <a:rPr lang="en-US" sz="1100" dirty="0">
                <a:solidFill>
                  <a:srgbClr val="262626"/>
                </a:solidFill>
                <a:latin typeface="Courier"/>
              </a:rPr>
              <a:t>    </a:t>
            </a:r>
            <a:r>
              <a:rPr lang="en-US" sz="1100" b="1" dirty="0">
                <a:solidFill>
                  <a:srgbClr val="0A5287"/>
                </a:solidFill>
                <a:latin typeface="Courier-Bold"/>
              </a:rPr>
              <a:t>end</a:t>
            </a:r>
            <a:endParaRPr lang="en-US" sz="1100" dirty="0">
              <a:solidFill>
                <a:srgbClr val="262626"/>
              </a:solidFill>
              <a:latin typeface="Courier"/>
            </a:endParaRPr>
          </a:p>
          <a:p>
            <a:r>
              <a:rPr lang="en-US" sz="1100" dirty="0">
                <a:solidFill>
                  <a:srgbClr val="262626"/>
                </a:solidFill>
                <a:latin typeface="Courier"/>
              </a:rPr>
              <a:t>  </a:t>
            </a:r>
            <a:r>
              <a:rPr lang="en-US" sz="1100" b="1" dirty="0">
                <a:solidFill>
                  <a:srgbClr val="0A5287"/>
                </a:solidFill>
                <a:latin typeface="Courier-Bold"/>
              </a:rPr>
              <a:t>end</a:t>
            </a:r>
            <a:endParaRPr lang="en-US" sz="1100" dirty="0">
              <a:solidFill>
                <a:srgbClr val="262626"/>
              </a:solidFill>
              <a:latin typeface="Courier"/>
            </a:endParaRPr>
          </a:p>
          <a:p>
            <a:r>
              <a:rPr lang="en-US" sz="1100" b="1" dirty="0">
                <a:solidFill>
                  <a:srgbClr val="0A5287"/>
                </a:solidFill>
                <a:latin typeface="Courier-Bold"/>
              </a:rPr>
              <a:t>end</a:t>
            </a:r>
            <a:endParaRPr lang="en-US" sz="1100" dirty="0"/>
          </a:p>
        </p:txBody>
      </p:sp>
    </p:spTree>
    <p:extLst>
      <p:ext uri="{BB962C8B-B14F-4D97-AF65-F5344CB8AC3E}">
        <p14:creationId xmlns:p14="http://schemas.microsoft.com/office/powerpoint/2010/main" val="107003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p:cNvSpPr/>
          <p:nvPr/>
        </p:nvSpPr>
        <p:spPr bwMode="auto">
          <a:xfrm>
            <a:off x="0" y="0"/>
            <a:ext cx="9144000" cy="885826"/>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Controls - SOX Compliance</a:t>
            </a:r>
            <a:endParaRPr lang="en-US" dirty="0"/>
          </a:p>
        </p:txBody>
      </p:sp>
      <p:sp>
        <p:nvSpPr>
          <p:cNvPr id="3" name="Text Placeholder 2"/>
          <p:cNvSpPr>
            <a:spLocks noGrp="1"/>
          </p:cNvSpPr>
          <p:nvPr>
            <p:ph type="body" sz="quarter" idx="10"/>
          </p:nvPr>
        </p:nvSpPr>
        <p:spPr/>
        <p:txBody>
          <a:bodyPr/>
          <a:lstStyle/>
          <a:p>
            <a:r>
              <a:rPr lang="en-US" u="sng" dirty="0"/>
              <a:t>SOX Section 302.4.B </a:t>
            </a:r>
            <a:r>
              <a:rPr lang="en-US" dirty="0"/>
              <a:t>– Establish verifiable controls to track data access.</a:t>
            </a:r>
          </a:p>
        </p:txBody>
      </p:sp>
      <p:sp>
        <p:nvSpPr>
          <p:cNvPr id="5" name="Rectangle 4"/>
          <p:cNvSpPr/>
          <p:nvPr/>
        </p:nvSpPr>
        <p:spPr>
          <a:xfrm>
            <a:off x="3987760" y="1961348"/>
            <a:ext cx="4520539" cy="1869743"/>
          </a:xfrm>
          <a:prstGeom prst="rect">
            <a:avLst/>
          </a:prstGeom>
        </p:spPr>
        <p:txBody>
          <a:bodyPr wrap="square" lIns="68580" tIns="34290" rIns="68580" bIns="34290">
            <a:spAutoFit/>
          </a:bodyPr>
          <a:lstStyle/>
          <a:p>
            <a:r>
              <a:rPr lang="en-US" sz="900" dirty="0">
                <a:solidFill>
                  <a:srgbClr val="262626"/>
                </a:solidFill>
                <a:latin typeface="Courier"/>
              </a:rPr>
              <a:t>rules </a:t>
            </a:r>
            <a:r>
              <a:rPr lang="en-US" sz="900" dirty="0">
                <a:solidFill>
                  <a:srgbClr val="BE1F04"/>
                </a:solidFill>
                <a:latin typeface="Courier"/>
              </a:rPr>
              <a:t>'SOX Section 302.4.B - force key based </a:t>
            </a:r>
            <a:r>
              <a:rPr lang="en-US" sz="900" dirty="0" err="1">
                <a:solidFill>
                  <a:srgbClr val="BE1F04"/>
                </a:solidFill>
                <a:latin typeface="Courier"/>
              </a:rPr>
              <a:t>auth</a:t>
            </a:r>
            <a:r>
              <a:rPr lang="en-US" sz="900" dirty="0">
                <a:solidFill>
                  <a:srgbClr val="BE1F04"/>
                </a:solidFill>
                <a:latin typeface="Courier"/>
              </a:rPr>
              <a:t>'</a:t>
            </a:r>
            <a:endParaRPr lang="en-US" sz="900" dirty="0">
              <a:solidFill>
                <a:srgbClr val="262626"/>
              </a:solidFill>
              <a:latin typeface="Courier"/>
            </a:endParaRPr>
          </a:p>
          <a:p>
            <a:r>
              <a:rPr lang="en-US" sz="900" dirty="0">
                <a:solidFill>
                  <a:srgbClr val="262626"/>
                </a:solidFill>
                <a:latin typeface="Courier"/>
              </a:rPr>
              <a:t>  rule on run control</a:t>
            </a:r>
          </a:p>
          <a:p>
            <a:r>
              <a:rPr lang="en-US" sz="900" dirty="0">
                <a:solidFill>
                  <a:srgbClr val="262626"/>
                </a:solidFill>
                <a:latin typeface="Courier"/>
              </a:rPr>
              <a:t>  </a:t>
            </a:r>
            <a:r>
              <a:rPr lang="en-US" sz="900" b="1" dirty="0">
                <a:solidFill>
                  <a:srgbClr val="0A5287"/>
                </a:solidFill>
                <a:latin typeface="Courier-Bold"/>
              </a:rPr>
              <a:t>when</a:t>
            </a:r>
            <a:endParaRPr lang="en-US" sz="900" dirty="0">
              <a:solidFill>
                <a:srgbClr val="262626"/>
              </a:solidFill>
              <a:latin typeface="Courier"/>
            </a:endParaRPr>
          </a:p>
          <a:p>
            <a:r>
              <a:rPr lang="en-US" sz="900" dirty="0">
                <a:solidFill>
                  <a:srgbClr val="262626"/>
                </a:solidFill>
                <a:latin typeface="Courier"/>
              </a:rPr>
              <a:t>    </a:t>
            </a:r>
            <a:r>
              <a:rPr lang="en-US" sz="900" dirty="0">
                <a:solidFill>
                  <a:srgbClr val="285453"/>
                </a:solidFill>
                <a:latin typeface="Courier"/>
              </a:rPr>
              <a:t>name</a:t>
            </a:r>
            <a:r>
              <a:rPr lang="en-US" sz="900" dirty="0">
                <a:solidFill>
                  <a:srgbClr val="262626"/>
                </a:solidFill>
                <a:latin typeface="Courier"/>
              </a:rPr>
              <a:t> </a:t>
            </a:r>
            <a:r>
              <a:rPr lang="en-US" sz="900" dirty="0">
                <a:solidFill>
                  <a:srgbClr val="434343"/>
                </a:solidFill>
                <a:latin typeface="Courier"/>
              </a:rPr>
              <a:t>=</a:t>
            </a:r>
            <a:r>
              <a:rPr lang="en-US" sz="900" dirty="0">
                <a:solidFill>
                  <a:srgbClr val="262626"/>
                </a:solidFill>
                <a:latin typeface="Courier"/>
              </a:rPr>
              <a:t> </a:t>
            </a:r>
            <a:r>
              <a:rPr lang="en-US" sz="900" dirty="0">
                <a:solidFill>
                  <a:srgbClr val="BE1F04"/>
                </a:solidFill>
                <a:latin typeface="Courier"/>
              </a:rPr>
              <a:t>'is disabled’ </a:t>
            </a:r>
            <a:r>
              <a:rPr lang="en-US" sz="900" dirty="0">
                <a:latin typeface="Courier"/>
              </a:rPr>
              <a:t>and</a:t>
            </a:r>
          </a:p>
          <a:p>
            <a:r>
              <a:rPr lang="en-US" sz="900" dirty="0">
                <a:solidFill>
                  <a:srgbClr val="262626"/>
                </a:solidFill>
                <a:latin typeface="Courier"/>
              </a:rPr>
              <a:t>    </a:t>
            </a:r>
            <a:r>
              <a:rPr lang="en-US" sz="900" dirty="0" err="1">
                <a:solidFill>
                  <a:srgbClr val="262626"/>
                </a:solidFill>
                <a:latin typeface="Courier"/>
              </a:rPr>
              <a:t>resource_type</a:t>
            </a:r>
            <a:r>
              <a:rPr lang="en-US" sz="900" dirty="0">
                <a:solidFill>
                  <a:srgbClr val="262626"/>
                </a:solidFill>
                <a:latin typeface="Courier"/>
              </a:rPr>
              <a:t> </a:t>
            </a:r>
            <a:r>
              <a:rPr lang="en-US" sz="900" dirty="0">
                <a:solidFill>
                  <a:srgbClr val="434343"/>
                </a:solidFill>
                <a:latin typeface="Courier"/>
              </a:rPr>
              <a:t>=</a:t>
            </a:r>
            <a:r>
              <a:rPr lang="en-US" sz="900" dirty="0">
                <a:solidFill>
                  <a:srgbClr val="262626"/>
                </a:solidFill>
                <a:latin typeface="Courier"/>
              </a:rPr>
              <a:t> </a:t>
            </a:r>
            <a:r>
              <a:rPr lang="en-US" sz="900" dirty="0">
                <a:solidFill>
                  <a:srgbClr val="BE1F04"/>
                </a:solidFill>
                <a:latin typeface="Courier"/>
              </a:rPr>
              <a:t>'File’ </a:t>
            </a:r>
            <a:r>
              <a:rPr lang="en-US" sz="900" dirty="0">
                <a:latin typeface="Courier"/>
              </a:rPr>
              <a:t>and </a:t>
            </a:r>
          </a:p>
          <a:p>
            <a:r>
              <a:rPr lang="en-US" sz="900" dirty="0">
                <a:solidFill>
                  <a:srgbClr val="262626"/>
                </a:solidFill>
                <a:latin typeface="Courier"/>
              </a:rPr>
              <a:t>    </a:t>
            </a:r>
            <a:r>
              <a:rPr lang="en-US" sz="900" dirty="0" err="1">
                <a:solidFill>
                  <a:srgbClr val="262626"/>
                </a:solidFill>
                <a:latin typeface="Courier"/>
              </a:rPr>
              <a:t>resource_name</a:t>
            </a:r>
            <a:r>
              <a:rPr lang="en-US" sz="900" dirty="0">
                <a:solidFill>
                  <a:srgbClr val="262626"/>
                </a:solidFill>
                <a:latin typeface="Courier"/>
              </a:rPr>
              <a:t> </a:t>
            </a:r>
            <a:r>
              <a:rPr lang="en-US" sz="900" dirty="0">
                <a:solidFill>
                  <a:srgbClr val="434343"/>
                </a:solidFill>
                <a:latin typeface="Courier"/>
              </a:rPr>
              <a:t>=</a:t>
            </a:r>
            <a:r>
              <a:rPr lang="en-US" sz="900" dirty="0">
                <a:solidFill>
                  <a:srgbClr val="262626"/>
                </a:solidFill>
                <a:latin typeface="Courier"/>
              </a:rPr>
              <a:t> </a:t>
            </a:r>
            <a:r>
              <a:rPr lang="en-US" sz="900" dirty="0">
                <a:solidFill>
                  <a:srgbClr val="BE1F04"/>
                </a:solidFill>
                <a:latin typeface="Courier"/>
              </a:rPr>
              <a:t>'/</a:t>
            </a:r>
            <a:r>
              <a:rPr lang="en-US" sz="900" dirty="0" err="1">
                <a:solidFill>
                  <a:srgbClr val="BE1F04"/>
                </a:solidFill>
                <a:latin typeface="Courier"/>
              </a:rPr>
              <a:t>etc</a:t>
            </a:r>
            <a:r>
              <a:rPr lang="en-US" sz="900" dirty="0">
                <a:solidFill>
                  <a:srgbClr val="BE1F04"/>
                </a:solidFill>
                <a:latin typeface="Courier"/>
              </a:rPr>
              <a:t>/</a:t>
            </a:r>
            <a:r>
              <a:rPr lang="en-US" sz="900" dirty="0" err="1">
                <a:solidFill>
                  <a:srgbClr val="BE1F04"/>
                </a:solidFill>
                <a:latin typeface="Courier"/>
              </a:rPr>
              <a:t>ssh</a:t>
            </a:r>
            <a:r>
              <a:rPr lang="en-US" sz="900" dirty="0">
                <a:solidFill>
                  <a:srgbClr val="BE1F04"/>
                </a:solidFill>
                <a:latin typeface="Courier"/>
              </a:rPr>
              <a:t>/</a:t>
            </a:r>
            <a:r>
              <a:rPr lang="en-US" sz="900" dirty="0" err="1">
                <a:solidFill>
                  <a:srgbClr val="BE1F04"/>
                </a:solidFill>
                <a:latin typeface="Courier"/>
              </a:rPr>
              <a:t>sshd_config</a:t>
            </a:r>
            <a:r>
              <a:rPr lang="en-US" sz="900" dirty="0">
                <a:solidFill>
                  <a:srgbClr val="BE1F04"/>
                </a:solidFill>
                <a:latin typeface="Courier"/>
              </a:rPr>
              <a:t>’</a:t>
            </a:r>
            <a:r>
              <a:rPr lang="en-US" sz="900" dirty="0">
                <a:latin typeface="Courier"/>
              </a:rPr>
              <a:t> and</a:t>
            </a:r>
          </a:p>
          <a:p>
            <a:r>
              <a:rPr lang="en-US" sz="900" dirty="0">
                <a:solidFill>
                  <a:srgbClr val="262626"/>
                </a:solidFill>
                <a:latin typeface="Courier"/>
              </a:rPr>
              <a:t>    status </a:t>
            </a:r>
            <a:r>
              <a:rPr lang="en-US" sz="900" dirty="0">
                <a:solidFill>
                  <a:srgbClr val="434343"/>
                </a:solidFill>
                <a:latin typeface="Courier"/>
              </a:rPr>
              <a:t>=</a:t>
            </a:r>
            <a:r>
              <a:rPr lang="en-US" sz="900" dirty="0">
                <a:solidFill>
                  <a:srgbClr val="262626"/>
                </a:solidFill>
                <a:latin typeface="Courier"/>
              </a:rPr>
              <a:t> </a:t>
            </a:r>
            <a:r>
              <a:rPr lang="en-US" sz="900" dirty="0">
                <a:solidFill>
                  <a:srgbClr val="BE1F04"/>
                </a:solidFill>
                <a:latin typeface="Courier"/>
              </a:rPr>
              <a:t>'failed'</a:t>
            </a:r>
            <a:endParaRPr lang="en-US" sz="900" dirty="0">
              <a:solidFill>
                <a:srgbClr val="262626"/>
              </a:solidFill>
              <a:latin typeface="Courier"/>
            </a:endParaRPr>
          </a:p>
          <a:p>
            <a:r>
              <a:rPr lang="en-US" sz="900" dirty="0">
                <a:solidFill>
                  <a:srgbClr val="262626"/>
                </a:solidFill>
                <a:latin typeface="Courier"/>
              </a:rPr>
              <a:t>  </a:t>
            </a:r>
            <a:r>
              <a:rPr lang="en-US" sz="900" b="1" dirty="0">
                <a:solidFill>
                  <a:srgbClr val="0A5287"/>
                </a:solidFill>
                <a:latin typeface="Courier-Bold"/>
              </a:rPr>
              <a:t>then</a:t>
            </a:r>
            <a:endParaRPr lang="en-US" sz="900" dirty="0">
              <a:solidFill>
                <a:srgbClr val="262626"/>
              </a:solidFill>
              <a:latin typeface="Courier"/>
            </a:endParaRPr>
          </a:p>
          <a:p>
            <a:r>
              <a:rPr lang="en-US" sz="900" dirty="0">
                <a:solidFill>
                  <a:srgbClr val="262626"/>
                </a:solidFill>
                <a:latin typeface="Courier"/>
              </a:rPr>
              <a:t>    </a:t>
            </a:r>
            <a:r>
              <a:rPr lang="en-US" sz="900" dirty="0" err="1">
                <a:solidFill>
                  <a:srgbClr val="FEC328"/>
                </a:solidFill>
                <a:latin typeface="Courier"/>
              </a:rPr>
              <a:t>audit</a:t>
            </a:r>
            <a:r>
              <a:rPr lang="en-US" sz="900" dirty="0" err="1">
                <a:solidFill>
                  <a:srgbClr val="262626"/>
                </a:solidFill>
                <a:latin typeface="Courier"/>
              </a:rPr>
              <a:t>:error</a:t>
            </a:r>
            <a:r>
              <a:rPr lang="en-US" sz="900" dirty="0">
                <a:solidFill>
                  <a:srgbClr val="262626"/>
                </a:solidFill>
                <a:latin typeface="Courier"/>
              </a:rPr>
              <a:t>(</a:t>
            </a:r>
            <a:r>
              <a:rPr lang="en-US" sz="900" dirty="0">
                <a:solidFill>
                  <a:srgbClr val="BE1F04"/>
                </a:solidFill>
                <a:latin typeface="Courier"/>
              </a:rPr>
              <a:t>"SOX Section 302.4.B – Establish verifiable controls to track data access."</a:t>
            </a:r>
            <a:r>
              <a:rPr lang="en-US" sz="900" dirty="0">
                <a:solidFill>
                  <a:srgbClr val="262626"/>
                </a:solidFill>
                <a:latin typeface="Courier"/>
              </a:rPr>
              <a:t>)</a:t>
            </a:r>
          </a:p>
          <a:p>
            <a:r>
              <a:rPr lang="en-US" sz="900" dirty="0">
                <a:solidFill>
                  <a:srgbClr val="262626"/>
                </a:solidFill>
                <a:latin typeface="Courier"/>
              </a:rPr>
              <a:t>    notify(</a:t>
            </a:r>
            <a:r>
              <a:rPr lang="en-US" sz="900" dirty="0">
                <a:solidFill>
                  <a:srgbClr val="BE1F04"/>
                </a:solidFill>
                <a:latin typeface="Courier"/>
              </a:rPr>
              <a:t>'security-team'</a:t>
            </a:r>
            <a:r>
              <a:rPr lang="en-US" sz="900" dirty="0">
                <a:solidFill>
                  <a:srgbClr val="262626"/>
                </a:solidFill>
                <a:latin typeface="Courier"/>
              </a:rPr>
              <a:t>)</a:t>
            </a:r>
          </a:p>
          <a:p>
            <a:r>
              <a:rPr lang="en-US" sz="900" dirty="0">
                <a:solidFill>
                  <a:srgbClr val="262626"/>
                </a:solidFill>
                <a:latin typeface="Courier"/>
              </a:rPr>
              <a:t>  </a:t>
            </a:r>
            <a:r>
              <a:rPr lang="en-US" sz="900" b="1" dirty="0">
                <a:solidFill>
                  <a:srgbClr val="0A5287"/>
                </a:solidFill>
                <a:latin typeface="Courier-Bold"/>
              </a:rPr>
              <a:t>end</a:t>
            </a:r>
            <a:endParaRPr lang="en-US" sz="900" dirty="0">
              <a:solidFill>
                <a:srgbClr val="262626"/>
              </a:solidFill>
              <a:latin typeface="Courier"/>
            </a:endParaRPr>
          </a:p>
          <a:p>
            <a:r>
              <a:rPr lang="en-US" sz="900" b="1" dirty="0">
                <a:solidFill>
                  <a:srgbClr val="0A5287"/>
                </a:solidFill>
                <a:latin typeface="Courier-Bold"/>
              </a:rPr>
              <a:t>end</a:t>
            </a:r>
            <a:endParaRPr lang="en-US" sz="900" dirty="0"/>
          </a:p>
        </p:txBody>
      </p:sp>
      <p:sp>
        <p:nvSpPr>
          <p:cNvPr id="4" name="TextBox 3"/>
          <p:cNvSpPr txBox="1"/>
          <p:nvPr/>
        </p:nvSpPr>
        <p:spPr>
          <a:xfrm>
            <a:off x="4036195" y="1759565"/>
            <a:ext cx="839529" cy="184666"/>
          </a:xfrm>
          <a:prstGeom prst="rect">
            <a:avLst/>
          </a:prstGeom>
          <a:noFill/>
        </p:spPr>
        <p:txBody>
          <a:bodyPr wrap="square" lIns="0" tIns="0" rIns="0" bIns="0" rtlCol="0">
            <a:spAutoFit/>
          </a:bodyPr>
          <a:lstStyle/>
          <a:p>
            <a:r>
              <a:rPr lang="en-US" sz="1200" u="sng" dirty="0">
                <a:solidFill>
                  <a:srgbClr val="F18B21"/>
                </a:solidFill>
              </a:rPr>
              <a:t>Rule</a:t>
            </a:r>
          </a:p>
        </p:txBody>
      </p:sp>
      <p:sp>
        <p:nvSpPr>
          <p:cNvPr id="7" name="TextBox 6"/>
          <p:cNvSpPr txBox="1"/>
          <p:nvPr/>
        </p:nvSpPr>
        <p:spPr>
          <a:xfrm>
            <a:off x="613502" y="1759565"/>
            <a:ext cx="839529" cy="184666"/>
          </a:xfrm>
          <a:prstGeom prst="rect">
            <a:avLst/>
          </a:prstGeom>
          <a:noFill/>
        </p:spPr>
        <p:txBody>
          <a:bodyPr wrap="square" lIns="0" tIns="0" rIns="0" bIns="0" rtlCol="0">
            <a:spAutoFit/>
          </a:bodyPr>
          <a:lstStyle/>
          <a:p>
            <a:r>
              <a:rPr lang="en-US" sz="1200" u="sng" dirty="0">
                <a:solidFill>
                  <a:srgbClr val="F18B21"/>
                </a:solidFill>
              </a:rPr>
              <a:t>Control</a:t>
            </a:r>
          </a:p>
        </p:txBody>
      </p:sp>
      <p:sp>
        <p:nvSpPr>
          <p:cNvPr id="6" name="Rectangle 5"/>
          <p:cNvSpPr/>
          <p:nvPr/>
        </p:nvSpPr>
        <p:spPr>
          <a:xfrm>
            <a:off x="566581" y="1963359"/>
            <a:ext cx="3534193" cy="1177245"/>
          </a:xfrm>
          <a:prstGeom prst="rect">
            <a:avLst/>
          </a:prstGeom>
        </p:spPr>
        <p:txBody>
          <a:bodyPr wrap="square" lIns="68580" tIns="34290" rIns="68580" bIns="34290">
            <a:spAutoFit/>
          </a:bodyPr>
          <a:lstStyle/>
          <a:p>
            <a:r>
              <a:rPr lang="en-US" sz="900" dirty="0">
                <a:solidFill>
                  <a:srgbClr val="262626"/>
                </a:solidFill>
                <a:latin typeface="Courier"/>
              </a:rPr>
              <a:t>controls </a:t>
            </a:r>
            <a:r>
              <a:rPr lang="en-US" sz="900" dirty="0">
                <a:solidFill>
                  <a:srgbClr val="BE1F04"/>
                </a:solidFill>
                <a:latin typeface="Courier"/>
              </a:rPr>
              <a:t>'password authentication'</a:t>
            </a:r>
            <a:r>
              <a:rPr lang="en-US" sz="900" dirty="0">
                <a:solidFill>
                  <a:srgbClr val="262626"/>
                </a:solidFill>
                <a:latin typeface="Courier"/>
              </a:rPr>
              <a:t> </a:t>
            </a:r>
            <a:r>
              <a:rPr lang="en-US" sz="900" b="1" dirty="0">
                <a:solidFill>
                  <a:srgbClr val="0A5287"/>
                </a:solidFill>
                <a:latin typeface="Courier-Bold"/>
              </a:rPr>
              <a:t>do</a:t>
            </a:r>
            <a:endParaRPr lang="en-US" sz="900" dirty="0">
              <a:solidFill>
                <a:srgbClr val="262626"/>
              </a:solidFill>
              <a:latin typeface="Courier"/>
            </a:endParaRPr>
          </a:p>
          <a:p>
            <a:r>
              <a:rPr lang="en-US" sz="900" dirty="0">
                <a:solidFill>
                  <a:srgbClr val="262626"/>
                </a:solidFill>
                <a:latin typeface="Courier"/>
              </a:rPr>
              <a:t>  control file(</a:t>
            </a:r>
            <a:r>
              <a:rPr lang="en-US" sz="900" dirty="0">
                <a:solidFill>
                  <a:srgbClr val="BE1F04"/>
                </a:solidFill>
                <a:latin typeface="Courier"/>
              </a:rPr>
              <a:t>'/</a:t>
            </a:r>
            <a:r>
              <a:rPr lang="en-US" sz="900" dirty="0" err="1">
                <a:solidFill>
                  <a:srgbClr val="BE1F04"/>
                </a:solidFill>
                <a:latin typeface="Courier"/>
              </a:rPr>
              <a:t>etc</a:t>
            </a:r>
            <a:r>
              <a:rPr lang="en-US" sz="900" dirty="0">
                <a:solidFill>
                  <a:srgbClr val="BE1F04"/>
                </a:solidFill>
                <a:latin typeface="Courier"/>
              </a:rPr>
              <a:t>/</a:t>
            </a:r>
            <a:r>
              <a:rPr lang="en-US" sz="900" dirty="0" err="1">
                <a:solidFill>
                  <a:srgbClr val="BE1F04"/>
                </a:solidFill>
                <a:latin typeface="Courier"/>
              </a:rPr>
              <a:t>ssh</a:t>
            </a:r>
            <a:r>
              <a:rPr lang="en-US" sz="900" dirty="0">
                <a:solidFill>
                  <a:srgbClr val="BE1F04"/>
                </a:solidFill>
                <a:latin typeface="Courier"/>
              </a:rPr>
              <a:t>/</a:t>
            </a:r>
            <a:r>
              <a:rPr lang="en-US" sz="900" dirty="0" err="1">
                <a:solidFill>
                  <a:srgbClr val="BE1F04"/>
                </a:solidFill>
                <a:latin typeface="Courier"/>
              </a:rPr>
              <a:t>sshd_config</a:t>
            </a:r>
            <a:r>
              <a:rPr lang="en-US" sz="900" dirty="0">
                <a:solidFill>
                  <a:srgbClr val="BE1F04"/>
                </a:solidFill>
                <a:latin typeface="Courier"/>
              </a:rPr>
              <a:t>'</a:t>
            </a:r>
            <a:r>
              <a:rPr lang="en-US" sz="900" dirty="0">
                <a:solidFill>
                  <a:srgbClr val="262626"/>
                </a:solidFill>
                <a:latin typeface="Courier"/>
              </a:rPr>
              <a:t>) </a:t>
            </a:r>
            <a:r>
              <a:rPr lang="en-US" sz="900" b="1" dirty="0">
                <a:solidFill>
                  <a:srgbClr val="0A5287"/>
                </a:solidFill>
                <a:latin typeface="Courier-Bold"/>
              </a:rPr>
              <a:t>do</a:t>
            </a:r>
            <a:endParaRPr lang="en-US" sz="900" dirty="0">
              <a:solidFill>
                <a:srgbClr val="262626"/>
              </a:solidFill>
              <a:latin typeface="Courier"/>
            </a:endParaRPr>
          </a:p>
          <a:p>
            <a:r>
              <a:rPr lang="en-US" sz="900" dirty="0">
                <a:solidFill>
                  <a:srgbClr val="262626"/>
                </a:solidFill>
                <a:latin typeface="Courier"/>
              </a:rPr>
              <a:t>    it </a:t>
            </a:r>
            <a:r>
              <a:rPr lang="en-US" sz="900" dirty="0">
                <a:solidFill>
                  <a:srgbClr val="BE1F04"/>
                </a:solidFill>
                <a:latin typeface="Courier"/>
              </a:rPr>
              <a:t>"is disabled"</a:t>
            </a:r>
            <a:endParaRPr lang="en-US" sz="900" dirty="0">
              <a:solidFill>
                <a:srgbClr val="262626"/>
              </a:solidFill>
              <a:latin typeface="Courier"/>
            </a:endParaRPr>
          </a:p>
          <a:p>
            <a:pPr>
              <a:tabLst>
                <a:tab pos="467916" algn="l"/>
              </a:tabLst>
            </a:pPr>
            <a:r>
              <a:rPr lang="en-US" sz="900" dirty="0">
                <a:solidFill>
                  <a:srgbClr val="262626"/>
                </a:solidFill>
                <a:latin typeface="Courier"/>
              </a:rPr>
              <a:t>      expect(file(</a:t>
            </a:r>
            <a:r>
              <a:rPr lang="en-US" sz="900" dirty="0">
                <a:solidFill>
                  <a:srgbClr val="BE1F04"/>
                </a:solidFill>
                <a:latin typeface="Courier"/>
              </a:rPr>
              <a:t>'/</a:t>
            </a:r>
            <a:r>
              <a:rPr lang="en-US" sz="900" dirty="0" err="1">
                <a:solidFill>
                  <a:srgbClr val="BE1F04"/>
                </a:solidFill>
                <a:latin typeface="Courier"/>
              </a:rPr>
              <a:t>etc</a:t>
            </a:r>
            <a:r>
              <a:rPr lang="en-US" sz="900" dirty="0">
                <a:solidFill>
                  <a:srgbClr val="BE1F04"/>
                </a:solidFill>
                <a:latin typeface="Courier"/>
              </a:rPr>
              <a:t>/</a:t>
            </a:r>
            <a:r>
              <a:rPr lang="en-US" sz="900" dirty="0" err="1">
                <a:solidFill>
                  <a:srgbClr val="BE1F04"/>
                </a:solidFill>
                <a:latin typeface="Courier"/>
              </a:rPr>
              <a:t>ssh</a:t>
            </a:r>
            <a:r>
              <a:rPr lang="en-US" sz="900" dirty="0">
                <a:solidFill>
                  <a:srgbClr val="BE1F04"/>
                </a:solidFill>
                <a:latin typeface="Courier"/>
              </a:rPr>
              <a:t>/</a:t>
            </a:r>
            <a:r>
              <a:rPr lang="en-US" sz="900" dirty="0" err="1">
                <a:solidFill>
                  <a:srgbClr val="BE1F04"/>
                </a:solidFill>
                <a:latin typeface="Courier"/>
              </a:rPr>
              <a:t>sshd_config</a:t>
            </a:r>
            <a:r>
              <a:rPr lang="en-US" sz="900" dirty="0">
                <a:solidFill>
                  <a:srgbClr val="BE1F04"/>
                </a:solidFill>
                <a:latin typeface="Courier"/>
              </a:rPr>
              <a:t>'</a:t>
            </a:r>
            <a:r>
              <a:rPr lang="en-US" sz="900" dirty="0">
                <a:solidFill>
                  <a:srgbClr val="262626"/>
                </a:solidFill>
                <a:latin typeface="Courier"/>
              </a:rPr>
              <a:t>))</a:t>
            </a:r>
            <a:br>
              <a:rPr lang="en-US" sz="900" dirty="0">
                <a:solidFill>
                  <a:srgbClr val="262626"/>
                </a:solidFill>
                <a:latin typeface="Courier"/>
              </a:rPr>
            </a:br>
            <a:r>
              <a:rPr lang="en-US" sz="900" dirty="0">
                <a:solidFill>
                  <a:srgbClr val="262626"/>
                </a:solidFill>
                <a:latin typeface="Courier"/>
              </a:rPr>
              <a:t>	</a:t>
            </a:r>
            <a:r>
              <a:rPr lang="en-US" sz="900" dirty="0">
                <a:solidFill>
                  <a:srgbClr val="434343"/>
                </a:solidFill>
                <a:latin typeface="Courier"/>
              </a:rPr>
              <a:t>.</a:t>
            </a:r>
            <a:r>
              <a:rPr lang="en-US" sz="900" dirty="0">
                <a:solidFill>
                  <a:srgbClr val="262626"/>
                </a:solidFill>
                <a:latin typeface="Courier"/>
              </a:rPr>
              <a:t>to match(</a:t>
            </a:r>
            <a:r>
              <a:rPr lang="en-US" sz="900" dirty="0">
                <a:solidFill>
                  <a:srgbClr val="2C9B9A"/>
                </a:solidFill>
                <a:latin typeface="Courier"/>
              </a:rPr>
              <a:t>/</a:t>
            </a:r>
            <a:r>
              <a:rPr lang="en-US" sz="900" dirty="0" err="1">
                <a:solidFill>
                  <a:srgbClr val="2C9B9A"/>
                </a:solidFill>
                <a:latin typeface="Courier"/>
              </a:rPr>
              <a:t>PasswordAuthentication</a:t>
            </a:r>
            <a:r>
              <a:rPr lang="en-US" sz="900" dirty="0">
                <a:solidFill>
                  <a:srgbClr val="2C9B9A"/>
                </a:solidFill>
                <a:latin typeface="Courier"/>
              </a:rPr>
              <a:t>\</a:t>
            </a:r>
            <a:r>
              <a:rPr lang="en-US" sz="900" dirty="0" err="1">
                <a:solidFill>
                  <a:srgbClr val="2C9B9A"/>
                </a:solidFill>
                <a:latin typeface="Courier"/>
              </a:rPr>
              <a:t>s+no</a:t>
            </a:r>
            <a:r>
              <a:rPr lang="en-US" sz="900" dirty="0">
                <a:solidFill>
                  <a:srgbClr val="2C9B9A"/>
                </a:solidFill>
                <a:latin typeface="Courier"/>
              </a:rPr>
              <a:t>/</a:t>
            </a:r>
            <a:r>
              <a:rPr lang="en-US" sz="900" dirty="0">
                <a:solidFill>
                  <a:srgbClr val="262626"/>
                </a:solidFill>
                <a:latin typeface="Courier"/>
              </a:rPr>
              <a:t>)</a:t>
            </a:r>
          </a:p>
          <a:p>
            <a:r>
              <a:rPr lang="en-US" sz="900" dirty="0">
                <a:solidFill>
                  <a:srgbClr val="262626"/>
                </a:solidFill>
                <a:latin typeface="Courier"/>
              </a:rPr>
              <a:t>    </a:t>
            </a:r>
            <a:r>
              <a:rPr lang="en-US" sz="900" b="1" dirty="0">
                <a:solidFill>
                  <a:srgbClr val="0A5287"/>
                </a:solidFill>
                <a:latin typeface="Courier-Bold"/>
              </a:rPr>
              <a:t>end</a:t>
            </a:r>
            <a:endParaRPr lang="en-US" sz="900" dirty="0">
              <a:solidFill>
                <a:srgbClr val="262626"/>
              </a:solidFill>
              <a:latin typeface="Courier"/>
            </a:endParaRPr>
          </a:p>
          <a:p>
            <a:r>
              <a:rPr lang="en-US" sz="900" dirty="0">
                <a:solidFill>
                  <a:srgbClr val="262626"/>
                </a:solidFill>
                <a:latin typeface="Courier"/>
              </a:rPr>
              <a:t>  </a:t>
            </a:r>
            <a:r>
              <a:rPr lang="en-US" sz="900" b="1" dirty="0">
                <a:solidFill>
                  <a:srgbClr val="0A5287"/>
                </a:solidFill>
                <a:latin typeface="Courier-Bold"/>
              </a:rPr>
              <a:t>end</a:t>
            </a:r>
            <a:endParaRPr lang="en-US" sz="900" dirty="0">
              <a:solidFill>
                <a:srgbClr val="262626"/>
              </a:solidFill>
              <a:latin typeface="Courier"/>
            </a:endParaRPr>
          </a:p>
          <a:p>
            <a:r>
              <a:rPr lang="en-US" sz="900" b="1" dirty="0">
                <a:solidFill>
                  <a:srgbClr val="0A5287"/>
                </a:solidFill>
                <a:latin typeface="Courier-Bold"/>
              </a:rPr>
              <a:t>end</a:t>
            </a:r>
            <a:endParaRPr lang="en-US" sz="900" dirty="0"/>
          </a:p>
        </p:txBody>
      </p:sp>
    </p:spTree>
    <p:extLst>
      <p:ext uri="{BB962C8B-B14F-4D97-AF65-F5344CB8AC3E}">
        <p14:creationId xmlns:p14="http://schemas.microsoft.com/office/powerpoint/2010/main" val="42820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 sz="2800" dirty="0" smtClean="0"/>
              <a:t>C</a:t>
            </a:r>
            <a:r>
              <a:rPr lang="en-US" sz="2800" dirty="0" err="1" smtClean="0"/>
              <a:t>hef</a:t>
            </a:r>
            <a:r>
              <a:rPr lang="en-US" sz="2800" dirty="0" smtClean="0"/>
              <a:t> Development Kit</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223753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483056" y="382775"/>
            <a:ext cx="89570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 sz="2400"/>
              <a:t>Increase CHEF adoption through ChefDK</a:t>
            </a:r>
          </a:p>
        </p:txBody>
      </p:sp>
      <p:sp>
        <p:nvSpPr>
          <p:cNvPr id="103" name="Shape 103"/>
          <p:cNvSpPr txBox="1"/>
          <p:nvPr/>
        </p:nvSpPr>
        <p:spPr>
          <a:xfrm>
            <a:off x="381006" y="1280959"/>
            <a:ext cx="4734031" cy="3304200"/>
          </a:xfrm>
          <a:prstGeom prst="rect">
            <a:avLst/>
          </a:prstGeom>
          <a:noFill/>
          <a:ln>
            <a:noFill/>
          </a:ln>
        </p:spPr>
        <p:txBody>
          <a:bodyPr lIns="91413" tIns="45719" rIns="91413" bIns="45719" anchor="t" anchorCtr="0">
            <a:noAutofit/>
          </a:bodyPr>
          <a:lstStyle/>
          <a:p>
            <a:pPr marL="457130" indent="-317452">
              <a:buClr>
                <a:srgbClr val="000000"/>
              </a:buClr>
              <a:buSzPct val="100000"/>
              <a:buFont typeface="Arial"/>
              <a:buChar char="●"/>
            </a:pPr>
            <a:r>
              <a:rPr lang="en" b="1" dirty="0"/>
              <a:t>ChefDK</a:t>
            </a:r>
            <a:r>
              <a:rPr lang="en" dirty="0" smtClean="0"/>
              <a:t>:</a:t>
            </a:r>
            <a:r>
              <a:rPr lang="en-US" dirty="0" smtClean="0"/>
              <a:t> </a:t>
            </a:r>
            <a:r>
              <a:rPr lang="en" dirty="0" smtClean="0"/>
              <a:t>CHEF </a:t>
            </a:r>
            <a:r>
              <a:rPr lang="en" dirty="0"/>
              <a:t>Software Development Kit, fully supported with the Chef Premium </a:t>
            </a:r>
            <a:r>
              <a:rPr lang="en" dirty="0" smtClean="0"/>
              <a:t>Subscription</a:t>
            </a:r>
            <a:endParaRPr lang="en-US" dirty="0" smtClean="0"/>
          </a:p>
          <a:p>
            <a:pPr marL="139681" lvl="6">
              <a:buClr>
                <a:srgbClr val="000000"/>
              </a:buClr>
              <a:buSzPct val="100000"/>
            </a:pPr>
            <a:endParaRPr lang="en-US" dirty="0" smtClean="0">
              <a:solidFill>
                <a:schemeClr val="dk2"/>
              </a:solidFill>
            </a:endParaRPr>
          </a:p>
          <a:p>
            <a:pPr marL="457130" indent="-317452">
              <a:buClr>
                <a:srgbClr val="000000"/>
              </a:buClr>
              <a:buSzPct val="100000"/>
              <a:buFont typeface="Arial"/>
              <a:buChar char="●"/>
            </a:pPr>
            <a:endParaRPr lang="en" dirty="0">
              <a:solidFill>
                <a:schemeClr val="dk2"/>
              </a:solidFill>
            </a:endParaRPr>
          </a:p>
          <a:p>
            <a:pPr marL="457130" indent="-317452">
              <a:buClr>
                <a:srgbClr val="000000"/>
              </a:buClr>
              <a:buSzPct val="100000"/>
              <a:buFont typeface="Arial"/>
              <a:buChar char="●"/>
            </a:pPr>
            <a:r>
              <a:rPr lang="en" b="1" dirty="0"/>
              <a:t>Workflow Definition: </a:t>
            </a:r>
            <a:r>
              <a:rPr lang="en" dirty="0"/>
              <a:t>Our recommendation on the process</a:t>
            </a:r>
            <a:r>
              <a:rPr lang="en" dirty="0">
                <a:solidFill>
                  <a:schemeClr val="dk2"/>
                </a:solidFill>
              </a:rPr>
              <a:t> to test and verify your infrastructure code before committing it to source control and shipping it to production. </a:t>
            </a:r>
          </a:p>
          <a:p>
            <a:pPr marL="457130" indent="-317452">
              <a:buClr>
                <a:srgbClr val="000000"/>
              </a:buClr>
              <a:buSzPct val="100000"/>
              <a:buFont typeface="Arial"/>
              <a:buChar char="●"/>
            </a:pPr>
            <a:endParaRPr lang="en-US" b="1" dirty="0" smtClean="0"/>
          </a:p>
          <a:p>
            <a:pPr marL="457130" indent="-317452">
              <a:buClr>
                <a:srgbClr val="000000"/>
              </a:buClr>
              <a:buSzPct val="100000"/>
              <a:buFont typeface="Arial"/>
              <a:buChar char="●"/>
            </a:pPr>
            <a:r>
              <a:rPr lang="en" b="1" dirty="0" smtClean="0"/>
              <a:t>Workflow </a:t>
            </a:r>
            <a:r>
              <a:rPr lang="en" b="1" dirty="0"/>
              <a:t>Enhancement: </a:t>
            </a:r>
            <a:r>
              <a:rPr lang="en" dirty="0"/>
              <a:t>Based on customer feedback and use cases</a:t>
            </a:r>
            <a:r>
              <a:rPr lang="en" b="1" dirty="0"/>
              <a:t> </a:t>
            </a:r>
          </a:p>
        </p:txBody>
      </p:sp>
      <p:pic>
        <p:nvPicPr>
          <p:cNvPr id="104" name="Shape 104"/>
          <p:cNvPicPr preferRelativeResize="0"/>
          <p:nvPr/>
        </p:nvPicPr>
        <p:blipFill rotWithShape="1">
          <a:blip r:embed="rId3"/>
          <a:srcRect t="11754" r="2028"/>
          <a:stretch/>
        </p:blipFill>
        <p:spPr>
          <a:xfrm>
            <a:off x="5384801" y="1204765"/>
            <a:ext cx="3276147" cy="1817251"/>
          </a:xfrm>
          <a:prstGeom prst="rect">
            <a:avLst/>
          </a:prstGeom>
          <a:noFill/>
          <a:ln w="19050" cap="flat">
            <a:solidFill>
              <a:schemeClr val="dk2"/>
            </a:solidFill>
            <a:prstDash val="solid"/>
            <a:round/>
            <a:headEnd type="none" w="med" len="med"/>
            <a:tailEnd type="none" w="med" len="med"/>
          </a:ln>
        </p:spPr>
      </p:pic>
    </p:spTree>
    <p:extLst>
      <p:ext uri="{BB962C8B-B14F-4D97-AF65-F5344CB8AC3E}">
        <p14:creationId xmlns:p14="http://schemas.microsoft.com/office/powerpoint/2010/main" val="25616947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What’s New in Chef Server 12?</a:t>
            </a:r>
            <a:endParaRPr lang="en-US" dirty="0"/>
          </a:p>
        </p:txBody>
      </p:sp>
      <p:pic>
        <p:nvPicPr>
          <p:cNvPr id="6" name="Picture 5" descr="new-and-improv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844700"/>
            <a:ext cx="3334124" cy="3567279"/>
          </a:xfrm>
          <a:prstGeom prst="rect">
            <a:avLst/>
          </a:prstGeom>
        </p:spPr>
      </p:pic>
    </p:spTree>
    <p:extLst>
      <p:ext uri="{BB962C8B-B14F-4D97-AF65-F5344CB8AC3E}">
        <p14:creationId xmlns:p14="http://schemas.microsoft.com/office/powerpoint/2010/main" val="347824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69346" y="987122"/>
            <a:ext cx="3691602" cy="2645550"/>
          </a:xfrm>
          <a:prstGeom prst="rect">
            <a:avLst/>
          </a:prstGeom>
        </p:spPr>
      </p:pic>
      <p:sp>
        <p:nvSpPr>
          <p:cNvPr id="102" name="Shape 102"/>
          <p:cNvSpPr txBox="1">
            <a:spLocks noGrp="1"/>
          </p:cNvSpPr>
          <p:nvPr>
            <p:ph type="title"/>
          </p:nvPr>
        </p:nvSpPr>
        <p:spPr>
          <a:xfrm>
            <a:off x="483056" y="382775"/>
            <a:ext cx="89570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 sz="2400" dirty="0"/>
              <a:t>ChefDK</a:t>
            </a:r>
            <a:r>
              <a:rPr lang="en-US" sz="2400" dirty="0"/>
              <a:t>: In the Box</a:t>
            </a:r>
            <a:endParaRPr lang="en" sz="2400" dirty="0"/>
          </a:p>
        </p:txBody>
      </p:sp>
      <p:sp>
        <p:nvSpPr>
          <p:cNvPr id="103" name="Shape 103"/>
          <p:cNvSpPr txBox="1"/>
          <p:nvPr/>
        </p:nvSpPr>
        <p:spPr>
          <a:xfrm>
            <a:off x="381006" y="1149574"/>
            <a:ext cx="4229999" cy="3304200"/>
          </a:xfrm>
          <a:prstGeom prst="rect">
            <a:avLst/>
          </a:prstGeom>
          <a:noFill/>
          <a:ln>
            <a:noFill/>
          </a:ln>
        </p:spPr>
        <p:txBody>
          <a:bodyPr lIns="91413" tIns="45719" rIns="91413" bIns="45719" anchor="t" anchorCtr="0">
            <a:noAutofit/>
          </a:bodyPr>
          <a:lstStyle/>
          <a:p>
            <a:pPr marL="139682">
              <a:buClr>
                <a:srgbClr val="000000"/>
              </a:buClr>
              <a:buSzPct val="100000"/>
            </a:pPr>
            <a:r>
              <a:rPr lang="en-US" b="1" dirty="0" smtClean="0"/>
              <a:t>First Class Support on Windows, Linux, and OSX for the entire suite of Chef development tools</a:t>
            </a:r>
          </a:p>
          <a:p>
            <a:pPr marL="457130" indent="-317452">
              <a:buClr>
                <a:srgbClr val="000000"/>
              </a:buClr>
              <a:buSzPct val="100000"/>
              <a:buFont typeface="Arial"/>
              <a:buChar char="●"/>
            </a:pPr>
            <a:endParaRPr lang="en-US" b="1" dirty="0"/>
          </a:p>
          <a:p>
            <a:pPr marL="457130" indent="-317452">
              <a:buClr>
                <a:srgbClr val="000000"/>
              </a:buClr>
              <a:buSzPct val="100000"/>
              <a:buFont typeface="Arial"/>
              <a:buChar char="●"/>
            </a:pPr>
            <a:r>
              <a:rPr lang="en-US" b="1" dirty="0" smtClean="0"/>
              <a:t>Test Kitchen: </a:t>
            </a:r>
            <a:r>
              <a:rPr lang="en-US" dirty="0" smtClean="0"/>
              <a:t>Virtualized testing harness</a:t>
            </a:r>
          </a:p>
          <a:p>
            <a:pPr marL="457130" indent="-317452">
              <a:buClr>
                <a:srgbClr val="000000"/>
              </a:buClr>
              <a:buSzPct val="100000"/>
              <a:buFont typeface="Arial"/>
              <a:buChar char="●"/>
            </a:pPr>
            <a:r>
              <a:rPr lang="en-US" b="1" dirty="0" err="1" smtClean="0">
                <a:solidFill>
                  <a:schemeClr val="dk2"/>
                </a:solidFill>
              </a:rPr>
              <a:t>Berkshelf</a:t>
            </a:r>
            <a:r>
              <a:rPr lang="en-US" b="1" dirty="0" smtClean="0">
                <a:solidFill>
                  <a:schemeClr val="dk2"/>
                </a:solidFill>
              </a:rPr>
              <a:t>:</a:t>
            </a:r>
            <a:r>
              <a:rPr lang="en-US" dirty="0" smtClean="0">
                <a:solidFill>
                  <a:schemeClr val="dk2"/>
                </a:solidFill>
              </a:rPr>
              <a:t> Dependency solver</a:t>
            </a:r>
            <a:endParaRPr lang="en" dirty="0">
              <a:solidFill>
                <a:schemeClr val="dk2"/>
              </a:solidFill>
            </a:endParaRPr>
          </a:p>
          <a:p>
            <a:pPr marL="457130" indent="-317452">
              <a:buClr>
                <a:srgbClr val="000000"/>
              </a:buClr>
              <a:buSzPct val="100000"/>
              <a:buFont typeface="Arial"/>
              <a:buChar char="●"/>
            </a:pPr>
            <a:r>
              <a:rPr lang="en-US" b="1" dirty="0" smtClean="0"/>
              <a:t>Chef-Vault</a:t>
            </a:r>
            <a:r>
              <a:rPr lang="en" b="1" dirty="0" smtClean="0"/>
              <a:t>: </a:t>
            </a:r>
            <a:r>
              <a:rPr lang="en-US" dirty="0" smtClean="0"/>
              <a:t>Secrets management</a:t>
            </a:r>
          </a:p>
          <a:p>
            <a:pPr marL="457130" indent="-317452">
              <a:buClr>
                <a:srgbClr val="000000"/>
              </a:buClr>
              <a:buSzPct val="100000"/>
              <a:buFont typeface="Arial"/>
              <a:buChar char="●"/>
            </a:pPr>
            <a:r>
              <a:rPr lang="en-US" b="1" dirty="0" err="1" smtClean="0">
                <a:solidFill>
                  <a:schemeClr val="dk2"/>
                </a:solidFill>
              </a:rPr>
              <a:t>Rubocop</a:t>
            </a:r>
            <a:r>
              <a:rPr lang="en-US" b="1" dirty="0" smtClean="0">
                <a:solidFill>
                  <a:schemeClr val="dk2"/>
                </a:solidFill>
              </a:rPr>
              <a:t> / </a:t>
            </a:r>
            <a:r>
              <a:rPr lang="en-US" b="1" dirty="0" err="1" smtClean="0">
                <a:solidFill>
                  <a:schemeClr val="dk2"/>
                </a:solidFill>
              </a:rPr>
              <a:t>Foodcritic</a:t>
            </a:r>
            <a:r>
              <a:rPr lang="en-US" b="1" dirty="0" smtClean="0">
                <a:solidFill>
                  <a:schemeClr val="dk2"/>
                </a:solidFill>
              </a:rPr>
              <a:t>: </a:t>
            </a:r>
            <a:r>
              <a:rPr lang="en-US" dirty="0" smtClean="0">
                <a:solidFill>
                  <a:schemeClr val="dk2"/>
                </a:solidFill>
              </a:rPr>
              <a:t>Code </a:t>
            </a:r>
            <a:r>
              <a:rPr lang="en-US" dirty="0" err="1" smtClean="0">
                <a:solidFill>
                  <a:schemeClr val="dk2"/>
                </a:solidFill>
              </a:rPr>
              <a:t>linting</a:t>
            </a:r>
            <a:endParaRPr lang="en" dirty="0">
              <a:solidFill>
                <a:schemeClr val="dk2"/>
              </a:solidFill>
            </a:endParaRPr>
          </a:p>
          <a:p>
            <a:pPr marL="457130" indent="-317452">
              <a:buClr>
                <a:srgbClr val="000000"/>
              </a:buClr>
              <a:buSzPct val="100000"/>
              <a:buFont typeface="Arial"/>
              <a:buChar char="●"/>
            </a:pPr>
            <a:r>
              <a:rPr lang="en-US" b="1" dirty="0" err="1" smtClean="0"/>
              <a:t>Chefspec</a:t>
            </a:r>
            <a:r>
              <a:rPr lang="en" b="1" dirty="0" smtClean="0"/>
              <a:t>: </a:t>
            </a:r>
            <a:r>
              <a:rPr lang="en-US" dirty="0" smtClean="0"/>
              <a:t>In-memory Unit Testing</a:t>
            </a:r>
          </a:p>
          <a:p>
            <a:pPr marL="457130" indent="-317452">
              <a:buClr>
                <a:srgbClr val="000000"/>
              </a:buClr>
              <a:buSzPct val="100000"/>
              <a:buFont typeface="Arial"/>
              <a:buChar char="●"/>
            </a:pPr>
            <a:r>
              <a:rPr lang="en-US" b="1" dirty="0" err="1" smtClean="0"/>
              <a:t>Chef.bin</a:t>
            </a:r>
            <a:r>
              <a:rPr lang="en-US" b="1" dirty="0" smtClean="0"/>
              <a:t>: </a:t>
            </a:r>
            <a:r>
              <a:rPr lang="en-US" dirty="0" smtClean="0"/>
              <a:t>New wrapper binary to tie it all together, with new extensible cookbook generators.</a:t>
            </a:r>
            <a:endParaRPr lang="en" b="1" dirty="0"/>
          </a:p>
        </p:txBody>
      </p:sp>
    </p:spTree>
    <p:extLst>
      <p:ext uri="{BB962C8B-B14F-4D97-AF65-F5344CB8AC3E}">
        <p14:creationId xmlns:p14="http://schemas.microsoft.com/office/powerpoint/2010/main" val="2282246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483056" y="382775"/>
            <a:ext cx="89570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sz="2400" dirty="0" err="1"/>
              <a:t>ChefDK</a:t>
            </a:r>
            <a:r>
              <a:rPr lang="en-US" sz="2400" dirty="0"/>
              <a:t>: Knife-</a:t>
            </a:r>
            <a:r>
              <a:rPr lang="en-US" sz="2400" dirty="0" err="1"/>
              <a:t>Spork</a:t>
            </a:r>
            <a:r>
              <a:rPr lang="en-US" sz="2400" dirty="0"/>
              <a:t> Workflow Example</a:t>
            </a:r>
            <a:endParaRPr lang="en" sz="2400" dirty="0"/>
          </a:p>
        </p:txBody>
      </p:sp>
      <p:sp>
        <p:nvSpPr>
          <p:cNvPr id="103" name="Shape 103"/>
          <p:cNvSpPr txBox="1"/>
          <p:nvPr/>
        </p:nvSpPr>
        <p:spPr>
          <a:xfrm>
            <a:off x="381006" y="1710150"/>
            <a:ext cx="4229999" cy="3304200"/>
          </a:xfrm>
          <a:prstGeom prst="rect">
            <a:avLst/>
          </a:prstGeom>
          <a:noFill/>
          <a:ln>
            <a:noFill/>
          </a:ln>
        </p:spPr>
        <p:txBody>
          <a:bodyPr lIns="91413" tIns="45719" rIns="91413" bIns="45719" anchor="t" anchorCtr="0">
            <a:noAutofit/>
          </a:bodyPr>
          <a:lstStyle/>
          <a:p>
            <a:pPr marL="139682">
              <a:buClr>
                <a:srgbClr val="000000"/>
              </a:buClr>
              <a:buSzPct val="100000"/>
            </a:pPr>
            <a:endParaRPr lang="en" b="1" dirty="0"/>
          </a:p>
        </p:txBody>
      </p:sp>
      <p:pic>
        <p:nvPicPr>
          <p:cNvPr id="3" name="Picture 2"/>
          <p:cNvPicPr>
            <a:picLocks noChangeAspect="1"/>
          </p:cNvPicPr>
          <p:nvPr/>
        </p:nvPicPr>
        <p:blipFill>
          <a:blip r:embed="rId3"/>
          <a:stretch>
            <a:fillRect/>
          </a:stretch>
        </p:blipFill>
        <p:spPr>
          <a:xfrm>
            <a:off x="814719" y="1058523"/>
            <a:ext cx="7514562" cy="3314368"/>
          </a:xfrm>
          <a:prstGeom prst="rect">
            <a:avLst/>
          </a:prstGeom>
        </p:spPr>
      </p:pic>
    </p:spTree>
    <p:extLst>
      <p:ext uri="{BB962C8B-B14F-4D97-AF65-F5344CB8AC3E}">
        <p14:creationId xmlns:p14="http://schemas.microsoft.com/office/powerpoint/2010/main" val="8693037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The Chef workflow</a:t>
            </a:r>
            <a:endParaRPr lang="en-US" dirty="0">
              <a:solidFill>
                <a:schemeClr val="accent1"/>
              </a:solidFill>
            </a:endParaRPr>
          </a:p>
        </p:txBody>
      </p:sp>
      <p:grpSp>
        <p:nvGrpSpPr>
          <p:cNvPr id="21" name="Group 20"/>
          <p:cNvGrpSpPr/>
          <p:nvPr/>
        </p:nvGrpSpPr>
        <p:grpSpPr>
          <a:xfrm>
            <a:off x="830283" y="2067518"/>
            <a:ext cx="1247212" cy="1041818"/>
            <a:chOff x="699655" y="1665388"/>
            <a:chExt cx="1247212" cy="1041818"/>
          </a:xfrm>
          <a:solidFill>
            <a:schemeClr val="accent4"/>
          </a:solidFill>
        </p:grpSpPr>
        <p:sp>
          <p:nvSpPr>
            <p:cNvPr id="4" name="Rectangle 3"/>
            <p:cNvSpPr/>
            <p:nvPr/>
          </p:nvSpPr>
          <p:spPr bwMode="auto">
            <a:xfrm>
              <a:off x="699655" y="1665388"/>
              <a:ext cx="1247212" cy="1041818"/>
            </a:xfrm>
            <a:prstGeom prst="rect">
              <a:avLst/>
            </a:prstGeom>
            <a:grpFill/>
            <a:ln>
              <a:noFill/>
            </a:ln>
            <a:extLst/>
          </p:spPr>
          <p:txBody>
            <a:bodyPr lIns="0" tIns="0" rIns="0" bIns="0" rtlCol="0" anchor="ctr"/>
            <a:lstStyle/>
            <a:p>
              <a:pPr algn="ctr"/>
              <a:endParaRPr lang="en-US" sz="1100" dirty="0"/>
            </a:p>
          </p:txBody>
        </p:sp>
        <p:sp>
          <p:nvSpPr>
            <p:cNvPr id="9" name="TextBox 8"/>
            <p:cNvSpPr txBox="1"/>
            <p:nvPr/>
          </p:nvSpPr>
          <p:spPr>
            <a:xfrm>
              <a:off x="730075" y="1764246"/>
              <a:ext cx="1178767" cy="600164"/>
            </a:xfrm>
            <a:prstGeom prst="rect">
              <a:avLst/>
            </a:prstGeom>
            <a:grpFill/>
          </p:spPr>
          <p:txBody>
            <a:bodyPr wrap="square" rtlCol="0">
              <a:spAutoFit/>
            </a:bodyPr>
            <a:lstStyle/>
            <a:p>
              <a:r>
                <a:rPr lang="en-US" sz="1100" dirty="0" smtClean="0"/>
                <a:t>Create new skeleton cookbook.</a:t>
              </a:r>
              <a:endParaRPr lang="en-US" sz="1100" dirty="0"/>
            </a:p>
          </p:txBody>
        </p:sp>
      </p:grpSp>
      <p:grpSp>
        <p:nvGrpSpPr>
          <p:cNvPr id="22" name="Group 21"/>
          <p:cNvGrpSpPr/>
          <p:nvPr/>
        </p:nvGrpSpPr>
        <p:grpSpPr>
          <a:xfrm>
            <a:off x="2359179" y="2067827"/>
            <a:ext cx="1247212" cy="1041818"/>
            <a:chOff x="2228551" y="1665697"/>
            <a:chExt cx="1247212" cy="1041818"/>
          </a:xfrm>
          <a:solidFill>
            <a:schemeClr val="accent4"/>
          </a:solidFill>
        </p:grpSpPr>
        <p:sp>
          <p:nvSpPr>
            <p:cNvPr id="5" name="Rectangle 4"/>
            <p:cNvSpPr/>
            <p:nvPr/>
          </p:nvSpPr>
          <p:spPr bwMode="auto">
            <a:xfrm>
              <a:off x="2228551" y="1665697"/>
              <a:ext cx="1247212" cy="1041818"/>
            </a:xfrm>
            <a:prstGeom prst="rect">
              <a:avLst/>
            </a:prstGeom>
            <a:grpFill/>
            <a:ln>
              <a:noFill/>
            </a:ln>
            <a:extLst/>
          </p:spPr>
          <p:txBody>
            <a:bodyPr lIns="0" tIns="0" rIns="0" bIns="0" rtlCol="0" anchor="ctr"/>
            <a:lstStyle/>
            <a:p>
              <a:pPr algn="ctr"/>
              <a:endParaRPr lang="en-US" sz="1100" dirty="0"/>
            </a:p>
          </p:txBody>
        </p:sp>
        <p:sp>
          <p:nvSpPr>
            <p:cNvPr id="10" name="TextBox 9"/>
            <p:cNvSpPr txBox="1"/>
            <p:nvPr/>
          </p:nvSpPr>
          <p:spPr>
            <a:xfrm>
              <a:off x="2273880" y="1787060"/>
              <a:ext cx="1171162" cy="769441"/>
            </a:xfrm>
            <a:prstGeom prst="rect">
              <a:avLst/>
            </a:prstGeom>
            <a:grpFill/>
          </p:spPr>
          <p:txBody>
            <a:bodyPr wrap="square" rtlCol="0">
              <a:spAutoFit/>
            </a:bodyPr>
            <a:lstStyle/>
            <a:p>
              <a:r>
                <a:rPr lang="en-US" sz="1100" dirty="0" smtClean="0"/>
                <a:t>Create a VM environment for cookbook development.</a:t>
              </a:r>
              <a:endParaRPr lang="en-US" sz="1100" dirty="0"/>
            </a:p>
          </p:txBody>
        </p:sp>
      </p:grpSp>
      <p:grpSp>
        <p:nvGrpSpPr>
          <p:cNvPr id="23" name="Group 22"/>
          <p:cNvGrpSpPr/>
          <p:nvPr/>
        </p:nvGrpSpPr>
        <p:grpSpPr>
          <a:xfrm>
            <a:off x="3888075" y="2068136"/>
            <a:ext cx="1247212" cy="1041818"/>
            <a:chOff x="3757447" y="1666006"/>
            <a:chExt cx="1247212" cy="1041818"/>
          </a:xfrm>
          <a:solidFill>
            <a:schemeClr val="accent4"/>
          </a:solidFill>
        </p:grpSpPr>
        <p:sp>
          <p:nvSpPr>
            <p:cNvPr id="6" name="Rectangle 5"/>
            <p:cNvSpPr/>
            <p:nvPr/>
          </p:nvSpPr>
          <p:spPr bwMode="auto">
            <a:xfrm>
              <a:off x="3757447" y="1666006"/>
              <a:ext cx="1247212" cy="1041818"/>
            </a:xfrm>
            <a:prstGeom prst="rect">
              <a:avLst/>
            </a:prstGeom>
            <a:grpFill/>
            <a:ln>
              <a:noFill/>
            </a:ln>
            <a:extLst/>
          </p:spPr>
          <p:txBody>
            <a:bodyPr lIns="0" tIns="0" rIns="0" bIns="0" rtlCol="0" anchor="ctr"/>
            <a:lstStyle/>
            <a:p>
              <a:pPr algn="ctr"/>
              <a:endParaRPr lang="en-US" sz="1100" dirty="0"/>
            </a:p>
          </p:txBody>
        </p:sp>
        <p:sp>
          <p:nvSpPr>
            <p:cNvPr id="11" name="TextBox 10"/>
            <p:cNvSpPr txBox="1"/>
            <p:nvPr/>
          </p:nvSpPr>
          <p:spPr>
            <a:xfrm>
              <a:off x="3802474" y="1817478"/>
              <a:ext cx="1163557" cy="769441"/>
            </a:xfrm>
            <a:prstGeom prst="rect">
              <a:avLst/>
            </a:prstGeom>
            <a:grpFill/>
          </p:spPr>
          <p:txBody>
            <a:bodyPr wrap="square" rtlCol="0">
              <a:spAutoFit/>
            </a:bodyPr>
            <a:lstStyle/>
            <a:p>
              <a:r>
                <a:rPr lang="en-US" sz="1100" dirty="0" smtClean="0"/>
                <a:t>Write/debug cookbook recipes (iterative step).</a:t>
              </a:r>
              <a:endParaRPr lang="en-US" sz="1100" dirty="0"/>
            </a:p>
          </p:txBody>
        </p:sp>
      </p:grpSp>
      <p:grpSp>
        <p:nvGrpSpPr>
          <p:cNvPr id="24" name="Group 23"/>
          <p:cNvGrpSpPr/>
          <p:nvPr/>
        </p:nvGrpSpPr>
        <p:grpSpPr>
          <a:xfrm>
            <a:off x="5416971" y="2068448"/>
            <a:ext cx="1247212" cy="1041818"/>
            <a:chOff x="5286343" y="1666318"/>
            <a:chExt cx="1247212" cy="1041818"/>
          </a:xfrm>
          <a:solidFill>
            <a:schemeClr val="accent4"/>
          </a:solidFill>
        </p:grpSpPr>
        <p:sp>
          <p:nvSpPr>
            <p:cNvPr id="7" name="Rectangle 6"/>
            <p:cNvSpPr/>
            <p:nvPr/>
          </p:nvSpPr>
          <p:spPr bwMode="auto">
            <a:xfrm>
              <a:off x="5286343" y="1666318"/>
              <a:ext cx="1247212" cy="1041818"/>
            </a:xfrm>
            <a:prstGeom prst="rect">
              <a:avLst/>
            </a:prstGeom>
            <a:grpFill/>
            <a:ln>
              <a:noFill/>
            </a:ln>
            <a:extLst/>
          </p:spPr>
          <p:txBody>
            <a:bodyPr lIns="0" tIns="0" rIns="0" bIns="0" rtlCol="0" anchor="ctr"/>
            <a:lstStyle/>
            <a:p>
              <a:pPr algn="ctr"/>
              <a:endParaRPr lang="en-US" sz="1100" dirty="0"/>
            </a:p>
          </p:txBody>
        </p:sp>
        <p:sp>
          <p:nvSpPr>
            <p:cNvPr id="12" name="TextBox 11"/>
            <p:cNvSpPr txBox="1"/>
            <p:nvPr/>
          </p:nvSpPr>
          <p:spPr>
            <a:xfrm>
              <a:off x="5338674" y="1794664"/>
              <a:ext cx="1163557" cy="600164"/>
            </a:xfrm>
            <a:prstGeom prst="rect">
              <a:avLst/>
            </a:prstGeom>
            <a:grpFill/>
          </p:spPr>
          <p:txBody>
            <a:bodyPr wrap="square" rtlCol="0">
              <a:spAutoFit/>
            </a:bodyPr>
            <a:lstStyle/>
            <a:p>
              <a:r>
                <a:rPr lang="en-US" sz="1100" dirty="0" smtClean="0"/>
                <a:t>Perform acceptance tests.</a:t>
              </a:r>
              <a:endParaRPr lang="en-US" sz="1100" dirty="0"/>
            </a:p>
          </p:txBody>
        </p:sp>
      </p:grpSp>
      <p:grpSp>
        <p:nvGrpSpPr>
          <p:cNvPr id="25" name="Group 24"/>
          <p:cNvGrpSpPr/>
          <p:nvPr/>
        </p:nvGrpSpPr>
        <p:grpSpPr>
          <a:xfrm>
            <a:off x="6945866" y="2068756"/>
            <a:ext cx="1247212" cy="1041818"/>
            <a:chOff x="6815238" y="1666626"/>
            <a:chExt cx="1247212" cy="1041818"/>
          </a:xfrm>
          <a:solidFill>
            <a:schemeClr val="accent4"/>
          </a:solidFill>
        </p:grpSpPr>
        <p:sp>
          <p:nvSpPr>
            <p:cNvPr id="8" name="Rectangle 7"/>
            <p:cNvSpPr/>
            <p:nvPr/>
          </p:nvSpPr>
          <p:spPr bwMode="auto">
            <a:xfrm>
              <a:off x="6815238" y="1666626"/>
              <a:ext cx="1247212" cy="1041818"/>
            </a:xfrm>
            <a:prstGeom prst="rect">
              <a:avLst/>
            </a:prstGeom>
            <a:grpFill/>
            <a:ln>
              <a:noFill/>
            </a:ln>
            <a:extLst/>
          </p:spPr>
          <p:txBody>
            <a:bodyPr lIns="0" tIns="0" rIns="0" bIns="0" rtlCol="0" anchor="ctr"/>
            <a:lstStyle/>
            <a:p>
              <a:pPr algn="ctr"/>
              <a:endParaRPr lang="en-US" sz="1100" dirty="0"/>
            </a:p>
          </p:txBody>
        </p:sp>
        <p:sp>
          <p:nvSpPr>
            <p:cNvPr id="13" name="TextBox 12"/>
            <p:cNvSpPr txBox="1"/>
            <p:nvPr/>
          </p:nvSpPr>
          <p:spPr>
            <a:xfrm>
              <a:off x="6852060" y="1794664"/>
              <a:ext cx="1186372" cy="430887"/>
            </a:xfrm>
            <a:prstGeom prst="rect">
              <a:avLst/>
            </a:prstGeom>
            <a:grpFill/>
          </p:spPr>
          <p:txBody>
            <a:bodyPr wrap="square" rtlCol="0">
              <a:spAutoFit/>
            </a:bodyPr>
            <a:lstStyle/>
            <a:p>
              <a:r>
                <a:rPr lang="en-US" sz="1100" dirty="0" smtClean="0"/>
                <a:t>Deploy to production.</a:t>
              </a:r>
              <a:endParaRPr lang="en-US" sz="1100" dirty="0"/>
            </a:p>
          </p:txBody>
        </p:sp>
      </p:grpSp>
      <p:sp>
        <p:nvSpPr>
          <p:cNvPr id="15" name="Right Arrow 14"/>
          <p:cNvSpPr/>
          <p:nvPr/>
        </p:nvSpPr>
        <p:spPr bwMode="auto">
          <a:xfrm>
            <a:off x="2069890" y="2531373"/>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18" name="Right Arrow 17"/>
          <p:cNvSpPr/>
          <p:nvPr/>
        </p:nvSpPr>
        <p:spPr bwMode="auto">
          <a:xfrm>
            <a:off x="3613300" y="25317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19" name="Right Arrow 18"/>
          <p:cNvSpPr/>
          <p:nvPr/>
        </p:nvSpPr>
        <p:spPr bwMode="auto">
          <a:xfrm>
            <a:off x="5134290" y="25317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20" name="Right Arrow 19"/>
          <p:cNvSpPr/>
          <p:nvPr/>
        </p:nvSpPr>
        <p:spPr bwMode="auto">
          <a:xfrm>
            <a:off x="6671185" y="2531700"/>
            <a:ext cx="296593" cy="234840"/>
          </a:xfrm>
          <a:prstGeom prst="rightArrow">
            <a:avLst/>
          </a:prstGeom>
          <a:solidFill>
            <a:schemeClr val="accent1"/>
          </a:solidFill>
          <a:ln>
            <a:noFill/>
          </a:ln>
          <a:extLst/>
        </p:spPr>
        <p:txBody>
          <a:bodyPr lIns="0" tIns="0" rIns="0" bIns="0" rtlCol="0" anchor="ctr"/>
          <a:lstStyle/>
          <a:p>
            <a:pPr algn="ctr"/>
            <a:endParaRPr lang="en-US" dirty="0"/>
          </a:p>
        </p:txBody>
      </p:sp>
    </p:spTree>
    <p:extLst>
      <p:ext uri="{BB962C8B-B14F-4D97-AF65-F5344CB8AC3E}">
        <p14:creationId xmlns:p14="http://schemas.microsoft.com/office/powerpoint/2010/main" val="127867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The Chef workflow with tools</a:t>
            </a:r>
            <a:endParaRPr lang="en-US" dirty="0">
              <a:solidFill>
                <a:schemeClr val="accent1"/>
              </a:solidFill>
            </a:endParaRPr>
          </a:p>
        </p:txBody>
      </p:sp>
      <p:grpSp>
        <p:nvGrpSpPr>
          <p:cNvPr id="21" name="Group 20"/>
          <p:cNvGrpSpPr/>
          <p:nvPr/>
        </p:nvGrpSpPr>
        <p:grpSpPr>
          <a:xfrm>
            <a:off x="699655" y="1254718"/>
            <a:ext cx="1247212" cy="1041818"/>
            <a:chOff x="699655" y="1665388"/>
            <a:chExt cx="1247212" cy="1041818"/>
          </a:xfrm>
          <a:solidFill>
            <a:srgbClr val="6BB2E2"/>
          </a:solidFill>
        </p:grpSpPr>
        <p:sp>
          <p:nvSpPr>
            <p:cNvPr id="4" name="Rectangle 3"/>
            <p:cNvSpPr/>
            <p:nvPr/>
          </p:nvSpPr>
          <p:spPr bwMode="auto">
            <a:xfrm>
              <a:off x="699655" y="1665388"/>
              <a:ext cx="1247212" cy="1041818"/>
            </a:xfrm>
            <a:prstGeom prst="rect">
              <a:avLst/>
            </a:prstGeom>
            <a:grpFill/>
            <a:ln>
              <a:noFill/>
            </a:ln>
            <a:extLst/>
          </p:spPr>
          <p:txBody>
            <a:bodyPr lIns="0" tIns="0" rIns="0" bIns="0" rtlCol="0" anchor="ctr"/>
            <a:lstStyle/>
            <a:p>
              <a:pPr algn="ctr"/>
              <a:endParaRPr lang="en-US" sz="1100" dirty="0"/>
            </a:p>
          </p:txBody>
        </p:sp>
        <p:sp>
          <p:nvSpPr>
            <p:cNvPr id="9" name="TextBox 8"/>
            <p:cNvSpPr txBox="1"/>
            <p:nvPr/>
          </p:nvSpPr>
          <p:spPr>
            <a:xfrm>
              <a:off x="730075" y="1764246"/>
              <a:ext cx="1178767" cy="600164"/>
            </a:xfrm>
            <a:prstGeom prst="rect">
              <a:avLst/>
            </a:prstGeom>
            <a:grpFill/>
          </p:spPr>
          <p:txBody>
            <a:bodyPr wrap="square" rtlCol="0">
              <a:spAutoFit/>
            </a:bodyPr>
            <a:lstStyle/>
            <a:p>
              <a:r>
                <a:rPr lang="en-US" sz="1100" dirty="0" smtClean="0"/>
                <a:t>Create new skeleton cookbook.</a:t>
              </a:r>
              <a:endParaRPr lang="en-US" sz="1100" dirty="0"/>
            </a:p>
          </p:txBody>
        </p:sp>
      </p:grpSp>
      <p:grpSp>
        <p:nvGrpSpPr>
          <p:cNvPr id="22" name="Group 21"/>
          <p:cNvGrpSpPr/>
          <p:nvPr/>
        </p:nvGrpSpPr>
        <p:grpSpPr>
          <a:xfrm>
            <a:off x="2228551" y="1255027"/>
            <a:ext cx="1247212" cy="1041818"/>
            <a:chOff x="2228551" y="1665697"/>
            <a:chExt cx="1247212" cy="1041818"/>
          </a:xfrm>
          <a:solidFill>
            <a:srgbClr val="6BB2E2"/>
          </a:solidFill>
        </p:grpSpPr>
        <p:sp>
          <p:nvSpPr>
            <p:cNvPr id="5" name="Rectangle 4"/>
            <p:cNvSpPr/>
            <p:nvPr/>
          </p:nvSpPr>
          <p:spPr bwMode="auto">
            <a:xfrm>
              <a:off x="2228551" y="1665697"/>
              <a:ext cx="1247212" cy="1041818"/>
            </a:xfrm>
            <a:prstGeom prst="rect">
              <a:avLst/>
            </a:prstGeom>
            <a:grpFill/>
            <a:ln>
              <a:noFill/>
            </a:ln>
            <a:extLst/>
          </p:spPr>
          <p:txBody>
            <a:bodyPr lIns="0" tIns="0" rIns="0" bIns="0" rtlCol="0" anchor="ctr"/>
            <a:lstStyle/>
            <a:p>
              <a:pPr algn="ctr"/>
              <a:endParaRPr lang="en-US" sz="1100" dirty="0"/>
            </a:p>
          </p:txBody>
        </p:sp>
        <p:sp>
          <p:nvSpPr>
            <p:cNvPr id="10" name="TextBox 9"/>
            <p:cNvSpPr txBox="1"/>
            <p:nvPr/>
          </p:nvSpPr>
          <p:spPr>
            <a:xfrm>
              <a:off x="2273880" y="1787060"/>
              <a:ext cx="1171162" cy="769441"/>
            </a:xfrm>
            <a:prstGeom prst="rect">
              <a:avLst/>
            </a:prstGeom>
            <a:grpFill/>
          </p:spPr>
          <p:txBody>
            <a:bodyPr wrap="square" rtlCol="0">
              <a:spAutoFit/>
            </a:bodyPr>
            <a:lstStyle/>
            <a:p>
              <a:r>
                <a:rPr lang="en-US" sz="1100" dirty="0" smtClean="0"/>
                <a:t>Create a VM environment for cookbook development.</a:t>
              </a:r>
              <a:endParaRPr lang="en-US" sz="1100" dirty="0"/>
            </a:p>
          </p:txBody>
        </p:sp>
      </p:grpSp>
      <p:grpSp>
        <p:nvGrpSpPr>
          <p:cNvPr id="23" name="Group 22"/>
          <p:cNvGrpSpPr/>
          <p:nvPr/>
        </p:nvGrpSpPr>
        <p:grpSpPr>
          <a:xfrm>
            <a:off x="3757447" y="1255336"/>
            <a:ext cx="1247212" cy="1041818"/>
            <a:chOff x="3757447" y="1666006"/>
            <a:chExt cx="1247212" cy="1041818"/>
          </a:xfrm>
          <a:solidFill>
            <a:srgbClr val="6BB2E2"/>
          </a:solidFill>
        </p:grpSpPr>
        <p:sp>
          <p:nvSpPr>
            <p:cNvPr id="6" name="Rectangle 5"/>
            <p:cNvSpPr/>
            <p:nvPr/>
          </p:nvSpPr>
          <p:spPr bwMode="auto">
            <a:xfrm>
              <a:off x="3757447" y="1666006"/>
              <a:ext cx="1247212" cy="1041818"/>
            </a:xfrm>
            <a:prstGeom prst="rect">
              <a:avLst/>
            </a:prstGeom>
            <a:grpFill/>
            <a:ln>
              <a:noFill/>
            </a:ln>
            <a:extLst/>
          </p:spPr>
          <p:txBody>
            <a:bodyPr lIns="0" tIns="0" rIns="0" bIns="0" rtlCol="0" anchor="ctr"/>
            <a:lstStyle/>
            <a:p>
              <a:pPr algn="ctr"/>
              <a:endParaRPr lang="en-US" sz="1100" dirty="0"/>
            </a:p>
          </p:txBody>
        </p:sp>
        <p:sp>
          <p:nvSpPr>
            <p:cNvPr id="11" name="TextBox 10"/>
            <p:cNvSpPr txBox="1"/>
            <p:nvPr/>
          </p:nvSpPr>
          <p:spPr>
            <a:xfrm>
              <a:off x="3802474" y="1817478"/>
              <a:ext cx="1163557" cy="769441"/>
            </a:xfrm>
            <a:prstGeom prst="rect">
              <a:avLst/>
            </a:prstGeom>
            <a:grpFill/>
          </p:spPr>
          <p:txBody>
            <a:bodyPr wrap="square" rtlCol="0">
              <a:spAutoFit/>
            </a:bodyPr>
            <a:lstStyle/>
            <a:p>
              <a:r>
                <a:rPr lang="en-US" sz="1100" dirty="0" smtClean="0"/>
                <a:t>Write/debug cookbook recipes (iterative step).</a:t>
              </a:r>
              <a:endParaRPr lang="en-US" sz="1100" dirty="0"/>
            </a:p>
          </p:txBody>
        </p:sp>
      </p:grpSp>
      <p:grpSp>
        <p:nvGrpSpPr>
          <p:cNvPr id="24" name="Group 23"/>
          <p:cNvGrpSpPr/>
          <p:nvPr/>
        </p:nvGrpSpPr>
        <p:grpSpPr>
          <a:xfrm>
            <a:off x="5286343" y="1255648"/>
            <a:ext cx="1247212" cy="1041818"/>
            <a:chOff x="5286343" y="1666318"/>
            <a:chExt cx="1247212" cy="1041818"/>
          </a:xfrm>
          <a:solidFill>
            <a:srgbClr val="6BB2E2"/>
          </a:solidFill>
        </p:grpSpPr>
        <p:sp>
          <p:nvSpPr>
            <p:cNvPr id="7" name="Rectangle 6"/>
            <p:cNvSpPr/>
            <p:nvPr/>
          </p:nvSpPr>
          <p:spPr bwMode="auto">
            <a:xfrm>
              <a:off x="5286343" y="1666318"/>
              <a:ext cx="1247212" cy="1041818"/>
            </a:xfrm>
            <a:prstGeom prst="rect">
              <a:avLst/>
            </a:prstGeom>
            <a:grpFill/>
            <a:ln>
              <a:noFill/>
            </a:ln>
            <a:extLst/>
          </p:spPr>
          <p:txBody>
            <a:bodyPr lIns="0" tIns="0" rIns="0" bIns="0" rtlCol="0" anchor="ctr"/>
            <a:lstStyle/>
            <a:p>
              <a:pPr algn="ctr"/>
              <a:endParaRPr lang="en-US" sz="1100" dirty="0"/>
            </a:p>
          </p:txBody>
        </p:sp>
        <p:sp>
          <p:nvSpPr>
            <p:cNvPr id="12" name="TextBox 11"/>
            <p:cNvSpPr txBox="1"/>
            <p:nvPr/>
          </p:nvSpPr>
          <p:spPr>
            <a:xfrm>
              <a:off x="5338674" y="1794664"/>
              <a:ext cx="1163557" cy="600164"/>
            </a:xfrm>
            <a:prstGeom prst="rect">
              <a:avLst/>
            </a:prstGeom>
            <a:grpFill/>
          </p:spPr>
          <p:txBody>
            <a:bodyPr wrap="square" rtlCol="0">
              <a:spAutoFit/>
            </a:bodyPr>
            <a:lstStyle/>
            <a:p>
              <a:r>
                <a:rPr lang="en-US" sz="1100" dirty="0" smtClean="0"/>
                <a:t>Perform acceptance tests.</a:t>
              </a:r>
              <a:endParaRPr lang="en-US" sz="1100" dirty="0"/>
            </a:p>
          </p:txBody>
        </p:sp>
      </p:grpSp>
      <p:grpSp>
        <p:nvGrpSpPr>
          <p:cNvPr id="25" name="Group 24"/>
          <p:cNvGrpSpPr/>
          <p:nvPr/>
        </p:nvGrpSpPr>
        <p:grpSpPr>
          <a:xfrm>
            <a:off x="6815238" y="1255956"/>
            <a:ext cx="1247212" cy="1041818"/>
            <a:chOff x="6815238" y="1666626"/>
            <a:chExt cx="1247212" cy="1041818"/>
          </a:xfrm>
          <a:solidFill>
            <a:srgbClr val="6BB2E2"/>
          </a:solidFill>
        </p:grpSpPr>
        <p:sp>
          <p:nvSpPr>
            <p:cNvPr id="8" name="Rectangle 7"/>
            <p:cNvSpPr/>
            <p:nvPr/>
          </p:nvSpPr>
          <p:spPr bwMode="auto">
            <a:xfrm>
              <a:off x="6815238" y="1666626"/>
              <a:ext cx="1247212" cy="1041818"/>
            </a:xfrm>
            <a:prstGeom prst="rect">
              <a:avLst/>
            </a:prstGeom>
            <a:grpFill/>
            <a:ln>
              <a:noFill/>
            </a:ln>
            <a:extLst/>
          </p:spPr>
          <p:txBody>
            <a:bodyPr lIns="0" tIns="0" rIns="0" bIns="0" rtlCol="0" anchor="ctr"/>
            <a:lstStyle/>
            <a:p>
              <a:pPr algn="ctr"/>
              <a:endParaRPr lang="en-US" sz="1100" dirty="0"/>
            </a:p>
          </p:txBody>
        </p:sp>
        <p:sp>
          <p:nvSpPr>
            <p:cNvPr id="13" name="TextBox 12"/>
            <p:cNvSpPr txBox="1"/>
            <p:nvPr/>
          </p:nvSpPr>
          <p:spPr>
            <a:xfrm>
              <a:off x="6852060" y="1794664"/>
              <a:ext cx="1186372" cy="430887"/>
            </a:xfrm>
            <a:prstGeom prst="rect">
              <a:avLst/>
            </a:prstGeom>
            <a:grpFill/>
          </p:spPr>
          <p:txBody>
            <a:bodyPr wrap="square" rtlCol="0">
              <a:spAutoFit/>
            </a:bodyPr>
            <a:lstStyle/>
            <a:p>
              <a:r>
                <a:rPr lang="en-US" sz="1100" dirty="0" smtClean="0"/>
                <a:t>Deploy to production.</a:t>
              </a:r>
              <a:endParaRPr lang="en-US" sz="1100" dirty="0"/>
            </a:p>
          </p:txBody>
        </p:sp>
      </p:grpSp>
      <p:sp>
        <p:nvSpPr>
          <p:cNvPr id="15" name="Right Arrow 14"/>
          <p:cNvSpPr/>
          <p:nvPr/>
        </p:nvSpPr>
        <p:spPr bwMode="auto">
          <a:xfrm>
            <a:off x="1939262" y="1718573"/>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18" name="Right Arrow 17"/>
          <p:cNvSpPr/>
          <p:nvPr/>
        </p:nvSpPr>
        <p:spPr bwMode="auto">
          <a:xfrm>
            <a:off x="3482672" y="17189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19" name="Right Arrow 18"/>
          <p:cNvSpPr/>
          <p:nvPr/>
        </p:nvSpPr>
        <p:spPr bwMode="auto">
          <a:xfrm>
            <a:off x="5003662" y="17189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20" name="Right Arrow 19"/>
          <p:cNvSpPr/>
          <p:nvPr/>
        </p:nvSpPr>
        <p:spPr bwMode="auto">
          <a:xfrm>
            <a:off x="6540557" y="17189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30" name="TextBox 29"/>
          <p:cNvSpPr txBox="1"/>
          <p:nvPr/>
        </p:nvSpPr>
        <p:spPr>
          <a:xfrm>
            <a:off x="2327114" y="2342179"/>
            <a:ext cx="1285237" cy="861774"/>
          </a:xfrm>
          <a:prstGeom prst="rect">
            <a:avLst/>
          </a:prstGeom>
          <a:noFill/>
        </p:spPr>
        <p:txBody>
          <a:bodyPr wrap="square" rtlCol="0">
            <a:spAutoFit/>
          </a:bodyPr>
          <a:lstStyle/>
          <a:p>
            <a:pPr marL="171450" indent="-171450">
              <a:buFont typeface="Arial"/>
              <a:buChar char="•"/>
            </a:pPr>
            <a:r>
              <a:rPr lang="en-US" sz="1000" dirty="0" smtClean="0">
                <a:solidFill>
                  <a:schemeClr val="tx1"/>
                </a:solidFill>
              </a:rPr>
              <a:t>VM manager (Vagrant)</a:t>
            </a:r>
          </a:p>
          <a:p>
            <a:pPr marL="171450" indent="-171450">
              <a:buFont typeface="Arial"/>
              <a:buChar char="•"/>
            </a:pPr>
            <a:r>
              <a:rPr lang="en-US" sz="1000" dirty="0" smtClean="0">
                <a:solidFill>
                  <a:schemeClr val="tx1"/>
                </a:solidFill>
              </a:rPr>
              <a:t>Ruby package manager (bundler)</a:t>
            </a:r>
            <a:endParaRPr lang="en-US" sz="1000" dirty="0">
              <a:solidFill>
                <a:schemeClr val="tx1"/>
              </a:solidFill>
            </a:endParaRPr>
          </a:p>
        </p:txBody>
      </p:sp>
      <p:sp>
        <p:nvSpPr>
          <p:cNvPr id="33" name="TextBox 32"/>
          <p:cNvSpPr txBox="1"/>
          <p:nvPr/>
        </p:nvSpPr>
        <p:spPr>
          <a:xfrm>
            <a:off x="585582" y="2349789"/>
            <a:ext cx="1536200" cy="707886"/>
          </a:xfrm>
          <a:prstGeom prst="rect">
            <a:avLst/>
          </a:prstGeom>
          <a:noFill/>
        </p:spPr>
        <p:txBody>
          <a:bodyPr wrap="square" rtlCol="0">
            <a:spAutoFit/>
          </a:bodyPr>
          <a:lstStyle/>
          <a:p>
            <a:pPr marL="171450" indent="-171450">
              <a:buFont typeface="Arial"/>
              <a:buChar char="•"/>
            </a:pPr>
            <a:r>
              <a:rPr lang="en-US" sz="1000" dirty="0" smtClean="0">
                <a:solidFill>
                  <a:schemeClr val="tx1"/>
                </a:solidFill>
              </a:rPr>
              <a:t>Cookbook package manager (</a:t>
            </a:r>
            <a:r>
              <a:rPr lang="en-US" sz="1000" dirty="0" err="1" smtClean="0">
                <a:solidFill>
                  <a:schemeClr val="tx1"/>
                </a:solidFill>
              </a:rPr>
              <a:t>Berkshelf</a:t>
            </a:r>
            <a:r>
              <a:rPr lang="en-US" sz="1000" dirty="0" smtClean="0">
                <a:solidFill>
                  <a:schemeClr val="tx1"/>
                </a:solidFill>
              </a:rPr>
              <a:t>)</a:t>
            </a:r>
          </a:p>
          <a:p>
            <a:pPr marL="171450" indent="-171450">
              <a:buFont typeface="Arial"/>
              <a:buChar char="•"/>
            </a:pPr>
            <a:r>
              <a:rPr lang="en-US" sz="1000" dirty="0" smtClean="0">
                <a:solidFill>
                  <a:schemeClr val="tx1"/>
                </a:solidFill>
              </a:rPr>
              <a:t>Revision control system (Git)</a:t>
            </a:r>
            <a:endParaRPr lang="en-US" sz="1000" dirty="0">
              <a:solidFill>
                <a:schemeClr val="tx1"/>
              </a:solidFill>
            </a:endParaRPr>
          </a:p>
        </p:txBody>
      </p:sp>
      <p:sp>
        <p:nvSpPr>
          <p:cNvPr id="34" name="Curved Right Arrow 33"/>
          <p:cNvSpPr/>
          <p:nvPr/>
        </p:nvSpPr>
        <p:spPr bwMode="auto">
          <a:xfrm>
            <a:off x="418272" y="2220514"/>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
        <p:nvSpPr>
          <p:cNvPr id="36" name="Curved Right Arrow 35"/>
          <p:cNvSpPr/>
          <p:nvPr/>
        </p:nvSpPr>
        <p:spPr bwMode="auto">
          <a:xfrm>
            <a:off x="2023215" y="2251235"/>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
        <p:nvSpPr>
          <p:cNvPr id="37" name="Curved Right Arrow 36"/>
          <p:cNvSpPr/>
          <p:nvPr/>
        </p:nvSpPr>
        <p:spPr bwMode="auto">
          <a:xfrm>
            <a:off x="3536910" y="2251535"/>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
        <p:nvSpPr>
          <p:cNvPr id="38" name="TextBox 37"/>
          <p:cNvSpPr txBox="1"/>
          <p:nvPr/>
        </p:nvSpPr>
        <p:spPr>
          <a:xfrm>
            <a:off x="3756841" y="2372587"/>
            <a:ext cx="2182620" cy="1631216"/>
          </a:xfrm>
          <a:prstGeom prst="rect">
            <a:avLst/>
          </a:prstGeom>
          <a:noFill/>
        </p:spPr>
        <p:txBody>
          <a:bodyPr wrap="square" rtlCol="0">
            <a:spAutoFit/>
          </a:bodyPr>
          <a:lstStyle/>
          <a:p>
            <a:pPr marL="171450" indent="-171450">
              <a:buFont typeface="Arial"/>
              <a:buChar char="•"/>
            </a:pPr>
            <a:r>
              <a:rPr lang="en-US" sz="1000" dirty="0" smtClean="0">
                <a:solidFill>
                  <a:schemeClr val="tx1"/>
                </a:solidFill>
              </a:rPr>
              <a:t>Source editor (Sublime, etc.)</a:t>
            </a:r>
          </a:p>
          <a:p>
            <a:pPr marL="171450" indent="-171450">
              <a:buFont typeface="Arial"/>
              <a:buChar char="•"/>
            </a:pPr>
            <a:r>
              <a:rPr lang="en-US" sz="1000" dirty="0" smtClean="0">
                <a:solidFill>
                  <a:schemeClr val="tx1"/>
                </a:solidFill>
              </a:rPr>
              <a:t>Revision control system (</a:t>
            </a:r>
            <a:r>
              <a:rPr lang="en-US" sz="1000" dirty="0" err="1" smtClean="0">
                <a:solidFill>
                  <a:schemeClr val="tx1"/>
                </a:solidFill>
              </a:rPr>
              <a:t>Git</a:t>
            </a:r>
            <a:r>
              <a:rPr lang="en-US" sz="1000" dirty="0" smtClean="0">
                <a:solidFill>
                  <a:schemeClr val="tx1"/>
                </a:solidFill>
              </a:rPr>
              <a:t>)</a:t>
            </a:r>
          </a:p>
          <a:p>
            <a:pPr marL="171450" indent="-171450">
              <a:buFont typeface="Arial"/>
              <a:buChar char="•"/>
            </a:pPr>
            <a:r>
              <a:rPr lang="en-US" sz="1000" dirty="0" smtClean="0">
                <a:solidFill>
                  <a:schemeClr val="tx1"/>
                </a:solidFill>
              </a:rPr>
              <a:t>Ruby static checking (</a:t>
            </a:r>
            <a:r>
              <a:rPr lang="en-US" sz="1000" dirty="0" err="1" smtClean="0">
                <a:solidFill>
                  <a:schemeClr val="tx1"/>
                </a:solidFill>
              </a:rPr>
              <a:t>rubocop</a:t>
            </a:r>
            <a:r>
              <a:rPr lang="en-US" sz="1000" dirty="0" smtClean="0">
                <a:solidFill>
                  <a:schemeClr val="tx1"/>
                </a:solidFill>
              </a:rPr>
              <a:t>)</a:t>
            </a:r>
          </a:p>
          <a:p>
            <a:pPr marL="171450" indent="-171450">
              <a:buFont typeface="Arial"/>
              <a:buChar char="•"/>
            </a:pPr>
            <a:r>
              <a:rPr lang="en-US" sz="1000" dirty="0" smtClean="0">
                <a:solidFill>
                  <a:schemeClr val="tx1"/>
                </a:solidFill>
              </a:rPr>
              <a:t>Chef static checking (</a:t>
            </a:r>
            <a:r>
              <a:rPr lang="en-US" sz="1000" dirty="0" err="1" smtClean="0">
                <a:solidFill>
                  <a:schemeClr val="tx1"/>
                </a:solidFill>
              </a:rPr>
              <a:t>foodcritic</a:t>
            </a:r>
            <a:r>
              <a:rPr lang="en-US" sz="1000" dirty="0" smtClean="0">
                <a:solidFill>
                  <a:schemeClr val="tx1"/>
                </a:solidFill>
              </a:rPr>
              <a:t>)</a:t>
            </a:r>
          </a:p>
          <a:p>
            <a:pPr marL="171450" indent="-171450">
              <a:buFont typeface="Arial"/>
              <a:buChar char="•"/>
            </a:pPr>
            <a:r>
              <a:rPr lang="en-US" sz="1000" dirty="0" smtClean="0">
                <a:solidFill>
                  <a:schemeClr val="tx1"/>
                </a:solidFill>
              </a:rPr>
              <a:t>Chef unit testing (</a:t>
            </a:r>
            <a:r>
              <a:rPr lang="en-US" sz="1000" dirty="0" err="1" smtClean="0">
                <a:solidFill>
                  <a:schemeClr val="tx1"/>
                </a:solidFill>
              </a:rPr>
              <a:t>chefspec</a:t>
            </a:r>
            <a:r>
              <a:rPr lang="en-US" sz="1000" dirty="0" smtClean="0">
                <a:solidFill>
                  <a:schemeClr val="tx1"/>
                </a:solidFill>
              </a:rPr>
              <a:t>)</a:t>
            </a:r>
          </a:p>
          <a:p>
            <a:pPr marL="171450" indent="-171450">
              <a:buFont typeface="Arial"/>
              <a:buChar char="•"/>
            </a:pPr>
            <a:r>
              <a:rPr lang="en-US" sz="1000" dirty="0">
                <a:solidFill>
                  <a:schemeClr val="tx1"/>
                </a:solidFill>
              </a:rPr>
              <a:t>Integration tests </a:t>
            </a:r>
            <a:r>
              <a:rPr lang="en-US" sz="1000" dirty="0" smtClean="0">
                <a:solidFill>
                  <a:schemeClr val="tx1"/>
                </a:solidFill>
              </a:rPr>
              <a:t>(</a:t>
            </a:r>
            <a:r>
              <a:rPr lang="en-US" sz="1000" dirty="0" err="1" smtClean="0">
                <a:solidFill>
                  <a:schemeClr val="tx1"/>
                </a:solidFill>
              </a:rPr>
              <a:t>serverspec</a:t>
            </a:r>
            <a:r>
              <a:rPr lang="en-US" sz="1000" dirty="0" smtClean="0">
                <a:solidFill>
                  <a:schemeClr val="tx1"/>
                </a:solidFill>
              </a:rPr>
              <a:t>, </a:t>
            </a:r>
            <a:r>
              <a:rPr lang="en-US" sz="1000" dirty="0" err="1" smtClean="0">
                <a:solidFill>
                  <a:schemeClr val="tx1"/>
                </a:solidFill>
              </a:rPr>
              <a:t>RSpec</a:t>
            </a:r>
            <a:r>
              <a:rPr lang="en-US" sz="1000" dirty="0">
                <a:solidFill>
                  <a:schemeClr val="tx1"/>
                </a:solidFill>
              </a:rPr>
              <a:t>, BATS, etc.)</a:t>
            </a:r>
          </a:p>
          <a:p>
            <a:pPr marL="171450" indent="-171450">
              <a:buFont typeface="Arial"/>
              <a:buChar char="•"/>
            </a:pPr>
            <a:r>
              <a:rPr lang="en-US" sz="1000" dirty="0">
                <a:solidFill>
                  <a:schemeClr val="tx1"/>
                </a:solidFill>
              </a:rPr>
              <a:t>Test harness (test-kitchen)</a:t>
            </a:r>
          </a:p>
          <a:p>
            <a:pPr marL="171450" indent="-171450">
              <a:buFont typeface="Arial"/>
              <a:buChar char="•"/>
            </a:pPr>
            <a:r>
              <a:rPr lang="en-US" sz="1000" dirty="0" smtClean="0">
                <a:solidFill>
                  <a:schemeClr val="tx1"/>
                </a:solidFill>
              </a:rPr>
              <a:t>Chef local execution (chef-solo, chef-zero)</a:t>
            </a:r>
            <a:endParaRPr lang="en-US" sz="1000" dirty="0">
              <a:solidFill>
                <a:schemeClr val="tx1"/>
              </a:solidFill>
            </a:endParaRPr>
          </a:p>
        </p:txBody>
      </p:sp>
      <p:sp>
        <p:nvSpPr>
          <p:cNvPr id="39" name="TextBox 38"/>
          <p:cNvSpPr txBox="1"/>
          <p:nvPr/>
        </p:nvSpPr>
        <p:spPr>
          <a:xfrm>
            <a:off x="5832996" y="2456257"/>
            <a:ext cx="2152200" cy="1015663"/>
          </a:xfrm>
          <a:prstGeom prst="rect">
            <a:avLst/>
          </a:prstGeom>
          <a:noFill/>
        </p:spPr>
        <p:txBody>
          <a:bodyPr wrap="square" rtlCol="0">
            <a:spAutoFit/>
          </a:bodyPr>
          <a:lstStyle/>
          <a:p>
            <a:pPr marL="171450" indent="-171450">
              <a:buFont typeface="Arial"/>
              <a:buChar char="•"/>
            </a:pPr>
            <a:r>
              <a:rPr lang="en-US" sz="1000" dirty="0" smtClean="0">
                <a:solidFill>
                  <a:schemeClr val="tx1"/>
                </a:solidFill>
              </a:rPr>
              <a:t>Test harness (test-kitchen)</a:t>
            </a:r>
          </a:p>
          <a:p>
            <a:pPr marL="171450" indent="-171450">
              <a:buFont typeface="Arial"/>
              <a:buChar char="•"/>
            </a:pPr>
            <a:r>
              <a:rPr lang="en-US" sz="1000" dirty="0" smtClean="0">
                <a:solidFill>
                  <a:schemeClr val="tx1"/>
                </a:solidFill>
              </a:rPr>
              <a:t>Acceptance tests (Gherkin, Cucumber, Leibniz)</a:t>
            </a:r>
          </a:p>
          <a:p>
            <a:pPr marL="171450" indent="-171450">
              <a:buFont typeface="Arial"/>
              <a:buChar char="•"/>
            </a:pPr>
            <a:r>
              <a:rPr lang="en-US" sz="1000" dirty="0" smtClean="0">
                <a:solidFill>
                  <a:schemeClr val="tx1"/>
                </a:solidFill>
              </a:rPr>
              <a:t>Chef server environment (Enterprise Chef , which includes Chef analytics)</a:t>
            </a:r>
            <a:endParaRPr lang="en-US" sz="1000" dirty="0">
              <a:solidFill>
                <a:schemeClr val="tx1"/>
              </a:solidFill>
            </a:endParaRPr>
          </a:p>
        </p:txBody>
      </p:sp>
      <p:sp>
        <p:nvSpPr>
          <p:cNvPr id="40" name="Curved Right Arrow 39"/>
          <p:cNvSpPr/>
          <p:nvPr/>
        </p:nvSpPr>
        <p:spPr bwMode="auto">
          <a:xfrm>
            <a:off x="5773080" y="2221415"/>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
        <p:nvSpPr>
          <p:cNvPr id="41" name="TextBox 40"/>
          <p:cNvSpPr txBox="1"/>
          <p:nvPr/>
        </p:nvSpPr>
        <p:spPr>
          <a:xfrm>
            <a:off x="7612953" y="2291238"/>
            <a:ext cx="1531048" cy="861774"/>
          </a:xfrm>
          <a:prstGeom prst="rect">
            <a:avLst/>
          </a:prstGeom>
          <a:noFill/>
        </p:spPr>
        <p:txBody>
          <a:bodyPr wrap="square" rtlCol="0">
            <a:spAutoFit/>
          </a:bodyPr>
          <a:lstStyle/>
          <a:p>
            <a:r>
              <a:rPr lang="en-US" sz="1000" dirty="0" smtClean="0">
                <a:solidFill>
                  <a:schemeClr val="tx1"/>
                </a:solidFill>
              </a:rPr>
              <a:t>Chef server environment (Enterprise Chef , which includes Chef analytics)</a:t>
            </a:r>
            <a:endParaRPr lang="en-US" sz="1000" dirty="0">
              <a:solidFill>
                <a:schemeClr val="tx1"/>
              </a:solidFill>
            </a:endParaRPr>
          </a:p>
        </p:txBody>
      </p:sp>
      <p:sp>
        <p:nvSpPr>
          <p:cNvPr id="42" name="Curved Right Arrow 41"/>
          <p:cNvSpPr/>
          <p:nvPr/>
        </p:nvSpPr>
        <p:spPr bwMode="auto">
          <a:xfrm>
            <a:off x="7495668" y="2204481"/>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Tree>
    <p:extLst>
      <p:ext uri="{BB962C8B-B14F-4D97-AF65-F5344CB8AC3E}">
        <p14:creationId xmlns:p14="http://schemas.microsoft.com/office/powerpoint/2010/main" val="376879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483056" y="382775"/>
            <a:ext cx="89570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sz="2400" dirty="0" err="1"/>
              <a:t>ChefDK</a:t>
            </a:r>
            <a:r>
              <a:rPr lang="en-US" sz="2400" dirty="0"/>
              <a:t>: Knifeless Workflow Example</a:t>
            </a:r>
            <a:endParaRPr lang="en" sz="2400" dirty="0"/>
          </a:p>
        </p:txBody>
      </p:sp>
      <p:pic>
        <p:nvPicPr>
          <p:cNvPr id="2" name="Picture 1"/>
          <p:cNvPicPr>
            <a:picLocks noChangeAspect="1"/>
          </p:cNvPicPr>
          <p:nvPr/>
        </p:nvPicPr>
        <p:blipFill>
          <a:blip r:embed="rId3"/>
          <a:stretch>
            <a:fillRect/>
          </a:stretch>
        </p:blipFill>
        <p:spPr>
          <a:xfrm>
            <a:off x="1981321" y="1068677"/>
            <a:ext cx="5259356" cy="3628134"/>
          </a:xfrm>
          <a:prstGeom prst="rect">
            <a:avLst/>
          </a:prstGeom>
        </p:spPr>
      </p:pic>
    </p:spTree>
    <p:extLst>
      <p:ext uri="{BB962C8B-B14F-4D97-AF65-F5344CB8AC3E}">
        <p14:creationId xmlns:p14="http://schemas.microsoft.com/office/powerpoint/2010/main" val="23363551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CYOA</a:t>
            </a:r>
            <a:endParaRPr lang="en-US" dirty="0"/>
          </a:p>
        </p:txBody>
      </p:sp>
      <p:sp>
        <p:nvSpPr>
          <p:cNvPr id="3" name="Content Placeholder 2"/>
          <p:cNvSpPr>
            <a:spLocks noGrp="1"/>
          </p:cNvSpPr>
          <p:nvPr>
            <p:ph sz="half" idx="1"/>
          </p:nvPr>
        </p:nvSpPr>
        <p:spPr/>
        <p:txBody>
          <a:bodyPr>
            <a:normAutofit fontScale="85000" lnSpcReduction="20000"/>
          </a:bodyPr>
          <a:lstStyle/>
          <a:p>
            <a:r>
              <a:rPr lang="en-US" dirty="0">
                <a:hlinkClick r:id="rId2" action="ppaction://hlinksldjump"/>
              </a:rPr>
              <a:t>High </a:t>
            </a:r>
            <a:r>
              <a:rPr lang="en-US" dirty="0" smtClean="0">
                <a:hlinkClick r:id="rId2" action="ppaction://hlinksldjump"/>
              </a:rPr>
              <a:t>Availability</a:t>
            </a:r>
            <a:endParaRPr lang="en-US" dirty="0"/>
          </a:p>
          <a:p>
            <a:r>
              <a:rPr lang="en-US" dirty="0" smtClean="0">
                <a:hlinkClick r:id="rId3" action="ppaction://hlinksldjump"/>
              </a:rPr>
              <a:t>Replication</a:t>
            </a:r>
            <a:endParaRPr lang="en-US" dirty="0"/>
          </a:p>
          <a:p>
            <a:r>
              <a:rPr lang="en-US" dirty="0">
                <a:hlinkClick r:id="rId4" action="ppaction://hlinksldjump"/>
              </a:rPr>
              <a:t>Client / Server </a:t>
            </a:r>
            <a:r>
              <a:rPr lang="en-US" dirty="0" smtClean="0">
                <a:hlinkClick r:id="rId4" action="ppaction://hlinksldjump"/>
              </a:rPr>
              <a:t>Compatibility</a:t>
            </a:r>
            <a:endParaRPr lang="en-US" dirty="0"/>
          </a:p>
          <a:p>
            <a:r>
              <a:rPr lang="en-US" dirty="0" smtClean="0">
                <a:hlinkClick r:id="rId5" action="ppaction://hlinksldjump"/>
              </a:rPr>
              <a:t>AIX</a:t>
            </a:r>
            <a:endParaRPr lang="en-US" dirty="0"/>
          </a:p>
          <a:p>
            <a:r>
              <a:rPr lang="en-US" dirty="0">
                <a:hlinkClick r:id="rId6" action="ppaction://hlinksldjump"/>
              </a:rPr>
              <a:t>Partial </a:t>
            </a:r>
            <a:r>
              <a:rPr lang="en-US" dirty="0" smtClean="0">
                <a:hlinkClick r:id="rId6" action="ppaction://hlinksldjump"/>
              </a:rPr>
              <a:t>Search</a:t>
            </a:r>
            <a:endParaRPr lang="en-US" dirty="0"/>
          </a:p>
          <a:p>
            <a:r>
              <a:rPr lang="en-US" dirty="0">
                <a:hlinkClick r:id="rId7" action="ppaction://hlinksldjump"/>
              </a:rPr>
              <a:t>Platform-specific </a:t>
            </a:r>
            <a:r>
              <a:rPr lang="en-US" dirty="0" smtClean="0">
                <a:hlinkClick r:id="rId7" action="ppaction://hlinksldjump"/>
              </a:rPr>
              <a:t>values</a:t>
            </a:r>
            <a:endParaRPr lang="en-US" dirty="0"/>
          </a:p>
          <a:p>
            <a:r>
              <a:rPr lang="en-US" dirty="0">
                <a:hlinkClick r:id="rId8" action="ppaction://hlinksldjump"/>
              </a:rPr>
              <a:t>Encrypted </a:t>
            </a:r>
            <a:r>
              <a:rPr lang="en-US" dirty="0" err="1" smtClean="0">
                <a:hlinkClick r:id="rId8" action="ppaction://hlinksldjump"/>
              </a:rPr>
              <a:t>Databags</a:t>
            </a:r>
            <a:endParaRPr lang="en-US" dirty="0"/>
          </a:p>
          <a:p>
            <a:r>
              <a:rPr lang="en-US" dirty="0" err="1" smtClean="0">
                <a:hlinkClick r:id="rId9" action="ppaction://hlinksldjump"/>
              </a:rPr>
              <a:t>shell_out</a:t>
            </a:r>
            <a:endParaRPr lang="en-US" dirty="0"/>
          </a:p>
          <a:p>
            <a:r>
              <a:rPr lang="en-US" dirty="0">
                <a:hlinkClick r:id="rId10" action="ppaction://hlinksldjump"/>
              </a:rPr>
              <a:t>OS </a:t>
            </a:r>
            <a:r>
              <a:rPr lang="en-US" dirty="0" smtClean="0">
                <a:hlinkClick r:id="rId10" action="ppaction://hlinksldjump"/>
              </a:rPr>
              <a:t>X</a:t>
            </a:r>
            <a:endParaRPr lang="en-US" dirty="0"/>
          </a:p>
          <a:p>
            <a:r>
              <a:rPr lang="en-US" dirty="0">
                <a:hlinkClick r:id="rId11" action="ppaction://hlinksldjump"/>
              </a:rPr>
              <a:t>Windows</a:t>
            </a:r>
            <a:endParaRPr lang="en-US" dirty="0"/>
          </a:p>
        </p:txBody>
      </p:sp>
      <p:sp>
        <p:nvSpPr>
          <p:cNvPr id="4" name="Content Placeholder 3"/>
          <p:cNvSpPr>
            <a:spLocks noGrp="1"/>
          </p:cNvSpPr>
          <p:nvPr>
            <p:ph sz="half" idx="2"/>
          </p:nvPr>
        </p:nvSpPr>
        <p:spPr/>
        <p:txBody>
          <a:bodyPr>
            <a:normAutofit fontScale="92500" lnSpcReduction="10000"/>
          </a:bodyPr>
          <a:lstStyle/>
          <a:p>
            <a:r>
              <a:rPr lang="en-US" dirty="0">
                <a:hlinkClick r:id="rId12" action="ppaction://hlinksldjump"/>
              </a:rPr>
              <a:t>Client-side key </a:t>
            </a:r>
            <a:r>
              <a:rPr lang="en-US" dirty="0" smtClean="0">
                <a:hlinkClick r:id="rId12" action="ppaction://hlinksldjump"/>
              </a:rPr>
              <a:t>generation</a:t>
            </a:r>
            <a:endParaRPr lang="en-US" dirty="0"/>
          </a:p>
          <a:p>
            <a:r>
              <a:rPr lang="en-US" dirty="0" smtClean="0">
                <a:hlinkClick r:id="rId13" action="ppaction://hlinksldjump"/>
              </a:rPr>
              <a:t>Supermarket</a:t>
            </a:r>
            <a:endParaRPr lang="en-US" dirty="0"/>
          </a:p>
          <a:p>
            <a:r>
              <a:rPr lang="en-US" dirty="0" smtClean="0">
                <a:hlinkClick r:id="rId14" action="ppaction://hlinksldjump"/>
              </a:rPr>
              <a:t>Ruby versions</a:t>
            </a:r>
            <a:endParaRPr lang="en-US" dirty="0"/>
          </a:p>
          <a:p>
            <a:r>
              <a:rPr lang="en-US" dirty="0">
                <a:hlinkClick r:id="rId15" action="ppaction://hlinksldjump"/>
              </a:rPr>
              <a:t>Chef </a:t>
            </a:r>
            <a:r>
              <a:rPr lang="en-US" dirty="0" smtClean="0">
                <a:hlinkClick r:id="rId15" action="ppaction://hlinksldjump"/>
              </a:rPr>
              <a:t>Analytics</a:t>
            </a:r>
            <a:endParaRPr lang="en-US" dirty="0"/>
          </a:p>
          <a:p>
            <a:r>
              <a:rPr lang="en-US" dirty="0">
                <a:hlinkClick r:id="rId16" action="ppaction://hlinksldjump"/>
              </a:rPr>
              <a:t>Chef Development </a:t>
            </a:r>
            <a:r>
              <a:rPr lang="en-US" dirty="0" smtClean="0">
                <a:hlinkClick r:id="rId16" action="ppaction://hlinksldjump"/>
              </a:rPr>
              <a:t>Kit</a:t>
            </a:r>
            <a:endParaRPr lang="en-US" dirty="0"/>
          </a:p>
          <a:p>
            <a:r>
              <a:rPr lang="en-US" dirty="0">
                <a:hlinkClick r:id="rId17" action="ppaction://hlinksldjump"/>
              </a:rPr>
              <a:t>Chef </a:t>
            </a:r>
            <a:r>
              <a:rPr lang="en-US" dirty="0" smtClean="0">
                <a:hlinkClick r:id="rId17" action="ppaction://hlinksldjump"/>
              </a:rPr>
              <a:t>Provisioning</a:t>
            </a:r>
            <a:endParaRPr lang="en-US" dirty="0"/>
          </a:p>
          <a:p>
            <a:r>
              <a:rPr lang="en-US" dirty="0" smtClean="0">
                <a:hlinkClick r:id="rId18" action="ppaction://hlinksldjump"/>
              </a:rPr>
              <a:t>Roadmap</a:t>
            </a:r>
            <a:endParaRPr lang="en-US" dirty="0"/>
          </a:p>
          <a:p>
            <a:r>
              <a:rPr lang="en-US" dirty="0">
                <a:hlinkClick r:id="rId19" action="ppaction://hlinksldjump"/>
              </a:rPr>
              <a:t>Chef in </a:t>
            </a:r>
            <a:r>
              <a:rPr lang="en-US" dirty="0" smtClean="0">
                <a:hlinkClick r:id="rId19" action="ppaction://hlinksldjump"/>
              </a:rPr>
              <a:t>DC</a:t>
            </a:r>
            <a:endParaRPr lang="en-US" dirty="0"/>
          </a:p>
          <a:p>
            <a:r>
              <a:rPr lang="en-US" dirty="0">
                <a:hlinkClick r:id="rId20" action="ppaction://hlinksldjump"/>
              </a:rPr>
              <a:t>Ask me Anything</a:t>
            </a:r>
            <a:endParaRPr lang="en-US" dirty="0"/>
          </a:p>
        </p:txBody>
      </p:sp>
    </p:spTree>
    <p:extLst>
      <p:ext uri="{BB962C8B-B14F-4D97-AF65-F5344CB8AC3E}">
        <p14:creationId xmlns:p14="http://schemas.microsoft.com/office/powerpoint/2010/main" val="1348302564"/>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z="2800" dirty="0"/>
              <a:t>Chef </a:t>
            </a:r>
            <a:r>
              <a:rPr lang="en-US" sz="2800" dirty="0" smtClean="0"/>
              <a:t>Provisioning</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322429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Chef Lifecycle</a:t>
            </a:r>
            <a:endParaRPr lang="en-US" b="1" dirty="0"/>
          </a:p>
        </p:txBody>
      </p:sp>
      <p:sp>
        <p:nvSpPr>
          <p:cNvPr id="3" name="Text Placeholder 2"/>
          <p:cNvSpPr>
            <a:spLocks noGrp="1"/>
          </p:cNvSpPr>
          <p:nvPr>
            <p:ph type="body" sz="quarter" idx="10"/>
          </p:nvPr>
        </p:nvSpPr>
        <p:spPr/>
        <p:txBody>
          <a:bodyPr/>
          <a:lstStyle/>
          <a:p>
            <a:pPr marL="385763" indent="-385763">
              <a:buFont typeface="+mj-lt"/>
              <a:buAutoNum type="arabicPeriod"/>
            </a:pPr>
            <a:r>
              <a:rPr lang="en-US" dirty="0"/>
              <a:t>Provision a server, virtual machine, or cloud instance</a:t>
            </a:r>
          </a:p>
          <a:p>
            <a:pPr marL="385763" indent="-385763">
              <a:buFont typeface="+mj-lt"/>
              <a:buAutoNum type="arabicPeriod"/>
            </a:pPr>
            <a:r>
              <a:rPr lang="en-US" dirty="0"/>
              <a:t>Install Chef</a:t>
            </a:r>
          </a:p>
          <a:p>
            <a:pPr marL="385763" indent="-385763">
              <a:buFont typeface="+mj-lt"/>
              <a:buAutoNum type="arabicPeriod"/>
            </a:pPr>
            <a:r>
              <a:rPr lang="en-US" dirty="0"/>
              <a:t>Configure Chef</a:t>
            </a:r>
          </a:p>
          <a:p>
            <a:pPr marL="385763" indent="-385763">
              <a:buFont typeface="+mj-lt"/>
              <a:buAutoNum type="arabicPeriod"/>
            </a:pPr>
            <a:r>
              <a:rPr lang="en-US" dirty="0"/>
              <a:t>Run Chef</a:t>
            </a:r>
          </a:p>
          <a:p>
            <a:pPr marL="385763" indent="-385763">
              <a:buFont typeface="+mj-lt"/>
              <a:buAutoNum type="arabicPeriod"/>
            </a:pPr>
            <a:r>
              <a:rPr lang="en-US" dirty="0"/>
              <a:t>GOTO step 4</a:t>
            </a:r>
          </a:p>
        </p:txBody>
      </p:sp>
    </p:spTree>
    <p:extLst>
      <p:ext uri="{BB962C8B-B14F-4D97-AF65-F5344CB8AC3E}">
        <p14:creationId xmlns:p14="http://schemas.microsoft.com/office/powerpoint/2010/main" val="39193370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knife </a:t>
            </a:r>
            <a:r>
              <a:rPr lang="en-US" dirty="0"/>
              <a:t>b</a:t>
            </a:r>
            <a:r>
              <a:rPr lang="en-US" dirty="0" smtClean="0"/>
              <a:t>ootstrap</a:t>
            </a:r>
            <a:endParaRPr lang="en-US" dirty="0"/>
          </a:p>
        </p:txBody>
      </p:sp>
      <p:sp>
        <p:nvSpPr>
          <p:cNvPr id="3" name="Text Placeholder 2"/>
          <p:cNvSpPr>
            <a:spLocks noGrp="1"/>
          </p:cNvSpPr>
          <p:nvPr>
            <p:ph type="body" sz="quarter" idx="10"/>
          </p:nvPr>
        </p:nvSpPr>
        <p:spPr/>
        <p:txBody>
          <a:bodyPr/>
          <a:lstStyle/>
          <a:p>
            <a:pPr marL="385763" indent="-385763">
              <a:buFont typeface="+mj-lt"/>
              <a:buAutoNum type="arabicPeriod"/>
            </a:pPr>
            <a:r>
              <a:rPr lang="en-US" dirty="0">
                <a:solidFill>
                  <a:schemeClr val="tx1">
                    <a:lumMod val="40000"/>
                    <a:lumOff val="60000"/>
                  </a:schemeClr>
                </a:solidFill>
              </a:rPr>
              <a:t>Provision a server, virtual machine, or cloud instance</a:t>
            </a:r>
          </a:p>
          <a:p>
            <a:pPr marL="385763" indent="-385763">
              <a:buFont typeface="+mj-lt"/>
              <a:buAutoNum type="arabicPeriod"/>
            </a:pPr>
            <a:r>
              <a:rPr lang="en-US" dirty="0"/>
              <a:t>Install Chef</a:t>
            </a:r>
          </a:p>
          <a:p>
            <a:pPr marL="385763" indent="-385763">
              <a:buFont typeface="+mj-lt"/>
              <a:buAutoNum type="arabicPeriod"/>
            </a:pPr>
            <a:r>
              <a:rPr lang="en-US" dirty="0"/>
              <a:t>Configure Chef</a:t>
            </a:r>
          </a:p>
          <a:p>
            <a:pPr marL="385763" indent="-385763">
              <a:buFont typeface="+mj-lt"/>
              <a:buAutoNum type="arabicPeriod"/>
            </a:pPr>
            <a:r>
              <a:rPr lang="en-US" dirty="0"/>
              <a:t>Run Chef</a:t>
            </a:r>
          </a:p>
          <a:p>
            <a:pPr marL="385763" indent="-385763">
              <a:buFont typeface="+mj-lt"/>
              <a:buAutoNum type="arabicPeriod"/>
            </a:pPr>
            <a:r>
              <a:rPr lang="en-US" dirty="0">
                <a:solidFill>
                  <a:schemeClr val="tx1">
                    <a:lumMod val="40000"/>
                    <a:lumOff val="60000"/>
                  </a:schemeClr>
                </a:solidFill>
              </a:rPr>
              <a:t>GOTO step 4</a:t>
            </a:r>
          </a:p>
        </p:txBody>
      </p:sp>
    </p:spTree>
    <p:extLst>
      <p:ext uri="{BB962C8B-B14F-4D97-AF65-F5344CB8AC3E}">
        <p14:creationId xmlns:p14="http://schemas.microsoft.com/office/powerpoint/2010/main" val="1205960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Provisioning in AWS</a:t>
            </a:r>
            <a:endParaRPr lang="en-US" dirty="0"/>
          </a:p>
        </p:txBody>
      </p:sp>
      <p:sp>
        <p:nvSpPr>
          <p:cNvPr id="3" name="Text Placeholder 2"/>
          <p:cNvSpPr>
            <a:spLocks noGrp="1"/>
          </p:cNvSpPr>
          <p:nvPr>
            <p:ph type="body" sz="quarter" idx="10"/>
          </p:nvPr>
        </p:nvSpPr>
        <p:spPr/>
        <p:txBody>
          <a:bodyPr/>
          <a:lstStyle/>
          <a:p>
            <a:r>
              <a:rPr lang="en-US" dirty="0" smtClean="0"/>
              <a:t>Let’s use AWS as our case study</a:t>
            </a:r>
          </a:p>
          <a:p>
            <a:r>
              <a:rPr lang="en-US" dirty="0" smtClean="0"/>
              <a:t>We’ll look at the various ways Chef can help you provision instances there</a:t>
            </a:r>
            <a:endParaRPr lang="en-US" dirty="0"/>
          </a:p>
        </p:txBody>
      </p:sp>
    </p:spTree>
    <p:extLst>
      <p:ext uri="{BB962C8B-B14F-4D97-AF65-F5344CB8AC3E}">
        <p14:creationId xmlns:p14="http://schemas.microsoft.com/office/powerpoint/2010/main" val="120888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accent1"/>
                </a:solidFill>
              </a:rPr>
              <a:t>The Chef World Has Grown</a:t>
            </a:r>
            <a:endParaRPr lang="en-US" sz="1600" b="1" dirty="0">
              <a:solidFill>
                <a:schemeClr val="accent1"/>
              </a:solidFill>
            </a:endParaRPr>
          </a:p>
        </p:txBody>
      </p:sp>
      <p:sp>
        <p:nvSpPr>
          <p:cNvPr id="3" name="Text Placeholder 2"/>
          <p:cNvSpPr>
            <a:spLocks noGrp="1"/>
          </p:cNvSpPr>
          <p:nvPr>
            <p:ph type="body" sz="quarter" idx="10"/>
          </p:nvPr>
        </p:nvSpPr>
        <p:spPr/>
        <p:txBody>
          <a:bodyPr numCol="2"/>
          <a:lstStyle/>
          <a:p>
            <a:pPr marL="0" indent="0">
              <a:buNone/>
            </a:pPr>
            <a:r>
              <a:rPr lang="en-US" sz="1600" dirty="0"/>
              <a:t>New OSS since Chef 11 Launch:</a:t>
            </a:r>
          </a:p>
          <a:p>
            <a:endParaRPr lang="en-US" sz="1600" dirty="0" smtClean="0"/>
          </a:p>
          <a:p>
            <a:r>
              <a:rPr lang="en-US" sz="1600" dirty="0" smtClean="0"/>
              <a:t>Chef</a:t>
            </a:r>
            <a:r>
              <a:rPr lang="en-US" sz="1600" dirty="0"/>
              <a:t> </a:t>
            </a:r>
            <a:r>
              <a:rPr lang="en-US" sz="1600" dirty="0" smtClean="0"/>
              <a:t>Development Kit</a:t>
            </a:r>
            <a:endParaRPr lang="en-US" sz="1600" dirty="0"/>
          </a:p>
          <a:p>
            <a:endParaRPr lang="en-US" sz="1600" dirty="0" smtClean="0"/>
          </a:p>
          <a:p>
            <a:r>
              <a:rPr lang="en-US" sz="1600" dirty="0" smtClean="0"/>
              <a:t>Test </a:t>
            </a:r>
            <a:r>
              <a:rPr lang="en-US" sz="1600" dirty="0"/>
              <a:t>Kitchen</a:t>
            </a:r>
          </a:p>
          <a:p>
            <a:endParaRPr lang="en-US" sz="1600" dirty="0" smtClean="0"/>
          </a:p>
          <a:p>
            <a:r>
              <a:rPr lang="en-US" sz="1600" dirty="0" smtClean="0"/>
              <a:t>Chef </a:t>
            </a:r>
            <a:r>
              <a:rPr lang="en-US" sz="1600" dirty="0"/>
              <a:t>Provisioning (née Chef-Metal)</a:t>
            </a:r>
          </a:p>
          <a:p>
            <a:endParaRPr lang="en-US" sz="1600" dirty="0" smtClean="0"/>
          </a:p>
          <a:p>
            <a:endParaRPr lang="en-US" sz="1600" dirty="0" smtClean="0"/>
          </a:p>
          <a:p>
            <a:endParaRPr lang="en-US" sz="1600" dirty="0"/>
          </a:p>
          <a:p>
            <a:r>
              <a:rPr lang="en-US" sz="1600" dirty="0" err="1"/>
              <a:t>Powershell</a:t>
            </a:r>
            <a:r>
              <a:rPr lang="en-US" sz="1600" dirty="0"/>
              <a:t> DSC Support</a:t>
            </a:r>
          </a:p>
          <a:p>
            <a:endParaRPr lang="en-US" sz="1600" dirty="0" smtClean="0"/>
          </a:p>
          <a:p>
            <a:r>
              <a:rPr lang="en-US" sz="1600" dirty="0" smtClean="0"/>
              <a:t>Chef</a:t>
            </a:r>
            <a:r>
              <a:rPr lang="en-US" sz="1600" dirty="0"/>
              <a:t>-</a:t>
            </a:r>
            <a:r>
              <a:rPr lang="en-US" sz="1600" dirty="0" smtClean="0"/>
              <a:t>zero (--local-mode)</a:t>
            </a:r>
            <a:endParaRPr lang="en-US" sz="1600" dirty="0"/>
          </a:p>
          <a:p>
            <a:pPr marL="0" indent="0">
              <a:buNone/>
            </a:pPr>
            <a:endParaRPr lang="en-US" sz="1600" dirty="0" smtClean="0"/>
          </a:p>
          <a:p>
            <a:r>
              <a:rPr lang="en-US" sz="1600" dirty="0" smtClean="0"/>
              <a:t>Supermarket</a:t>
            </a:r>
            <a:endParaRPr lang="en-US" sz="1600" dirty="0"/>
          </a:p>
          <a:p>
            <a:endParaRPr lang="en-US" sz="1600" dirty="0" smtClean="0"/>
          </a:p>
          <a:p>
            <a:r>
              <a:rPr lang="en-US" sz="1600" dirty="0" smtClean="0"/>
              <a:t>Push </a:t>
            </a:r>
            <a:r>
              <a:rPr lang="en-US" sz="1600" dirty="0"/>
              <a:t>Jobs Went Open Source!</a:t>
            </a:r>
          </a:p>
          <a:p>
            <a:pPr marL="173780" lvl="1" indent="0">
              <a:buNone/>
            </a:pPr>
            <a:endParaRPr lang="en-US" sz="1600" dirty="0"/>
          </a:p>
          <a:p>
            <a:endParaRPr lang="en-US" sz="1600" dirty="0"/>
          </a:p>
        </p:txBody>
      </p:sp>
    </p:spTree>
    <p:extLst>
      <p:ext uri="{BB962C8B-B14F-4D97-AF65-F5344CB8AC3E}">
        <p14:creationId xmlns:p14="http://schemas.microsoft.com/office/powerpoint/2010/main" val="11550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1"/>
          </p:nvPr>
        </p:nvSpPr>
        <p:spPr/>
        <p:txBody>
          <a:bodyPr>
            <a:normAutofit fontScale="25000" lnSpcReduction="20000"/>
          </a:bodyPr>
          <a:lstStyle/>
          <a:p>
            <a:r>
              <a:rPr lang="en-US" dirty="0"/>
              <a:t>ec2-54-77-67-44.eu-west-1.compute.amazonaws.com Chef Client finished, 85/149 resources updated in 38.998005693 seconds</a:t>
            </a:r>
          </a:p>
          <a:p>
            <a:endParaRPr lang="en-US" dirty="0"/>
          </a:p>
          <a:p>
            <a:r>
              <a:rPr lang="en-US" dirty="0"/>
              <a:t>Instance ID: i-80d76866</a:t>
            </a:r>
          </a:p>
          <a:p>
            <a:r>
              <a:rPr lang="en-US" dirty="0"/>
              <a:t>Flavor: t1.micro</a:t>
            </a:r>
          </a:p>
          <a:p>
            <a:r>
              <a:rPr lang="en-US" dirty="0"/>
              <a:t>Image: ami-4ab46b3d</a:t>
            </a:r>
          </a:p>
          <a:p>
            <a:r>
              <a:rPr lang="en-US" dirty="0"/>
              <a:t>Region: eu-west-1</a:t>
            </a:r>
          </a:p>
          <a:p>
            <a:r>
              <a:rPr lang="en-US" dirty="0"/>
              <a:t>Availability Zone: eu-west-1a</a:t>
            </a:r>
          </a:p>
          <a:p>
            <a:r>
              <a:rPr lang="en-US" dirty="0"/>
              <a:t>Security Groups: default</a:t>
            </a:r>
          </a:p>
          <a:p>
            <a:r>
              <a:rPr lang="en-US" dirty="0"/>
              <a:t>Security Group Ids: sg-884f2eed, sg-8b4f2eee</a:t>
            </a:r>
          </a:p>
          <a:p>
            <a:r>
              <a:rPr lang="en-US" dirty="0"/>
              <a:t>Tags: Name: </a:t>
            </a:r>
            <a:r>
              <a:rPr lang="en-US" dirty="0" err="1"/>
              <a:t>nathen_hw_knife</a:t>
            </a:r>
            <a:endParaRPr lang="en-US" dirty="0"/>
          </a:p>
          <a:p>
            <a:r>
              <a:rPr lang="en-US" dirty="0"/>
              <a:t>SSH Key: chef-</a:t>
            </a:r>
            <a:r>
              <a:rPr lang="en-US" dirty="0" err="1"/>
              <a:t>nathenharvey</a:t>
            </a:r>
            <a:r>
              <a:rPr lang="en-US" dirty="0"/>
              <a:t>-</a:t>
            </a:r>
            <a:r>
              <a:rPr lang="en-US" dirty="0" err="1"/>
              <a:t>eu</a:t>
            </a:r>
            <a:endParaRPr lang="en-US" dirty="0"/>
          </a:p>
          <a:p>
            <a:r>
              <a:rPr lang="en-US" dirty="0"/>
              <a:t>Root Device Type: </a:t>
            </a:r>
            <a:r>
              <a:rPr lang="en-US" dirty="0" err="1"/>
              <a:t>ebs</a:t>
            </a:r>
            <a:endParaRPr lang="en-US" dirty="0"/>
          </a:p>
          <a:p>
            <a:r>
              <a:rPr lang="en-US" dirty="0"/>
              <a:t>Root Volume ID: vol-602e1f7c</a:t>
            </a:r>
          </a:p>
          <a:p>
            <a:r>
              <a:rPr lang="en-US" dirty="0"/>
              <a:t>Root Device Name: /</a:t>
            </a:r>
            <a:r>
              <a:rPr lang="en-US" dirty="0" err="1"/>
              <a:t>dev</a:t>
            </a:r>
            <a:r>
              <a:rPr lang="en-US" dirty="0"/>
              <a:t>/sda1</a:t>
            </a:r>
          </a:p>
          <a:p>
            <a:r>
              <a:rPr lang="en-US" dirty="0"/>
              <a:t>Root Device Delete on Terminate: true</a:t>
            </a:r>
          </a:p>
          <a:p>
            <a:r>
              <a:rPr lang="en-US" dirty="0"/>
              <a:t>Public DNS Name: ec2-54-77-67-44.eu-west-1.compute.amazonaws.com</a:t>
            </a:r>
          </a:p>
          <a:p>
            <a:r>
              <a:rPr lang="en-US" dirty="0"/>
              <a:t>Public IP Address: 54.77.67.44</a:t>
            </a:r>
          </a:p>
          <a:p>
            <a:r>
              <a:rPr lang="en-US" dirty="0"/>
              <a:t>Private DNS Name: ip-172-31-2-160.eu-west-1.compute.internal</a:t>
            </a:r>
          </a:p>
          <a:p>
            <a:r>
              <a:rPr lang="en-US" dirty="0"/>
              <a:t>Private IP Address: 172.31.2.160</a:t>
            </a:r>
          </a:p>
          <a:p>
            <a:r>
              <a:rPr lang="en-US" dirty="0"/>
              <a:t>Environment: _default</a:t>
            </a:r>
          </a:p>
          <a:p>
            <a:r>
              <a:rPr lang="en-US" dirty="0"/>
              <a:t>Run List: recipe[</a:t>
            </a:r>
            <a:r>
              <a:rPr lang="en-US" dirty="0" err="1"/>
              <a:t>hello_world</a:t>
            </a:r>
            <a:r>
              <a:rPr lang="en-US" dirty="0"/>
              <a:t>]</a:t>
            </a:r>
          </a:p>
          <a:p>
            <a:endParaRPr lang="en-US" dirty="0"/>
          </a:p>
        </p:txBody>
      </p:sp>
      <p:sp>
        <p:nvSpPr>
          <p:cNvPr id="4" name="Title 3"/>
          <p:cNvSpPr>
            <a:spLocks noGrp="1"/>
          </p:cNvSpPr>
          <p:nvPr>
            <p:ph type="title"/>
          </p:nvPr>
        </p:nvSpPr>
        <p:spPr/>
        <p:txBody>
          <a:bodyPr/>
          <a:lstStyle/>
          <a:p>
            <a:endParaRPr lang="en-US"/>
          </a:p>
        </p:txBody>
      </p:sp>
      <p:sp>
        <p:nvSpPr>
          <p:cNvPr id="6" name="Content Placeholder 5"/>
          <p:cNvSpPr>
            <a:spLocks noGrp="1"/>
          </p:cNvSpPr>
          <p:nvPr>
            <p:ph sz="quarter" idx="12"/>
          </p:nvPr>
        </p:nvSpPr>
        <p:spPr/>
        <p:txBody>
          <a:bodyPr>
            <a:normAutofit fontScale="40000" lnSpcReduction="20000"/>
          </a:bodyPr>
          <a:lstStyle/>
          <a:p>
            <a:r>
              <a:rPr lang="en-US" dirty="0"/>
              <a:t>knife ec2 server create -I ami-4ab46b3d -f t1.micro -g sg-884f2eed,sg-8b4f2eee --</a:t>
            </a:r>
            <a:r>
              <a:rPr lang="en-US" dirty="0" err="1"/>
              <a:t>ssh</a:t>
            </a:r>
            <a:r>
              <a:rPr lang="en-US" dirty="0"/>
              <a:t>-user </a:t>
            </a:r>
            <a:r>
              <a:rPr lang="en-US" dirty="0" err="1"/>
              <a:t>ubuntu</a:t>
            </a:r>
            <a:r>
              <a:rPr lang="en-US" dirty="0"/>
              <a:t> -N </a:t>
            </a:r>
            <a:r>
              <a:rPr lang="en-US" dirty="0" err="1"/>
              <a:t>nathen_hw_knife</a:t>
            </a:r>
            <a:r>
              <a:rPr lang="en-US" dirty="0"/>
              <a:t> -r "recipe[</a:t>
            </a:r>
            <a:r>
              <a:rPr lang="en-US" dirty="0" err="1"/>
              <a:t>hello_world</a:t>
            </a:r>
            <a:r>
              <a:rPr lang="en-US" dirty="0"/>
              <a:t>]"</a:t>
            </a:r>
          </a:p>
        </p:txBody>
      </p:sp>
    </p:spTree>
    <p:extLst>
      <p:ext uri="{BB962C8B-B14F-4D97-AF65-F5344CB8AC3E}">
        <p14:creationId xmlns:p14="http://schemas.microsoft.com/office/powerpoint/2010/main" val="326740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a:t>
            </a:r>
            <a:r>
              <a:rPr lang="en-US" dirty="0" smtClean="0"/>
              <a:t>nife </a:t>
            </a:r>
            <a:r>
              <a:rPr lang="en-US" dirty="0"/>
              <a:t>ec2</a:t>
            </a:r>
          </a:p>
        </p:txBody>
      </p:sp>
      <p:sp>
        <p:nvSpPr>
          <p:cNvPr id="6" name="Text Placeholder 5"/>
          <p:cNvSpPr>
            <a:spLocks noGrp="1"/>
          </p:cNvSpPr>
          <p:nvPr>
            <p:ph type="body" sz="quarter" idx="10"/>
          </p:nvPr>
        </p:nvSpPr>
        <p:spPr/>
        <p:txBody>
          <a:bodyPr>
            <a:normAutofit/>
          </a:bodyPr>
          <a:lstStyle/>
          <a:p>
            <a:r>
              <a:rPr lang="en-US" dirty="0" smtClean="0"/>
              <a:t>“Infrastructure as Command Line” instead of “Infrastructure as Code”</a:t>
            </a:r>
          </a:p>
          <a:p>
            <a:r>
              <a:rPr lang="en-US" dirty="0" smtClean="0"/>
              <a:t>What </a:t>
            </a:r>
            <a:r>
              <a:rPr lang="en-US" dirty="0"/>
              <a:t>if I want many instances?</a:t>
            </a:r>
          </a:p>
          <a:p>
            <a:r>
              <a:rPr lang="en-US" dirty="0"/>
              <a:t>What if I want multiple tiers of instances</a:t>
            </a:r>
            <a:r>
              <a:rPr lang="en-US" dirty="0" smtClean="0"/>
              <a:t>?</a:t>
            </a:r>
            <a:endParaRPr lang="en-US" dirty="0"/>
          </a:p>
        </p:txBody>
      </p:sp>
      <p:pic>
        <p:nvPicPr>
          <p:cNvPr id="7" name="Content Placeholder 6" descr="8897071246_2d1d83f0b7_k.jpg"/>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15311" r="15311"/>
          <a:stretch/>
        </p:blipFill>
        <p:spPr>
          <a:prstGeom prst="rect">
            <a:avLst/>
          </a:prstGeom>
        </p:spPr>
      </p:pic>
      <p:sp>
        <p:nvSpPr>
          <p:cNvPr id="5" name="Text Placeholder 4"/>
          <p:cNvSpPr>
            <a:spLocks noGrp="1"/>
          </p:cNvSpPr>
          <p:nvPr>
            <p:ph sz="quarter" idx="12"/>
          </p:nvPr>
        </p:nvSpPr>
        <p:spPr/>
        <p:txBody>
          <a:bodyPr>
            <a:normAutofit fontScale="70000" lnSpcReduction="20000"/>
          </a:bodyPr>
          <a:lstStyle/>
          <a:p>
            <a:r>
              <a:rPr lang="en-US" sz="2400" dirty="0">
                <a:solidFill>
                  <a:schemeClr val="accent3">
                    <a:lumMod val="50000"/>
                  </a:schemeClr>
                </a:solidFill>
              </a:rPr>
              <a:t>https://</a:t>
            </a:r>
            <a:r>
              <a:rPr lang="en-US" sz="2400" dirty="0" err="1">
                <a:solidFill>
                  <a:schemeClr val="accent3">
                    <a:lumMod val="50000"/>
                  </a:schemeClr>
                </a:solidFill>
              </a:rPr>
              <a:t>flic.kr</a:t>
            </a:r>
            <a:r>
              <a:rPr lang="en-US" sz="2400" dirty="0">
                <a:solidFill>
                  <a:schemeClr val="accent3">
                    <a:lumMod val="50000"/>
                  </a:schemeClr>
                </a:solidFill>
              </a:rPr>
              <a:t>/p/eycPj7</a:t>
            </a:r>
          </a:p>
          <a:p>
            <a:endParaRPr lang="en-US" sz="2400" dirty="0"/>
          </a:p>
        </p:txBody>
      </p:sp>
    </p:spTree>
    <p:extLst>
      <p:ext uri="{BB962C8B-B14F-4D97-AF65-F5344CB8AC3E}">
        <p14:creationId xmlns:p14="http://schemas.microsoft.com/office/powerpoint/2010/main" val="55121250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classic operations playbook</a:t>
            </a:r>
            <a:endParaRPr lang="en-US" dirty="0"/>
          </a:p>
        </p:txBody>
      </p:sp>
      <p:sp>
        <p:nvSpPr>
          <p:cNvPr id="6" name="Content Placeholder 5"/>
          <p:cNvSpPr>
            <a:spLocks noGrp="1"/>
          </p:cNvSpPr>
          <p:nvPr>
            <p:ph sz="quarter" idx="11"/>
          </p:nvPr>
        </p:nvSpPr>
        <p:spPr/>
        <p:txBody>
          <a:bodyPr/>
          <a:lstStyle/>
          <a:p>
            <a:endParaRPr lang="en-US"/>
          </a:p>
        </p:txBody>
      </p:sp>
      <p:pic>
        <p:nvPicPr>
          <p:cNvPr id="7" name="Picture Placeholder 6"/>
          <p:cNvPicPr>
            <a:picLocks noGrp="1" noChangeAspect="1"/>
          </p:cNvPicPr>
          <p:nvPr>
            <p:ph type="pic" sz="quarter" idx="10"/>
          </p:nvPr>
        </p:nvPicPr>
        <p:blipFill>
          <a:blip r:embed="rId3"/>
          <a:srcRect l="-26867" r="-26867"/>
          <a:stretch>
            <a:fillRect/>
          </a:stretch>
        </p:blipFill>
        <p:spPr>
          <a:prstGeom prst="rect">
            <a:avLst/>
          </a:prstGeom>
        </p:spPr>
      </p:pic>
    </p:spTree>
    <p:extLst>
      <p:ext uri="{BB962C8B-B14F-4D97-AF65-F5344CB8AC3E}">
        <p14:creationId xmlns:p14="http://schemas.microsoft.com/office/powerpoint/2010/main" val="181623061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Spiceweasel</a:t>
            </a:r>
            <a:endParaRPr lang="en-US" dirty="0"/>
          </a:p>
        </p:txBody>
      </p:sp>
      <p:sp>
        <p:nvSpPr>
          <p:cNvPr id="5" name="Text Placeholder 4"/>
          <p:cNvSpPr>
            <a:spLocks noGrp="1"/>
          </p:cNvSpPr>
          <p:nvPr>
            <p:ph type="body" sz="quarter" idx="10"/>
          </p:nvPr>
        </p:nvSpPr>
        <p:spPr/>
        <p:txBody>
          <a:bodyPr/>
          <a:lstStyle/>
          <a:p>
            <a:r>
              <a:rPr lang="en-US" dirty="0" smtClean="0"/>
              <a:t>Command-line tool for batch loading Chef infrastructure</a:t>
            </a:r>
          </a:p>
          <a:p>
            <a:r>
              <a:rPr lang="en-US" dirty="0" smtClean="0"/>
              <a:t>Generate and executes knife commands</a:t>
            </a:r>
            <a:endParaRPr lang="en-US" dirty="0"/>
          </a:p>
        </p:txBody>
      </p:sp>
      <p:pic>
        <p:nvPicPr>
          <p:cNvPr id="8" name="Picture Placeholder 7" descr="mattray_spiceweasel.jp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6567" b="-16567"/>
          <a:stretch>
            <a:fillRect/>
          </a:stretch>
        </p:blipFill>
        <p:spPr/>
      </p:pic>
      <p:sp>
        <p:nvSpPr>
          <p:cNvPr id="6" name="Content Placeholder 5"/>
          <p:cNvSpPr>
            <a:spLocks noGrp="1"/>
          </p:cNvSpPr>
          <p:nvPr>
            <p:ph sz="quarter" idx="12"/>
          </p:nvPr>
        </p:nvSpPr>
        <p:spPr/>
        <p:txBody>
          <a:bodyPr/>
          <a:lstStyle/>
          <a:p>
            <a:r>
              <a:rPr lang="en-US" dirty="0"/>
              <a:t>https://</a:t>
            </a:r>
            <a:r>
              <a:rPr lang="en-US" dirty="0" err="1"/>
              <a:t>github.com</a:t>
            </a:r>
            <a:r>
              <a:rPr lang="en-US" dirty="0"/>
              <a:t>/</a:t>
            </a:r>
            <a:r>
              <a:rPr lang="en-US" dirty="0" err="1"/>
              <a:t>mattray</a:t>
            </a:r>
            <a:r>
              <a:rPr lang="en-US" dirty="0"/>
              <a:t>/</a:t>
            </a:r>
            <a:r>
              <a:rPr lang="en-US" dirty="0" err="1"/>
              <a:t>spiceweasel</a:t>
            </a:r>
            <a:endParaRPr lang="en-US" dirty="0"/>
          </a:p>
        </p:txBody>
      </p:sp>
    </p:spTree>
    <p:extLst>
      <p:ext uri="{BB962C8B-B14F-4D97-AF65-F5344CB8AC3E}">
        <p14:creationId xmlns:p14="http://schemas.microsoft.com/office/powerpoint/2010/main" val="5489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Chef Provisioning</a:t>
            </a:r>
          </a:p>
        </p:txBody>
      </p:sp>
      <p:sp>
        <p:nvSpPr>
          <p:cNvPr id="3" name="Text Placeholder 2"/>
          <p:cNvSpPr>
            <a:spLocks noGrp="1"/>
          </p:cNvSpPr>
          <p:nvPr>
            <p:ph sz="half" idx="1"/>
          </p:nvPr>
        </p:nvSpPr>
        <p:spPr/>
        <p:txBody>
          <a:bodyPr/>
          <a:lstStyle/>
          <a:p>
            <a:r>
              <a:rPr lang="en-US" sz="2400" dirty="0"/>
              <a:t>Allows creation of instances in Chef Recipes</a:t>
            </a:r>
          </a:p>
          <a:p>
            <a:r>
              <a:rPr lang="en-US" sz="2400" dirty="0"/>
              <a:t>Allows for more programmatic creation</a:t>
            </a:r>
          </a:p>
          <a:p>
            <a:r>
              <a:rPr lang="en-US" sz="2400" dirty="0"/>
              <a:t>Allows for multiple tiers to be created in one shot</a:t>
            </a:r>
          </a:p>
          <a:p>
            <a:r>
              <a:rPr lang="en-US" sz="2400" dirty="0"/>
              <a:t>Moves more towards “Infrastructure as Code”</a:t>
            </a:r>
          </a:p>
          <a:p>
            <a:endParaRPr lang="en-US" sz="2400" dirty="0"/>
          </a:p>
        </p:txBody>
      </p:sp>
      <p:pic>
        <p:nvPicPr>
          <p:cNvPr id="7" name="Content Placeholder 6" descr="12715803315_6084c56a14_h.jp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2951" r="12951"/>
          <a:stretch/>
        </p:blipFill>
        <p:spPr>
          <a:xfrm>
            <a:off x="4610100" y="1085850"/>
            <a:ext cx="3706751" cy="3336076"/>
          </a:xfrm>
          <a:prstGeom prst="rect">
            <a:avLst/>
          </a:prstGeom>
        </p:spPr>
      </p:pic>
      <p:sp>
        <p:nvSpPr>
          <p:cNvPr id="5" name="TextBox 4"/>
          <p:cNvSpPr txBox="1"/>
          <p:nvPr/>
        </p:nvSpPr>
        <p:spPr>
          <a:xfrm>
            <a:off x="7253283" y="4857751"/>
            <a:ext cx="1356159" cy="169277"/>
          </a:xfrm>
          <a:prstGeom prst="rect">
            <a:avLst/>
          </a:prstGeom>
          <a:noFill/>
        </p:spPr>
        <p:txBody>
          <a:bodyPr wrap="none" lIns="0" tIns="0" rIns="0" bIns="0" rtlCol="0">
            <a:spAutoFit/>
          </a:bodyPr>
          <a:lstStyle/>
          <a:p>
            <a:r>
              <a:rPr lang="en-US" sz="1100" dirty="0">
                <a:solidFill>
                  <a:schemeClr val="accent3">
                    <a:lumMod val="50000"/>
                  </a:schemeClr>
                </a:solidFill>
              </a:rPr>
              <a:t>https://</a:t>
            </a:r>
            <a:r>
              <a:rPr lang="en-US" sz="1100" dirty="0" err="1">
                <a:solidFill>
                  <a:schemeClr val="accent3">
                    <a:lumMod val="50000"/>
                  </a:schemeClr>
                </a:solidFill>
              </a:rPr>
              <a:t>flic.kr</a:t>
            </a:r>
            <a:r>
              <a:rPr lang="en-US" sz="1100" dirty="0">
                <a:solidFill>
                  <a:schemeClr val="accent3">
                    <a:lumMod val="50000"/>
                  </a:schemeClr>
                </a:solidFill>
              </a:rPr>
              <a:t>/p/</a:t>
            </a:r>
            <a:r>
              <a:rPr lang="en-US" sz="1100" dirty="0" err="1">
                <a:solidFill>
                  <a:schemeClr val="accent3">
                    <a:lumMod val="50000"/>
                  </a:schemeClr>
                </a:solidFill>
              </a:rPr>
              <a:t>knDPjc</a:t>
            </a:r>
            <a:endParaRPr lang="en-US" sz="1100" dirty="0">
              <a:solidFill>
                <a:schemeClr val="accent3">
                  <a:lumMod val="50000"/>
                </a:schemeClr>
              </a:solidFill>
            </a:endParaRPr>
          </a:p>
        </p:txBody>
      </p:sp>
    </p:spTree>
    <p:extLst>
      <p:ext uri="{BB962C8B-B14F-4D97-AF65-F5344CB8AC3E}">
        <p14:creationId xmlns:p14="http://schemas.microsoft.com/office/powerpoint/2010/main" val="27810623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Chef Provisioning</a:t>
            </a:r>
            <a:endParaRPr lang="en-US" dirty="0"/>
          </a:p>
        </p:txBody>
      </p:sp>
      <p:sp>
        <p:nvSpPr>
          <p:cNvPr id="5" name="Text Placeholder 4"/>
          <p:cNvSpPr>
            <a:spLocks noGrp="1"/>
          </p:cNvSpPr>
          <p:nvPr>
            <p:ph type="body" sz="quarter" idx="10"/>
          </p:nvPr>
        </p:nvSpPr>
        <p:spPr/>
        <p:txBody>
          <a:bodyPr/>
          <a:lstStyle/>
          <a:p>
            <a:r>
              <a:rPr lang="en-US" dirty="0" smtClean="0"/>
              <a:t>machine ‘web1’ do</a:t>
            </a:r>
          </a:p>
          <a:p>
            <a:r>
              <a:rPr lang="en-US" dirty="0"/>
              <a:t> </a:t>
            </a:r>
            <a:r>
              <a:rPr lang="en-US" dirty="0" smtClean="0"/>
              <a:t> recipe ‘apache’</a:t>
            </a:r>
          </a:p>
          <a:p>
            <a:r>
              <a:rPr lang="en-US" dirty="0" smtClean="0"/>
              <a:t>end</a:t>
            </a:r>
            <a:endParaRPr lang="en-US" dirty="0"/>
          </a:p>
        </p:txBody>
      </p:sp>
    </p:spTree>
    <p:extLst>
      <p:ext uri="{BB962C8B-B14F-4D97-AF65-F5344CB8AC3E}">
        <p14:creationId xmlns:p14="http://schemas.microsoft.com/office/powerpoint/2010/main" val="291217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Provisioning - Drivers</a:t>
            </a:r>
            <a:endParaRPr lang="en-US" dirty="0"/>
          </a:p>
        </p:txBody>
      </p:sp>
      <p:sp>
        <p:nvSpPr>
          <p:cNvPr id="3" name="Text Placeholder 2"/>
          <p:cNvSpPr>
            <a:spLocks noGrp="1"/>
          </p:cNvSpPr>
          <p:nvPr>
            <p:ph type="body" sz="quarter" idx="10"/>
          </p:nvPr>
        </p:nvSpPr>
        <p:spPr/>
        <p:txBody>
          <a:bodyPr>
            <a:normAutofit/>
          </a:bodyPr>
          <a:lstStyle/>
          <a:p>
            <a:r>
              <a:rPr lang="en-US" dirty="0" smtClean="0"/>
              <a:t>AWS</a:t>
            </a:r>
          </a:p>
          <a:p>
            <a:r>
              <a:rPr lang="en-US" dirty="0" smtClean="0"/>
              <a:t>Azure</a:t>
            </a:r>
          </a:p>
          <a:p>
            <a:r>
              <a:rPr lang="en-US" dirty="0" smtClean="0"/>
              <a:t>Fog</a:t>
            </a:r>
          </a:p>
          <a:p>
            <a:r>
              <a:rPr lang="en-US" dirty="0" smtClean="0"/>
              <a:t>Vagrant</a:t>
            </a:r>
          </a:p>
          <a:p>
            <a:r>
              <a:rPr lang="en-US" dirty="0" err="1" smtClean="0"/>
              <a:t>Docker</a:t>
            </a:r>
            <a:endParaRPr lang="en-US" dirty="0" smtClean="0"/>
          </a:p>
          <a:p>
            <a:r>
              <a:rPr lang="en-US" dirty="0" smtClean="0"/>
              <a:t>LXC</a:t>
            </a:r>
          </a:p>
          <a:p>
            <a:r>
              <a:rPr lang="en-US" dirty="0" smtClean="0"/>
              <a:t>Hanlon</a:t>
            </a:r>
          </a:p>
          <a:p>
            <a:r>
              <a:rPr lang="en-US" dirty="0" smtClean="0"/>
              <a:t>…and more</a:t>
            </a:r>
            <a:endParaRPr lang="en-US" dirty="0"/>
          </a:p>
        </p:txBody>
      </p:sp>
      <p:sp>
        <p:nvSpPr>
          <p:cNvPr id="4" name="Content Placeholder 3"/>
          <p:cNvSpPr>
            <a:spLocks noGrp="1"/>
          </p:cNvSpPr>
          <p:nvPr>
            <p:ph sz="quarter" idx="11"/>
          </p:nvPr>
        </p:nvSpPr>
        <p:spPr/>
        <p:txBody>
          <a:bodyPr/>
          <a:lstStyle/>
          <a:p>
            <a:r>
              <a:rPr lang="en-US" dirty="0"/>
              <a:t>machine ‘web1’ do</a:t>
            </a:r>
          </a:p>
          <a:p>
            <a:r>
              <a:rPr lang="en-US" dirty="0"/>
              <a:t>  recipe ‘apache’</a:t>
            </a:r>
          </a:p>
          <a:p>
            <a:r>
              <a:rPr lang="en-US" dirty="0"/>
              <a:t>end</a:t>
            </a:r>
          </a:p>
          <a:p>
            <a:endParaRPr lang="en-US" dirty="0"/>
          </a:p>
        </p:txBody>
      </p:sp>
    </p:spTree>
    <p:extLst>
      <p:ext uri="{BB962C8B-B14F-4D97-AF65-F5344CB8AC3E}">
        <p14:creationId xmlns:p14="http://schemas.microsoft.com/office/powerpoint/2010/main" val="289390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classic operations playbook</a:t>
            </a:r>
            <a:endParaRPr lang="en-US" dirty="0"/>
          </a:p>
        </p:txBody>
      </p:sp>
      <p:sp>
        <p:nvSpPr>
          <p:cNvPr id="3" name="TextBox 2"/>
          <p:cNvSpPr txBox="1"/>
          <p:nvPr/>
        </p:nvSpPr>
        <p:spPr>
          <a:xfrm>
            <a:off x="7436536" y="4858568"/>
            <a:ext cx="1332740" cy="169277"/>
          </a:xfrm>
          <a:prstGeom prst="rect">
            <a:avLst/>
          </a:prstGeom>
          <a:noFill/>
        </p:spPr>
        <p:txBody>
          <a:bodyPr wrap="none" lIns="0" tIns="0" rIns="0" bIns="0" rtlCol="0">
            <a:spAutoFit/>
          </a:bodyPr>
          <a:lstStyle/>
          <a:p>
            <a:r>
              <a:rPr lang="en-US" sz="1100" dirty="0">
                <a:solidFill>
                  <a:schemeClr val="accent3">
                    <a:lumMod val="50000"/>
                  </a:schemeClr>
                </a:solidFill>
              </a:rPr>
              <a:t>https://</a:t>
            </a:r>
            <a:r>
              <a:rPr lang="en-US" sz="1100" dirty="0" err="1">
                <a:solidFill>
                  <a:schemeClr val="accent3">
                    <a:lumMod val="50000"/>
                  </a:schemeClr>
                </a:solidFill>
              </a:rPr>
              <a:t>flic.kr</a:t>
            </a:r>
            <a:r>
              <a:rPr lang="en-US" sz="1100" dirty="0">
                <a:solidFill>
                  <a:schemeClr val="accent3">
                    <a:lumMod val="50000"/>
                  </a:schemeClr>
                </a:solidFill>
              </a:rPr>
              <a:t>/p/eycPj7</a:t>
            </a:r>
          </a:p>
        </p:txBody>
      </p:sp>
      <p:pic>
        <p:nvPicPr>
          <p:cNvPr id="2" name="Picture 1"/>
          <p:cNvPicPr>
            <a:picLocks noChangeAspect="1"/>
          </p:cNvPicPr>
          <p:nvPr/>
        </p:nvPicPr>
        <p:blipFill>
          <a:blip r:embed="rId2"/>
          <a:stretch>
            <a:fillRect/>
          </a:stretch>
        </p:blipFill>
        <p:spPr>
          <a:xfrm>
            <a:off x="336971" y="795713"/>
            <a:ext cx="5312980" cy="3833889"/>
          </a:xfrm>
          <a:prstGeom prst="rect">
            <a:avLst/>
          </a:prstGeom>
        </p:spPr>
      </p:pic>
    </p:spTree>
    <p:extLst>
      <p:ext uri="{BB962C8B-B14F-4D97-AF65-F5344CB8AC3E}">
        <p14:creationId xmlns:p14="http://schemas.microsoft.com/office/powerpoint/2010/main" val="263591632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Provisioning</a:t>
            </a:r>
            <a:endParaRPr lang="en-US" dirty="0"/>
          </a:p>
        </p:txBody>
      </p:sp>
      <p:sp>
        <p:nvSpPr>
          <p:cNvPr id="3" name="Content Placeholder 2"/>
          <p:cNvSpPr>
            <a:spLocks noGrp="1"/>
          </p:cNvSpPr>
          <p:nvPr>
            <p:ph idx="1"/>
          </p:nvPr>
        </p:nvSpPr>
        <p:spPr>
          <a:xfrm>
            <a:off x="342900" y="709631"/>
            <a:ext cx="8104747" cy="4071888"/>
          </a:xfrm>
          <a:solidFill>
            <a:schemeClr val="bg2"/>
          </a:solidFill>
        </p:spPr>
        <p:txBody>
          <a:bodyPr lIns="137160" tIns="34290" bIns="34290">
            <a:normAutofit fontScale="70000" lnSpcReduction="20000"/>
          </a:bodyPr>
          <a:lstStyle/>
          <a:p>
            <a:pPr marL="0" indent="0">
              <a:buNone/>
            </a:pPr>
            <a:r>
              <a:rPr lang="en-US" sz="1100" dirty="0">
                <a:latin typeface="Courier"/>
                <a:cs typeface="Courier"/>
              </a:rPr>
              <a:t>require 'chef/provisioning'</a:t>
            </a:r>
          </a:p>
          <a:p>
            <a:pPr marL="0" indent="0">
              <a:buNone/>
            </a:pPr>
            <a:endParaRPr lang="en-US" sz="1100" dirty="0">
              <a:latin typeface="Courier"/>
              <a:cs typeface="Courier"/>
            </a:endParaRPr>
          </a:p>
          <a:p>
            <a:pPr marL="0" indent="0">
              <a:buNone/>
            </a:pPr>
            <a:r>
              <a:rPr lang="en-US" sz="1100" dirty="0" err="1">
                <a:latin typeface="Courier"/>
                <a:cs typeface="Courier"/>
              </a:rPr>
              <a:t>machine_batch</a:t>
            </a:r>
            <a:r>
              <a:rPr lang="en-US" sz="1100" dirty="0">
                <a:latin typeface="Courier"/>
                <a:cs typeface="Courier"/>
              </a:rPr>
              <a:t> do</a:t>
            </a:r>
          </a:p>
          <a:p>
            <a:pPr marL="0" indent="0">
              <a:buNone/>
            </a:pPr>
            <a:r>
              <a:rPr lang="en-US" sz="1100" dirty="0">
                <a:latin typeface="Courier"/>
                <a:cs typeface="Courier"/>
              </a:rPr>
              <a:t>  machines %w(primary secondary web1 web2)</a:t>
            </a:r>
          </a:p>
          <a:p>
            <a:pPr marL="0" indent="0">
              <a:buNone/>
            </a:pPr>
            <a:r>
              <a:rPr lang="en-US" sz="1100" dirty="0">
                <a:latin typeface="Courier"/>
                <a:cs typeface="Courier"/>
              </a:rPr>
              <a:t>end</a:t>
            </a:r>
          </a:p>
          <a:p>
            <a:pPr marL="0" indent="0">
              <a:buNone/>
            </a:pPr>
            <a:endParaRPr lang="en-US" sz="1100" dirty="0">
              <a:latin typeface="Courier"/>
              <a:cs typeface="Courier"/>
            </a:endParaRPr>
          </a:p>
          <a:p>
            <a:pPr marL="0" indent="0">
              <a:buNone/>
            </a:pPr>
            <a:r>
              <a:rPr lang="en-US" sz="1100" dirty="0" err="1">
                <a:latin typeface="Courier"/>
                <a:cs typeface="Courier"/>
              </a:rPr>
              <a:t>machine_batch</a:t>
            </a:r>
            <a:r>
              <a:rPr lang="en-US" sz="1100" dirty="0">
                <a:latin typeface="Courier"/>
                <a:cs typeface="Courier"/>
              </a:rPr>
              <a:t> do</a:t>
            </a:r>
          </a:p>
          <a:p>
            <a:pPr marL="0" indent="0">
              <a:buNone/>
            </a:pPr>
            <a:r>
              <a:rPr lang="en-US" sz="1100" dirty="0">
                <a:latin typeface="Courier"/>
                <a:cs typeface="Courier"/>
              </a:rPr>
              <a:t>  machine 'primary' do</a:t>
            </a:r>
          </a:p>
          <a:p>
            <a:pPr marL="0" indent="0">
              <a:buNone/>
            </a:pPr>
            <a:r>
              <a:rPr lang="en-US" sz="1100" dirty="0">
                <a:latin typeface="Courier"/>
                <a:cs typeface="Courier"/>
              </a:rPr>
              <a:t>    recipe '</a:t>
            </a:r>
            <a:r>
              <a:rPr lang="en-US" sz="1100" dirty="0" err="1">
                <a:latin typeface="Courier"/>
                <a:cs typeface="Courier"/>
              </a:rPr>
              <a:t>initial_ha_setup</a:t>
            </a:r>
            <a:r>
              <a:rPr lang="en-US" sz="1100" dirty="0">
                <a:latin typeface="Courier"/>
                <a:cs typeface="Courier"/>
              </a:rPr>
              <a:t>'</a:t>
            </a:r>
          </a:p>
          <a:p>
            <a:pPr marL="0" indent="0">
              <a:buNone/>
            </a:pPr>
            <a:r>
              <a:rPr lang="en-US" sz="1100" dirty="0">
                <a:latin typeface="Courier"/>
                <a:cs typeface="Courier"/>
              </a:rPr>
              <a:t>  end</a:t>
            </a:r>
          </a:p>
          <a:p>
            <a:pPr marL="0" indent="0">
              <a:buNone/>
            </a:pPr>
            <a:r>
              <a:rPr lang="en-US" sz="1100" dirty="0">
                <a:latin typeface="Courier"/>
                <a:cs typeface="Courier"/>
              </a:rPr>
              <a:t>end</a:t>
            </a:r>
          </a:p>
          <a:p>
            <a:pPr marL="0" indent="0">
              <a:buNone/>
            </a:pPr>
            <a:endParaRPr lang="en-US" sz="1100" dirty="0">
              <a:latin typeface="Courier"/>
              <a:cs typeface="Courier"/>
            </a:endParaRPr>
          </a:p>
          <a:p>
            <a:pPr marL="0" indent="0">
              <a:buNone/>
            </a:pPr>
            <a:r>
              <a:rPr lang="en-US" sz="1100" dirty="0" err="1">
                <a:latin typeface="Courier"/>
                <a:cs typeface="Courier"/>
              </a:rPr>
              <a:t>machine_batch</a:t>
            </a:r>
            <a:r>
              <a:rPr lang="en-US" sz="1100" dirty="0">
                <a:latin typeface="Courier"/>
                <a:cs typeface="Courier"/>
              </a:rPr>
              <a:t> do</a:t>
            </a:r>
          </a:p>
          <a:p>
            <a:pPr marL="0" indent="0">
              <a:buNone/>
            </a:pPr>
            <a:r>
              <a:rPr lang="en-US" sz="1100" dirty="0">
                <a:latin typeface="Courier"/>
                <a:cs typeface="Courier"/>
              </a:rPr>
              <a:t>  machine 'secondary' do</a:t>
            </a:r>
          </a:p>
          <a:p>
            <a:pPr marL="0" indent="0">
              <a:buNone/>
            </a:pPr>
            <a:r>
              <a:rPr lang="en-US" sz="1100" dirty="0">
                <a:latin typeface="Courier"/>
                <a:cs typeface="Courier"/>
              </a:rPr>
              <a:t>    recipe '</a:t>
            </a:r>
            <a:r>
              <a:rPr lang="en-US" sz="1100" dirty="0" err="1">
                <a:latin typeface="Courier"/>
                <a:cs typeface="Courier"/>
              </a:rPr>
              <a:t>initial_ha_setup</a:t>
            </a:r>
            <a:r>
              <a:rPr lang="en-US" sz="1100" dirty="0">
                <a:latin typeface="Courier"/>
                <a:cs typeface="Courier"/>
              </a:rPr>
              <a:t>'</a:t>
            </a:r>
          </a:p>
          <a:p>
            <a:pPr marL="0" indent="0">
              <a:buNone/>
            </a:pPr>
            <a:r>
              <a:rPr lang="en-US" sz="1100" dirty="0">
                <a:latin typeface="Courier"/>
                <a:cs typeface="Courier"/>
              </a:rPr>
              <a:t>  end</a:t>
            </a:r>
          </a:p>
          <a:p>
            <a:pPr marL="0" indent="0">
              <a:buNone/>
            </a:pPr>
            <a:r>
              <a:rPr lang="en-US" sz="1100" dirty="0">
                <a:latin typeface="Courier"/>
                <a:cs typeface="Courier"/>
              </a:rPr>
              <a:t>end</a:t>
            </a:r>
          </a:p>
          <a:p>
            <a:pPr marL="0" indent="0">
              <a:buNone/>
            </a:pPr>
            <a:endParaRPr lang="en-US" sz="1100" dirty="0">
              <a:latin typeface="Courier"/>
              <a:cs typeface="Courier"/>
            </a:endParaRPr>
          </a:p>
          <a:p>
            <a:pPr marL="0" indent="0">
              <a:buNone/>
            </a:pPr>
            <a:r>
              <a:rPr lang="en-US" sz="1100" dirty="0" err="1">
                <a:latin typeface="Courier"/>
                <a:cs typeface="Courier"/>
              </a:rPr>
              <a:t>machine_batch</a:t>
            </a:r>
            <a:r>
              <a:rPr lang="en-US" sz="1100" dirty="0">
                <a:latin typeface="Courier"/>
                <a:cs typeface="Courier"/>
              </a:rPr>
              <a:t> do</a:t>
            </a:r>
          </a:p>
          <a:p>
            <a:pPr marL="0" indent="0">
              <a:buNone/>
            </a:pPr>
            <a:r>
              <a:rPr lang="en-US" sz="1100" dirty="0">
                <a:latin typeface="Courier"/>
                <a:cs typeface="Courier"/>
              </a:rPr>
              <a:t>  %w(primary secondary).each do |name|</a:t>
            </a:r>
          </a:p>
          <a:p>
            <a:pPr marL="0" indent="0">
              <a:buNone/>
            </a:pPr>
            <a:r>
              <a:rPr lang="en-US" sz="1100" dirty="0">
                <a:latin typeface="Courier"/>
                <a:cs typeface="Courier"/>
              </a:rPr>
              <a:t>    machine name do</a:t>
            </a:r>
          </a:p>
          <a:p>
            <a:pPr marL="0" indent="0">
              <a:buNone/>
            </a:pPr>
            <a:r>
              <a:rPr lang="en-US" sz="1100" dirty="0">
                <a:latin typeface="Courier"/>
                <a:cs typeface="Courier"/>
              </a:rPr>
              <a:t>      recipe '</a:t>
            </a:r>
            <a:r>
              <a:rPr lang="en-US" sz="1100" dirty="0" err="1">
                <a:latin typeface="Courier"/>
                <a:cs typeface="Courier"/>
              </a:rPr>
              <a:t>rest_of_my_configuration</a:t>
            </a:r>
            <a:r>
              <a:rPr lang="en-US" sz="1100" dirty="0">
                <a:latin typeface="Courier"/>
                <a:cs typeface="Courier"/>
              </a:rPr>
              <a:t>'</a:t>
            </a:r>
          </a:p>
          <a:p>
            <a:pPr marL="0" indent="0">
              <a:buNone/>
            </a:pPr>
            <a:r>
              <a:rPr lang="en-US" sz="1100" dirty="0">
                <a:latin typeface="Courier"/>
                <a:cs typeface="Courier"/>
              </a:rPr>
              <a:t>    end</a:t>
            </a:r>
          </a:p>
          <a:p>
            <a:pPr marL="0" indent="0">
              <a:buNone/>
            </a:pPr>
            <a:r>
              <a:rPr lang="en-US" sz="1100" dirty="0">
                <a:latin typeface="Courier"/>
                <a:cs typeface="Courier"/>
              </a:rPr>
              <a:t>  end</a:t>
            </a:r>
          </a:p>
          <a:p>
            <a:pPr marL="0" indent="0">
              <a:buNone/>
            </a:pPr>
            <a:r>
              <a:rPr lang="en-US" sz="1100" dirty="0">
                <a:latin typeface="Courier"/>
                <a:cs typeface="Courier"/>
              </a:rPr>
              <a:t>end</a:t>
            </a:r>
          </a:p>
        </p:txBody>
      </p:sp>
      <p:sp>
        <p:nvSpPr>
          <p:cNvPr id="4" name="TextBox 3"/>
          <p:cNvSpPr txBox="1"/>
          <p:nvPr/>
        </p:nvSpPr>
        <p:spPr>
          <a:xfrm>
            <a:off x="5228167" y="9821333"/>
            <a:ext cx="0" cy="276999"/>
          </a:xfrm>
          <a:prstGeom prst="rect">
            <a:avLst/>
          </a:prstGeom>
          <a:noFill/>
        </p:spPr>
        <p:txBody>
          <a:bodyPr wrap="none" lIns="0" tIns="0" rIns="0" bIns="0" rtlCol="0">
            <a:spAutoFit/>
          </a:bodyPr>
          <a:lstStyle/>
          <a:p>
            <a:endParaRPr lang="en-US" sz="1800" dirty="0" err="1"/>
          </a:p>
        </p:txBody>
      </p:sp>
    </p:spTree>
    <p:extLst>
      <p:ext uri="{BB962C8B-B14F-4D97-AF65-F5344CB8AC3E}">
        <p14:creationId xmlns:p14="http://schemas.microsoft.com/office/powerpoint/2010/main" val="13579839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xmlns:p14="http://schemas.microsoft.com/office/powerpoint/2010/main">
        <p:cut/>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Configure Chef Provisioning</a:t>
            </a:r>
            <a:endParaRPr lang="en-US" dirty="0"/>
          </a:p>
        </p:txBody>
      </p:sp>
      <p:sp>
        <p:nvSpPr>
          <p:cNvPr id="5" name="Text Placeholder 4"/>
          <p:cNvSpPr>
            <a:spLocks noGrp="1"/>
          </p:cNvSpPr>
          <p:nvPr>
            <p:ph type="body" sz="quarter" idx="10"/>
          </p:nvPr>
        </p:nvSpPr>
        <p:spPr/>
        <p:txBody>
          <a:bodyPr/>
          <a:lstStyle/>
          <a:p>
            <a:r>
              <a:rPr lang="en-US" dirty="0" smtClean="0"/>
              <a:t>Installed as part of Chef Development Kit</a:t>
            </a:r>
          </a:p>
          <a:p>
            <a:r>
              <a:rPr lang="en-US" dirty="0" smtClean="0"/>
              <a:t>Configure AWS</a:t>
            </a:r>
          </a:p>
          <a:p>
            <a:pPr lvl="1"/>
            <a:r>
              <a:rPr lang="en-US" dirty="0" smtClean="0"/>
              <a:t>Create an AWS credentials file</a:t>
            </a:r>
          </a:p>
          <a:p>
            <a:pPr lvl="1"/>
            <a:endParaRPr lang="en-US" dirty="0"/>
          </a:p>
          <a:p>
            <a:r>
              <a:rPr lang="en-US" dirty="0" smtClean="0"/>
              <a:t>Gems</a:t>
            </a:r>
          </a:p>
          <a:p>
            <a:pPr lvl="1"/>
            <a:r>
              <a:rPr lang="en-US" dirty="0" smtClean="0"/>
              <a:t>chef-provisioning</a:t>
            </a:r>
          </a:p>
          <a:p>
            <a:pPr lvl="1"/>
            <a:r>
              <a:rPr lang="en-US" dirty="0" smtClean="0"/>
              <a:t>chef-provisioning-</a:t>
            </a:r>
            <a:r>
              <a:rPr lang="en-US" dirty="0" err="1" smtClean="0"/>
              <a:t>aws</a:t>
            </a:r>
            <a:endParaRPr lang="en-US" dirty="0" smtClean="0"/>
          </a:p>
        </p:txBody>
      </p:sp>
    </p:spTree>
    <p:extLst>
      <p:ext uri="{BB962C8B-B14F-4D97-AF65-F5344CB8AC3E}">
        <p14:creationId xmlns:p14="http://schemas.microsoft.com/office/powerpoint/2010/main" val="397256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1_Chef template (Light) 2014">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1_Chef-Template-16x9-Light">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9371</TotalTime>
  <Words>8452</Words>
  <Application>Microsoft Macintosh PowerPoint</Application>
  <PresentationFormat>On-screen Show (16:9)</PresentationFormat>
  <Paragraphs>1672</Paragraphs>
  <Slides>159</Slides>
  <Notes>51</Notes>
  <HiddenSlides>5</HiddenSlides>
  <MMClips>0</MMClips>
  <ScaleCrop>false</ScaleCrop>
  <HeadingPairs>
    <vt:vector size="4" baseType="variant">
      <vt:variant>
        <vt:lpstr>Theme</vt:lpstr>
      </vt:variant>
      <vt:variant>
        <vt:i4>2</vt:i4>
      </vt:variant>
      <vt:variant>
        <vt:lpstr>Slide Titles</vt:lpstr>
      </vt:variant>
      <vt:variant>
        <vt:i4>159</vt:i4>
      </vt:variant>
    </vt:vector>
  </HeadingPairs>
  <TitlesOfParts>
    <vt:vector size="161" baseType="lpstr">
      <vt:lpstr>1_Chef template (Light) 2014</vt:lpstr>
      <vt:lpstr>1_Chef-Template-16x9-Light</vt:lpstr>
      <vt:lpstr>PowerPoint Presentation</vt:lpstr>
      <vt:lpstr>What’s New with Chef?</vt:lpstr>
      <vt:lpstr>Nathen Harvey</vt:lpstr>
      <vt:lpstr>Agenda</vt:lpstr>
      <vt:lpstr>Chef 12</vt:lpstr>
      <vt:lpstr>What’s NOT in Chef 12?</vt:lpstr>
      <vt:lpstr>What’s NOT in Chef 12?</vt:lpstr>
      <vt:lpstr>What’s New in Chef Server 12?</vt:lpstr>
      <vt:lpstr>The Chef World Has Grown</vt:lpstr>
      <vt:lpstr>The Chef World Has Grown</vt:lpstr>
      <vt:lpstr>Changes in the Chef Community</vt:lpstr>
      <vt:lpstr>The Big Deal With Chef Server 12</vt:lpstr>
      <vt:lpstr>There is One Chef Server, And it is Open Source</vt:lpstr>
      <vt:lpstr>Enterprise Chef Features Are Now Free</vt:lpstr>
      <vt:lpstr>The Big Deal With Chef Server 12</vt:lpstr>
      <vt:lpstr>The Big Deal With Chef Client 12</vt:lpstr>
      <vt:lpstr>Chef 12 Delivers</vt:lpstr>
      <vt:lpstr>The Chef Software Platform</vt:lpstr>
      <vt:lpstr>CYOA</vt:lpstr>
      <vt:lpstr>High Availability</vt:lpstr>
      <vt:lpstr>CYOA</vt:lpstr>
      <vt:lpstr>Replication</vt:lpstr>
      <vt:lpstr>CYOA</vt:lpstr>
      <vt:lpstr>Chef Client and Chef Server Compatibility Matrix</vt:lpstr>
      <vt:lpstr>CYOA</vt:lpstr>
      <vt:lpstr>New Platform: IBM AIX</vt:lpstr>
      <vt:lpstr>CYOA</vt:lpstr>
      <vt:lpstr>Native Partial Search</vt:lpstr>
      <vt:lpstr>CYOA</vt:lpstr>
      <vt:lpstr>Handling Platform-specific values</vt:lpstr>
      <vt:lpstr>value_for_platform</vt:lpstr>
      <vt:lpstr>value_for_platform accepts &gt;=, &lt;=, etc.</vt:lpstr>
      <vt:lpstr>CYOA</vt:lpstr>
      <vt:lpstr>Encrypted Databags pre 12.x</vt:lpstr>
      <vt:lpstr>Automatic Encrypted Data Bag Support</vt:lpstr>
      <vt:lpstr>CYOA</vt:lpstr>
      <vt:lpstr>shell_out and shell_out! part of DSL</vt:lpstr>
      <vt:lpstr>CYOA</vt:lpstr>
      <vt:lpstr>Homebrew Provider is Default</vt:lpstr>
      <vt:lpstr>User Password Management Improvements</vt:lpstr>
      <vt:lpstr>CYOA</vt:lpstr>
      <vt:lpstr>Client-Side Key Generation</vt:lpstr>
      <vt:lpstr>CYOA</vt:lpstr>
      <vt:lpstr>Minimum Ruby Versions</vt:lpstr>
      <vt:lpstr>CYOA</vt:lpstr>
      <vt:lpstr>Chef Analytics</vt:lpstr>
      <vt:lpstr>Computing Resources Have Been Increasing Exponentially</vt:lpstr>
      <vt:lpstr>Increase Size Leads to Operational Complexity</vt:lpstr>
      <vt:lpstr>To Operate at Velocity, Teams Need Visibility</vt:lpstr>
      <vt:lpstr>PowerPoint Presentation</vt:lpstr>
      <vt:lpstr>Chef Analytics Provides Visibility in Three Ways</vt:lpstr>
      <vt:lpstr>Chef Analytics History</vt:lpstr>
      <vt:lpstr>Chef Analytics Architecture</vt:lpstr>
      <vt:lpstr>Chef Analytics Data Flow</vt:lpstr>
      <vt:lpstr>Actions – Who did what and when?</vt:lpstr>
      <vt:lpstr>Reporting – What changed during Chef runs ? </vt:lpstr>
      <vt:lpstr>Audit Controls</vt:lpstr>
      <vt:lpstr>Notifications</vt:lpstr>
      <vt:lpstr>2014 Analytics Roadmap</vt:lpstr>
      <vt:lpstr>What’s next?</vt:lpstr>
      <vt:lpstr>How You Can Get Analytics</vt:lpstr>
      <vt:lpstr>Product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Rules</vt:lpstr>
      <vt:lpstr>Controls - PCI Compliance</vt:lpstr>
      <vt:lpstr>Controls - SOX Compliance</vt:lpstr>
      <vt:lpstr>CYOA</vt:lpstr>
      <vt:lpstr>Chef Development Kit</vt:lpstr>
      <vt:lpstr>Increase CHEF adoption through ChefDK</vt:lpstr>
      <vt:lpstr>ChefDK: In the Box</vt:lpstr>
      <vt:lpstr>ChefDK: Knife-Spork Workflow Example</vt:lpstr>
      <vt:lpstr>The Chef workflow</vt:lpstr>
      <vt:lpstr>The Chef workflow with tools</vt:lpstr>
      <vt:lpstr>ChefDK: Knifeless Workflow Example</vt:lpstr>
      <vt:lpstr>CYOA</vt:lpstr>
      <vt:lpstr>Chef Provisioning</vt:lpstr>
      <vt:lpstr>Chef Lifecycle</vt:lpstr>
      <vt:lpstr>knife bootstrap</vt:lpstr>
      <vt:lpstr>Provisioning in AWS</vt:lpstr>
      <vt:lpstr>PowerPoint Presentation</vt:lpstr>
      <vt:lpstr>knife ec2</vt:lpstr>
      <vt:lpstr>The classic operations playbook</vt:lpstr>
      <vt:lpstr>Spiceweasel</vt:lpstr>
      <vt:lpstr>Chef Provisioning</vt:lpstr>
      <vt:lpstr>Chef Provisioning</vt:lpstr>
      <vt:lpstr>Chef Provisioning - Drivers</vt:lpstr>
      <vt:lpstr>The classic operations playbook</vt:lpstr>
      <vt:lpstr>Chef Provisioning</vt:lpstr>
      <vt:lpstr>Configure Chef Provisioning</vt:lpstr>
      <vt:lpstr>AWS Credentials File</vt:lpstr>
      <vt:lpstr>Simple Example</vt:lpstr>
      <vt:lpstr>Execute the Recipe</vt:lpstr>
      <vt:lpstr>Test and Repair</vt:lpstr>
      <vt:lpstr>Test and Repair</vt:lpstr>
      <vt:lpstr>Test and Repair</vt:lpstr>
      <vt:lpstr>Test and Repair</vt:lpstr>
      <vt:lpstr>Test and Repair</vt:lpstr>
      <vt:lpstr>Test and Repair</vt:lpstr>
      <vt:lpstr>Behold!  The power of a loop</vt:lpstr>
      <vt:lpstr>More with AWS</vt:lpstr>
      <vt:lpstr>Security Group</vt:lpstr>
      <vt:lpstr>Security Groups</vt:lpstr>
      <vt:lpstr>Load Security Group ID</vt:lpstr>
      <vt:lpstr>Use the Security Group</vt:lpstr>
      <vt:lpstr>Elastic Load Balancer</vt:lpstr>
      <vt:lpstr>Provisioning Production Environments</vt:lpstr>
      <vt:lpstr>Chef Provisioning – Provisioning Node</vt:lpstr>
      <vt:lpstr>Chef Provisioning – Provisioning Node</vt:lpstr>
      <vt:lpstr>Chef Provisioning – Provisioning Node</vt:lpstr>
      <vt:lpstr>Chef Provisioning – Provisioning Node</vt:lpstr>
      <vt:lpstr>Chef Provisioning – Provisioning Node</vt:lpstr>
      <vt:lpstr>Chef Provisioning – Provisioning Node</vt:lpstr>
      <vt:lpstr>Chef Provisioning – Provisioning Node</vt:lpstr>
      <vt:lpstr>chef-server-cluster</vt:lpstr>
      <vt:lpstr>Chef Provisioning Recap</vt:lpstr>
      <vt:lpstr>What’s on the horizon?</vt:lpstr>
      <vt:lpstr>How you can contribute</vt:lpstr>
      <vt:lpstr>Where to go from here</vt:lpstr>
      <vt:lpstr>CYOA</vt:lpstr>
      <vt:lpstr>Community Cookbook Repo - Supermarket </vt:lpstr>
      <vt:lpstr>New Cookbook Metadata Fields</vt:lpstr>
      <vt:lpstr>CYOA</vt:lpstr>
      <vt:lpstr>Chef on Windows</vt:lpstr>
      <vt:lpstr>Speed Improvements</vt:lpstr>
      <vt:lpstr>Reboot resource</vt:lpstr>
      <vt:lpstr>Windows Event Logging</vt:lpstr>
      <vt:lpstr>Guard Interpreter Defaults</vt:lpstr>
      <vt:lpstr>Windows Service Startup Type</vt:lpstr>
      <vt:lpstr>Windows PowerShell DSC</vt:lpstr>
      <vt:lpstr>Chef on Windows</vt:lpstr>
      <vt:lpstr>Chef on Windows</vt:lpstr>
      <vt:lpstr>Chef on Windows</vt:lpstr>
      <vt:lpstr>Chef on Windows</vt:lpstr>
      <vt:lpstr>Chef on Windows: DSC Integration (Released)</vt:lpstr>
      <vt:lpstr>Chef on Windows: DSC Integration (Released)</vt:lpstr>
      <vt:lpstr>CYOA</vt:lpstr>
      <vt:lpstr>Chef in 2015</vt:lpstr>
      <vt:lpstr>Themes</vt:lpstr>
      <vt:lpstr>Other Awesome Stuff</vt:lpstr>
      <vt:lpstr>ChefConf</vt:lpstr>
      <vt:lpstr>CYOA</vt:lpstr>
      <vt:lpstr>DevOps DC Meetup</vt:lpstr>
      <vt:lpstr>ChefConf</vt:lpstr>
      <vt:lpstr>Upcoming Chef Training</vt:lpstr>
      <vt:lpstr>DevOpsDays DC</vt:lpstr>
      <vt:lpstr>CYOA</vt:lpstr>
      <vt:lpstr>Thank you!</vt:lpstr>
      <vt:lpstr>CYOA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Chef Empowers Web-Scale IT</dc:title>
  <cp:lastModifiedBy>Nathen harvey</cp:lastModifiedBy>
  <cp:revision>156</cp:revision>
  <cp:lastPrinted>2014-09-29T16:38:32Z</cp:lastPrinted>
  <dcterms:modified xsi:type="dcterms:W3CDTF">2015-03-25T11:36:49Z</dcterms:modified>
</cp:coreProperties>
</file>